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17" r:id="rId2"/>
    <p:sldMasterId id="2147483725" r:id="rId3"/>
    <p:sldMasterId id="2147483727" r:id="rId4"/>
    <p:sldMasterId id="2147483729" r:id="rId5"/>
    <p:sldMasterId id="2147483731" r:id="rId6"/>
    <p:sldMasterId id="2147483735" r:id="rId7"/>
    <p:sldMasterId id="2147483737" r:id="rId8"/>
    <p:sldMasterId id="2147483739" r:id="rId9"/>
    <p:sldMasterId id="2147483741" r:id="rId10"/>
    <p:sldMasterId id="2147483743" r:id="rId11"/>
    <p:sldMasterId id="2147483745" r:id="rId12"/>
  </p:sldMasterIdLst>
  <p:notesMasterIdLst>
    <p:notesMasterId r:id="rId81"/>
  </p:notesMasterIdLst>
  <p:sldIdLst>
    <p:sldId id="256"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40" r:id="rId36"/>
    <p:sldId id="317" r:id="rId37"/>
    <p:sldId id="342" r:id="rId38"/>
    <p:sldId id="319" r:id="rId39"/>
    <p:sldId id="320" r:id="rId40"/>
    <p:sldId id="321" r:id="rId41"/>
    <p:sldId id="322" r:id="rId42"/>
    <p:sldId id="323" r:id="rId43"/>
    <p:sldId id="324" r:id="rId44"/>
    <p:sldId id="325" r:id="rId45"/>
    <p:sldId id="326" r:id="rId46"/>
    <p:sldId id="343" r:id="rId47"/>
    <p:sldId id="344" r:id="rId48"/>
    <p:sldId id="345" r:id="rId49"/>
    <p:sldId id="346" r:id="rId50"/>
    <p:sldId id="348" r:id="rId51"/>
    <p:sldId id="349" r:id="rId52"/>
    <p:sldId id="350" r:id="rId53"/>
    <p:sldId id="351" r:id="rId54"/>
    <p:sldId id="352" r:id="rId55"/>
    <p:sldId id="353" r:id="rId56"/>
    <p:sldId id="332" r:id="rId57"/>
    <p:sldId id="327" r:id="rId58"/>
    <p:sldId id="328" r:id="rId59"/>
    <p:sldId id="329" r:id="rId60"/>
    <p:sldId id="333" r:id="rId61"/>
    <p:sldId id="334" r:id="rId62"/>
    <p:sldId id="335" r:id="rId63"/>
    <p:sldId id="336" r:id="rId64"/>
    <p:sldId id="337" r:id="rId65"/>
    <p:sldId id="338" r:id="rId66"/>
    <p:sldId id="339" r:id="rId67"/>
    <p:sldId id="285" r:id="rId68"/>
    <p:sldId id="288" r:id="rId69"/>
    <p:sldId id="260" r:id="rId70"/>
    <p:sldId id="261" r:id="rId71"/>
    <p:sldId id="282" r:id="rId72"/>
    <p:sldId id="291" r:id="rId73"/>
    <p:sldId id="264" r:id="rId74"/>
    <p:sldId id="265" r:id="rId75"/>
    <p:sldId id="290" r:id="rId76"/>
    <p:sldId id="266" r:id="rId77"/>
    <p:sldId id="292" r:id="rId78"/>
    <p:sldId id="283" r:id="rId79"/>
    <p:sldId id="279"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B6AC"/>
    <a:srgbClr val="83F5CF"/>
    <a:srgbClr val="0D426C"/>
    <a:srgbClr val="4EBBEB"/>
    <a:srgbClr val="1A3961"/>
    <a:srgbClr val="183C60"/>
    <a:srgbClr val="113F60"/>
    <a:srgbClr val="123964"/>
    <a:srgbClr val="1B4E77"/>
    <a:srgbClr val="1129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71618" autoAdjust="0"/>
  </p:normalViewPr>
  <p:slideViewPr>
    <p:cSldViewPr>
      <p:cViewPr varScale="1">
        <p:scale>
          <a:sx n="84" d="100"/>
          <a:sy n="84" d="100"/>
        </p:scale>
        <p:origin x="1848" y="90"/>
      </p:cViewPr>
      <p:guideLst>
        <p:guide orient="horz" pos="3514"/>
        <p:guide pos="2851"/>
      </p:guideLst>
    </p:cSldViewPr>
  </p:slideViewPr>
  <p:outlineViewPr>
    <p:cViewPr>
      <p:scale>
        <a:sx n="33" d="100"/>
        <a:sy n="33" d="100"/>
      </p:scale>
      <p:origin x="42" y="0"/>
    </p:cViewPr>
  </p:outlineViewPr>
  <p:notesTextViewPr>
    <p:cViewPr>
      <p:scale>
        <a:sx n="150" d="100"/>
        <a:sy n="150" d="100"/>
      </p:scale>
      <p:origin x="0" y="0"/>
    </p:cViewPr>
  </p:notesTextViewPr>
  <p:sorterViewPr>
    <p:cViewPr varScale="1">
      <p:scale>
        <a:sx n="1" d="1"/>
        <a:sy n="1" d="1"/>
      </p:scale>
      <p:origin x="0" y="0"/>
    </p:cViewPr>
  </p:sorter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presProps" Target="presProps.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A6D163-A0F5-498D-A72B-50DE16555140}" type="datetimeFigureOut">
              <a:rPr lang="en-US" smtClean="0"/>
              <a:t>9/27/2015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C999AD-79EC-4F02-84A9-EEA7F0527E47}" type="slidenum">
              <a:rPr lang="en-US" smtClean="0"/>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g.bluemix.net/docs/starters/liberty/index.html#automaticconfigurationofboundservice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ng.bluemix.net/docs/starters/liberty/index.html#automaticconfigurationofboundservices__optingou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ng.bluemix.net/docs/services/DataCache/index.html#data_cache" TargetMode="External"/><Relationship Id="rId13" Type="http://schemas.openxmlformats.org/officeDocument/2006/relationships/hyperlink" Target="https://www.ng.bluemix.net/docs/services/SingleSignOn/index.html#sso_gettingstarted" TargetMode="External"/><Relationship Id="rId3" Type="http://schemas.openxmlformats.org/officeDocument/2006/relationships/hyperlink" Target="https://www.ng.bluemix.net/docs/services/SQLDB/index.html#SQLDB" TargetMode="External"/><Relationship Id="rId7" Type="http://schemas.openxmlformats.org/officeDocument/2006/relationships/hyperlink" Target="https://www.ng.bluemix.net/docs/#services/dashDB/index.html#dashDB" TargetMode="External"/><Relationship Id="rId12" Type="http://schemas.openxmlformats.org/officeDocument/2006/relationships/hyperlink" Target="https://www.ng.bluemix.net/docs/services/Auto-Scaling/index.html#autoscaling" TargetMode="External"/><Relationship Id="rId2" Type="http://schemas.openxmlformats.org/officeDocument/2006/relationships/slide" Target="../slides/slide8.xml"/><Relationship Id="rId16" Type="http://schemas.openxmlformats.org/officeDocument/2006/relationships/hyperlink" Target="https://www.ng.bluemix.net/docs/starters/liberty/index.html#optionsforpushinglibertyapplications__PackagedServer" TargetMode="External"/><Relationship Id="rId1" Type="http://schemas.openxmlformats.org/officeDocument/2006/relationships/notesMaster" Target="../notesMasters/notesMaster1.xml"/><Relationship Id="rId6" Type="http://schemas.openxmlformats.org/officeDocument/2006/relationships/hyperlink" Target="https://www.ng.bluemix.net/docs/services/Cloudant/index.html#Cloudant" TargetMode="External"/><Relationship Id="rId11" Type="http://schemas.openxmlformats.org/officeDocument/2006/relationships/hyperlink" Target="https://www.ng.bluemix.net/docs/services/monana/index.html#gettingstartedtemplate" TargetMode="External"/><Relationship Id="rId5" Type="http://schemas.openxmlformats.org/officeDocument/2006/relationships/hyperlink" Target="https://www.ng.bluemix.net/docs/services/PostgreSQL/index.html#PostgreSQL" TargetMode="External"/><Relationship Id="rId15" Type="http://schemas.openxmlformats.org/officeDocument/2006/relationships/hyperlink" Target="https://www.ng.bluemix.net/docs/starters/liberty/index.html#optionsforpushinglibertyapplications__ServerDirectory" TargetMode="External"/><Relationship Id="rId10" Type="http://schemas.openxmlformats.org/officeDocument/2006/relationships/hyperlink" Target="https://www.ng.bluemix.net/docs/services/MQLight/index.html#mqlight010" TargetMode="External"/><Relationship Id="rId4" Type="http://schemas.openxmlformats.org/officeDocument/2006/relationships/hyperlink" Target="https://www.ng.bluemix.net/docs/services/MySQL/index.html#MySQL" TargetMode="External"/><Relationship Id="rId9" Type="http://schemas.openxmlformats.org/officeDocument/2006/relationships/hyperlink" Target="https://www.ng.bluemix.net/docs/services/SessionCache/index.html#session_cache" TargetMode="External"/><Relationship Id="rId14" Type="http://schemas.openxmlformats.org/officeDocument/2006/relationships/hyperlink" Target="https://www.ng.bluemix.net/docs/starters/liberty/index.html#automaticconfigurationofboundservices__newrelic"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1</a:t>
            </a:fld>
            <a:endParaRPr lang="en-US"/>
          </a:p>
        </p:txBody>
      </p:sp>
    </p:spTree>
    <p:extLst>
      <p:ext uri="{BB962C8B-B14F-4D97-AF65-F5344CB8AC3E}">
        <p14:creationId xmlns:p14="http://schemas.microsoft.com/office/powerpoint/2010/main" val="391074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867" tIns="44934" rIns="89867" bIns="44934"/>
          <a:lstStyle/>
          <a:p>
            <a:r>
              <a:rPr lang="en-US" dirty="0" smtClean="0"/>
              <a:t>Versatile DevOps Tools. </a:t>
            </a:r>
          </a:p>
          <a:p>
            <a:r>
              <a:rPr lang="en-US" dirty="0" smtClean="0"/>
              <a:t>IBM Eclipse Tools for Bluemix enable</a:t>
            </a:r>
            <a:r>
              <a:rPr lang="en-US" baseline="0" dirty="0" smtClean="0"/>
              <a:t> us to create Bluemix server and connect to it. </a:t>
            </a:r>
          </a:p>
          <a:p>
            <a:endParaRPr lang="en-US" baseline="0" dirty="0" smtClean="0"/>
          </a:p>
          <a:p>
            <a:r>
              <a:rPr lang="en-US" baseline="0" dirty="0" smtClean="0"/>
              <a:t>We can deploy applications directly to Bluemix Server, within Eclipse, namely WAR, EAR files. The tools provide capability to tune Bluemix Server, edit Application Information as well as deployed Application Instance information. We can create services and bind them to application instance, edit Environment variables and debug remotely.</a:t>
            </a:r>
            <a:endParaRPr lang="en-US" dirty="0"/>
          </a:p>
        </p:txBody>
      </p:sp>
      <p:sp>
        <p:nvSpPr>
          <p:cNvPr id="4" name="Slide Number Placeholder 3"/>
          <p:cNvSpPr>
            <a:spLocks noGrp="1"/>
          </p:cNvSpPr>
          <p:nvPr>
            <p:ph type="sldNum" sz="quarter" idx="10"/>
          </p:nvPr>
        </p:nvSpPr>
        <p:spPr>
          <a:xfrm>
            <a:off x="3884852" y="8685862"/>
            <a:ext cx="2971593" cy="456575"/>
          </a:xfrm>
          <a:prstGeom prst="rect">
            <a:avLst/>
          </a:prstGeom>
        </p:spPr>
        <p:txBody>
          <a:bodyPr lIns="89867" tIns="44934" rIns="89867" bIns="44934"/>
          <a:lstStyle/>
          <a:p>
            <a:fld id="{C3C999AD-79EC-4F02-84A9-EEA7F0527E47}" type="slidenum">
              <a:rPr lang="en-US" smtClean="0"/>
              <a:t>14</a:t>
            </a:fld>
            <a:endParaRPr lang="en-US"/>
          </a:p>
        </p:txBody>
      </p:sp>
    </p:spTree>
    <p:extLst>
      <p:ext uri="{BB962C8B-B14F-4D97-AF65-F5344CB8AC3E}">
        <p14:creationId xmlns:p14="http://schemas.microsoft.com/office/powerpoint/2010/main" val="147350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2500" dirty="0" smtClean="0">
                <a:latin typeface="Calibri" charset="0"/>
              </a:rPr>
              <a:t> Special mode of application instance </a:t>
            </a:r>
          </a:p>
          <a:p>
            <a:pPr>
              <a:buFont typeface="Arial" panose="020B0604020202020204" pitchFamily="34" charset="0"/>
              <a:buChar char="•"/>
            </a:pPr>
            <a:r>
              <a:rPr lang="en-US" sz="2500" dirty="0" smtClean="0">
                <a:latin typeface="Calibri" charset="0"/>
              </a:rPr>
              <a:t> Allows the app developer to conduct various development operations.</a:t>
            </a:r>
          </a:p>
          <a:p>
            <a:pPr lvl="1"/>
            <a:r>
              <a:rPr lang="en-US" sz="2500" dirty="0" smtClean="0">
                <a:latin typeface="Calibri" charset="0"/>
              </a:rPr>
              <a:t>Remote debugging</a:t>
            </a:r>
          </a:p>
          <a:p>
            <a:pPr lvl="1"/>
            <a:r>
              <a:rPr lang="en-US" sz="2500" dirty="0" smtClean="0">
                <a:latin typeface="Calibri" charset="0"/>
              </a:rPr>
              <a:t>Incremental update</a:t>
            </a: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15</a:t>
            </a:fld>
            <a:endParaRPr lang="en-US"/>
          </a:p>
        </p:txBody>
      </p:sp>
    </p:spTree>
    <p:extLst>
      <p:ext uri="{BB962C8B-B14F-4D97-AF65-F5344CB8AC3E}">
        <p14:creationId xmlns:p14="http://schemas.microsoft.com/office/powerpoint/2010/main" val="226333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867" tIns="44934" rIns="89867" bIns="44934"/>
          <a:lstStyle/>
          <a:p>
            <a:endParaRPr lang="en-US" dirty="0"/>
          </a:p>
        </p:txBody>
      </p:sp>
      <p:sp>
        <p:nvSpPr>
          <p:cNvPr id="4" name="Slide Number Placeholder 3"/>
          <p:cNvSpPr>
            <a:spLocks noGrp="1"/>
          </p:cNvSpPr>
          <p:nvPr>
            <p:ph type="sldNum" sz="quarter" idx="10"/>
          </p:nvPr>
        </p:nvSpPr>
        <p:spPr>
          <a:xfrm>
            <a:off x="3884852" y="8685862"/>
            <a:ext cx="2971593" cy="456575"/>
          </a:xfrm>
          <a:prstGeom prst="rect">
            <a:avLst/>
          </a:prstGeom>
        </p:spPr>
        <p:txBody>
          <a:bodyPr lIns="89867" tIns="44934" rIns="89867" bIns="44934"/>
          <a:lstStyle/>
          <a:p>
            <a:fld id="{C3C999AD-79EC-4F02-84A9-EEA7F0527E47}" type="slidenum">
              <a:rPr lang="en-US" smtClean="0"/>
              <a:t>16</a:t>
            </a:fld>
            <a:endParaRPr lang="en-US"/>
          </a:p>
        </p:txBody>
      </p:sp>
    </p:spTree>
    <p:extLst>
      <p:ext uri="{BB962C8B-B14F-4D97-AF65-F5344CB8AC3E}">
        <p14:creationId xmlns:p14="http://schemas.microsoft.com/office/powerpoint/2010/main" val="376768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867" tIns="44934" rIns="89867" bIns="44934"/>
          <a:lstStyle/>
          <a:p>
            <a:r>
              <a:rPr lang="en-US" dirty="0" smtClean="0"/>
              <a:t>Earlier,</a:t>
            </a:r>
            <a:r>
              <a:rPr lang="en-US" baseline="0" dirty="0" smtClean="0"/>
              <a:t> one had to deploy</a:t>
            </a:r>
            <a:r>
              <a:rPr lang="en-US" dirty="0" smtClean="0"/>
              <a:t> the entire application for a simple change</a:t>
            </a:r>
            <a:r>
              <a:rPr lang="en-US" baseline="0" dirty="0" smtClean="0"/>
              <a:t> in the App. </a:t>
            </a:r>
            <a:r>
              <a:rPr lang="en-US" dirty="0" smtClean="0"/>
              <a:t> With incremental publish support, you can publish only the changed files to Bluemix and the changes will take place immediately without a redeploy of the entire application. </a:t>
            </a:r>
          </a:p>
          <a:p>
            <a:endParaRPr lang="en-US" dirty="0" smtClean="0"/>
          </a:p>
          <a:p>
            <a:r>
              <a:rPr lang="en-US" dirty="0" smtClean="0"/>
              <a:t>After an application has been deployed to Bluemix, you can right click on the application from the </a:t>
            </a:r>
            <a:r>
              <a:rPr lang="en-US" i="1" dirty="0" smtClean="0"/>
              <a:t>Servers</a:t>
            </a:r>
            <a:r>
              <a:rPr lang="en-US" dirty="0" smtClean="0"/>
              <a:t> view and select </a:t>
            </a:r>
            <a:r>
              <a:rPr lang="en-US" i="1" dirty="0" smtClean="0"/>
              <a:t>Enable Development Mode</a:t>
            </a:r>
            <a:r>
              <a:rPr lang="en-US" dirty="0" smtClean="0"/>
              <a:t>. When the application is running in Development Mode, you can incrementally publish your application to Bluemix </a:t>
            </a:r>
            <a:r>
              <a:rPr lang="en-US" baseline="0" dirty="0" smtClean="0"/>
              <a:t> by clicking </a:t>
            </a:r>
            <a:r>
              <a:rPr lang="en-US" dirty="0" smtClean="0"/>
              <a:t>the </a:t>
            </a:r>
            <a:r>
              <a:rPr lang="en-US" i="1" dirty="0" smtClean="0"/>
              <a:t>Publish</a:t>
            </a:r>
            <a:r>
              <a:rPr lang="en-US" dirty="0" smtClean="0"/>
              <a:t> button.</a:t>
            </a:r>
            <a:endParaRPr lang="en-US" dirty="0"/>
          </a:p>
        </p:txBody>
      </p:sp>
      <p:sp>
        <p:nvSpPr>
          <p:cNvPr id="4" name="Slide Number Placeholder 3"/>
          <p:cNvSpPr>
            <a:spLocks noGrp="1"/>
          </p:cNvSpPr>
          <p:nvPr>
            <p:ph type="sldNum" sz="quarter" idx="10"/>
          </p:nvPr>
        </p:nvSpPr>
        <p:spPr>
          <a:xfrm>
            <a:off x="3884852" y="8685862"/>
            <a:ext cx="2971593" cy="456575"/>
          </a:xfrm>
          <a:prstGeom prst="rect">
            <a:avLst/>
          </a:prstGeom>
        </p:spPr>
        <p:txBody>
          <a:bodyPr lIns="89867" tIns="44934" rIns="89867" bIns="44934"/>
          <a:lstStyle/>
          <a:p>
            <a:fld id="{C3C999AD-79EC-4F02-84A9-EEA7F0527E47}" type="slidenum">
              <a:rPr lang="en-US" smtClean="0"/>
              <a:t>17</a:t>
            </a:fld>
            <a:endParaRPr lang="en-US"/>
          </a:p>
        </p:txBody>
      </p:sp>
    </p:spTree>
    <p:extLst>
      <p:ext uri="{BB962C8B-B14F-4D97-AF65-F5344CB8AC3E}">
        <p14:creationId xmlns:p14="http://schemas.microsoft.com/office/powerpoint/2010/main" val="2626440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Arial" charset="0"/>
              </a:rPr>
              <a:t>The plain way to use a service in </a:t>
            </a:r>
            <a:r>
              <a:rPr lang="en-US" sz="1200" dirty="0" err="1" smtClean="0">
                <a:latin typeface="Arial" charset="0"/>
              </a:rPr>
              <a:t>Bluemix</a:t>
            </a:r>
            <a:r>
              <a:rPr lang="en-US" sz="1200" dirty="0" smtClean="0">
                <a:latin typeface="Arial" charset="0"/>
              </a:rPr>
              <a:t> : </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20</a:t>
            </a:fld>
            <a:endParaRPr lang="en-US"/>
          </a:p>
        </p:txBody>
      </p:sp>
    </p:spTree>
    <p:extLst>
      <p:ext uri="{BB962C8B-B14F-4D97-AF65-F5344CB8AC3E}">
        <p14:creationId xmlns:p14="http://schemas.microsoft.com/office/powerpoint/2010/main" val="139721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en-US" sz="800" dirty="0">
                <a:latin typeface="Calibri" charset="0"/>
              </a:rPr>
              <a:t>import </a:t>
            </a:r>
            <a:r>
              <a:rPr lang="en-US" sz="800" dirty="0" err="1">
                <a:latin typeface="Calibri" charset="0"/>
              </a:rPr>
              <a:t>com.ibm.nosql.json.api</a:t>
            </a:r>
            <a:r>
              <a:rPr lang="en-US" sz="800" dirty="0">
                <a:latin typeface="Calibri" charset="0"/>
              </a:rPr>
              <a:t>.*; </a:t>
            </a:r>
          </a:p>
          <a:p>
            <a:pPr>
              <a:lnSpc>
                <a:spcPct val="80000"/>
              </a:lnSpc>
            </a:pPr>
            <a:r>
              <a:rPr lang="en-US" sz="800" dirty="0">
                <a:latin typeface="Calibri" charset="0"/>
              </a:rPr>
              <a:t>import </a:t>
            </a:r>
            <a:r>
              <a:rPr lang="en-US" sz="800" dirty="0" err="1">
                <a:latin typeface="Calibri" charset="0"/>
              </a:rPr>
              <a:t>com.ibm.nosql.json.util</a:t>
            </a:r>
            <a:r>
              <a:rPr lang="en-US" sz="800" dirty="0">
                <a:latin typeface="Calibri" charset="0"/>
              </a:rPr>
              <a:t>.*;</a:t>
            </a:r>
          </a:p>
          <a:p>
            <a:pPr>
              <a:lnSpc>
                <a:spcPct val="80000"/>
              </a:lnSpc>
            </a:pPr>
            <a:endParaRPr lang="en-US" sz="800" dirty="0">
              <a:latin typeface="Calibri" charset="0"/>
            </a:endParaRPr>
          </a:p>
          <a:p>
            <a:pPr>
              <a:lnSpc>
                <a:spcPct val="80000"/>
              </a:lnSpc>
            </a:pPr>
            <a:r>
              <a:rPr lang="en-US" sz="800" dirty="0">
                <a:latin typeface="Calibri" charset="0"/>
              </a:rPr>
              <a:t>...</a:t>
            </a:r>
          </a:p>
          <a:p>
            <a:pPr>
              <a:lnSpc>
                <a:spcPct val="80000"/>
              </a:lnSpc>
            </a:pPr>
            <a:r>
              <a:rPr lang="en-US" sz="800" dirty="0">
                <a:latin typeface="Calibri" charset="0"/>
              </a:rPr>
              <a:t>  String VCAP_SERVICES = </a:t>
            </a:r>
            <a:r>
              <a:rPr lang="en-US" sz="800" dirty="0" err="1">
                <a:latin typeface="Calibri" charset="0"/>
              </a:rPr>
              <a:t>System.getenv</a:t>
            </a:r>
            <a:r>
              <a:rPr lang="en-US" sz="800" dirty="0">
                <a:latin typeface="Calibri" charset="0"/>
              </a:rPr>
              <a:t>("VCAP_SERVICES");</a:t>
            </a:r>
          </a:p>
          <a:p>
            <a:pPr>
              <a:lnSpc>
                <a:spcPct val="80000"/>
              </a:lnSpc>
            </a:pPr>
            <a:r>
              <a:rPr lang="en-US" sz="800" dirty="0">
                <a:latin typeface="Calibri" charset="0"/>
              </a:rPr>
              <a:t>  if (VCAP_SERVICES != null) {</a:t>
            </a:r>
          </a:p>
          <a:p>
            <a:pPr>
              <a:lnSpc>
                <a:spcPct val="80000"/>
              </a:lnSpc>
            </a:pPr>
            <a:r>
              <a:rPr lang="en-US" sz="800" dirty="0">
                <a:latin typeface="Calibri" charset="0"/>
              </a:rPr>
              <a:t>    </a:t>
            </a:r>
            <a:r>
              <a:rPr lang="en-US" sz="800" dirty="0" err="1">
                <a:latin typeface="Calibri" charset="0"/>
              </a:rPr>
              <a:t>BasicDBObject</a:t>
            </a:r>
            <a:r>
              <a:rPr lang="en-US" sz="800" dirty="0">
                <a:latin typeface="Calibri" charset="0"/>
              </a:rPr>
              <a:t> </a:t>
            </a:r>
            <a:r>
              <a:rPr lang="en-US" sz="800" dirty="0" err="1">
                <a:latin typeface="Calibri" charset="0"/>
              </a:rPr>
              <a:t>obj</a:t>
            </a:r>
            <a:r>
              <a:rPr lang="en-US" sz="800" dirty="0">
                <a:latin typeface="Calibri" charset="0"/>
              </a:rPr>
              <a:t> = </a:t>
            </a:r>
          </a:p>
          <a:p>
            <a:pPr>
              <a:lnSpc>
                <a:spcPct val="80000"/>
              </a:lnSpc>
            </a:pPr>
            <a:r>
              <a:rPr lang="en-US" sz="800" dirty="0">
                <a:latin typeface="Calibri" charset="0"/>
              </a:rPr>
              <a:t>    			(</a:t>
            </a:r>
            <a:r>
              <a:rPr lang="en-US" sz="800" dirty="0" err="1">
                <a:latin typeface="Calibri" charset="0"/>
              </a:rPr>
              <a:t>BasicDBObject</a:t>
            </a:r>
            <a:r>
              <a:rPr lang="en-US" sz="800" dirty="0">
                <a:latin typeface="Calibri" charset="0"/>
              </a:rPr>
              <a:t>) </a:t>
            </a:r>
            <a:r>
              <a:rPr lang="en-US" sz="800" dirty="0" err="1">
                <a:latin typeface="Calibri" charset="0"/>
              </a:rPr>
              <a:t>JSON.parse</a:t>
            </a:r>
            <a:r>
              <a:rPr lang="en-US" sz="800" dirty="0">
                <a:latin typeface="Calibri" charset="0"/>
              </a:rPr>
              <a:t>(VCAP_SERVICES);</a:t>
            </a:r>
          </a:p>
          <a:p>
            <a:pPr>
              <a:lnSpc>
                <a:spcPct val="80000"/>
              </a:lnSpc>
            </a:pPr>
            <a:r>
              <a:rPr lang="en-US" sz="800" dirty="0">
                <a:latin typeface="Calibri" charset="0"/>
              </a:rPr>
              <a:t>    String </a:t>
            </a:r>
            <a:r>
              <a:rPr lang="en-US" sz="800" dirty="0" err="1">
                <a:latin typeface="Calibri" charset="0"/>
              </a:rPr>
              <a:t>thekey</a:t>
            </a:r>
            <a:r>
              <a:rPr lang="en-US" sz="800" dirty="0">
                <a:latin typeface="Calibri" charset="0"/>
              </a:rPr>
              <a:t> = null;</a:t>
            </a:r>
          </a:p>
          <a:p>
            <a:pPr>
              <a:lnSpc>
                <a:spcPct val="80000"/>
              </a:lnSpc>
            </a:pPr>
            <a:r>
              <a:rPr lang="en-US" sz="800" dirty="0">
                <a:latin typeface="Calibri" charset="0"/>
              </a:rPr>
              <a:t>    Set&lt;String&gt; keys = </a:t>
            </a:r>
            <a:r>
              <a:rPr lang="en-US" sz="800" dirty="0" err="1">
                <a:latin typeface="Calibri" charset="0"/>
              </a:rPr>
              <a:t>obj.keySet</a:t>
            </a:r>
            <a:r>
              <a:rPr lang="en-US" sz="800" dirty="0">
                <a:latin typeface="Calibri" charset="0"/>
              </a:rPr>
              <a:t>();</a:t>
            </a:r>
          </a:p>
          <a:p>
            <a:pPr>
              <a:lnSpc>
                <a:spcPct val="80000"/>
              </a:lnSpc>
            </a:pPr>
            <a:r>
              <a:rPr lang="en-US" sz="800" dirty="0">
                <a:latin typeface="Calibri" charset="0"/>
              </a:rPr>
              <a:t>    for (String </a:t>
            </a:r>
            <a:r>
              <a:rPr lang="en-US" sz="800" dirty="0" err="1">
                <a:latin typeface="Calibri" charset="0"/>
              </a:rPr>
              <a:t>eachkey</a:t>
            </a:r>
            <a:r>
              <a:rPr lang="en-US" sz="800" dirty="0">
                <a:latin typeface="Calibri" charset="0"/>
              </a:rPr>
              <a:t> : keys)</a:t>
            </a:r>
          </a:p>
          <a:p>
            <a:pPr>
              <a:lnSpc>
                <a:spcPct val="80000"/>
              </a:lnSpc>
            </a:pPr>
            <a:r>
              <a:rPr lang="en-US" sz="800" dirty="0">
                <a:latin typeface="Calibri" charset="0"/>
              </a:rPr>
              <a:t>      if (</a:t>
            </a:r>
            <a:r>
              <a:rPr lang="en-US" sz="800" dirty="0" err="1">
                <a:latin typeface="Calibri" charset="0"/>
              </a:rPr>
              <a:t>eachkey.contains</a:t>
            </a:r>
            <a:r>
              <a:rPr lang="en-US" sz="800" dirty="0">
                <a:latin typeface="Calibri" charset="0"/>
              </a:rPr>
              <a:t>("SQLDB"))</a:t>
            </a:r>
          </a:p>
          <a:p>
            <a:pPr>
              <a:lnSpc>
                <a:spcPct val="80000"/>
              </a:lnSpc>
            </a:pPr>
            <a:r>
              <a:rPr lang="en-US" sz="800" dirty="0">
                <a:latin typeface="Calibri" charset="0"/>
              </a:rPr>
              <a:t>         </a:t>
            </a:r>
            <a:r>
              <a:rPr lang="en-US" sz="800" dirty="0" err="1">
                <a:latin typeface="Calibri" charset="0"/>
              </a:rPr>
              <a:t>thekey</a:t>
            </a:r>
            <a:r>
              <a:rPr lang="en-US" sz="800" dirty="0">
                <a:latin typeface="Calibri" charset="0"/>
              </a:rPr>
              <a:t> = </a:t>
            </a:r>
            <a:r>
              <a:rPr lang="en-US" sz="800" dirty="0" err="1">
                <a:latin typeface="Calibri" charset="0"/>
              </a:rPr>
              <a:t>eachkey</a:t>
            </a:r>
            <a:r>
              <a:rPr lang="en-US" sz="800" dirty="0">
                <a:latin typeface="Calibri" charset="0"/>
              </a:rPr>
              <a:t>;</a:t>
            </a:r>
          </a:p>
          <a:p>
            <a:pPr>
              <a:lnSpc>
                <a:spcPct val="80000"/>
              </a:lnSpc>
            </a:pPr>
            <a:r>
              <a:rPr lang="en-US" sz="800" dirty="0">
                <a:latin typeface="Calibri" charset="0"/>
              </a:rPr>
              <a:t>    </a:t>
            </a:r>
            <a:r>
              <a:rPr lang="en-US" sz="800" dirty="0" err="1">
                <a:latin typeface="Calibri" charset="0"/>
              </a:rPr>
              <a:t>BasicDBList</a:t>
            </a:r>
            <a:r>
              <a:rPr lang="en-US" sz="800" dirty="0">
                <a:latin typeface="Calibri" charset="0"/>
              </a:rPr>
              <a:t> list = (</a:t>
            </a:r>
            <a:r>
              <a:rPr lang="en-US" sz="800" dirty="0" err="1">
                <a:latin typeface="Calibri" charset="0"/>
              </a:rPr>
              <a:t>BasicDBList</a:t>
            </a:r>
            <a:r>
              <a:rPr lang="en-US" sz="800" dirty="0">
                <a:latin typeface="Calibri" charset="0"/>
              </a:rPr>
              <a:t>) </a:t>
            </a:r>
            <a:r>
              <a:rPr lang="en-US" sz="800" dirty="0" err="1">
                <a:latin typeface="Calibri" charset="0"/>
              </a:rPr>
              <a:t>obj.get</a:t>
            </a:r>
            <a:r>
              <a:rPr lang="en-US" sz="800" dirty="0">
                <a:latin typeface="Calibri" charset="0"/>
              </a:rPr>
              <a:t>(</a:t>
            </a:r>
            <a:r>
              <a:rPr lang="en-US" sz="800" dirty="0" err="1">
                <a:latin typeface="Calibri" charset="0"/>
              </a:rPr>
              <a:t>thekey</a:t>
            </a:r>
            <a:r>
              <a:rPr lang="en-US" sz="800" dirty="0">
                <a:latin typeface="Calibri" charset="0"/>
              </a:rPr>
              <a:t>);</a:t>
            </a:r>
          </a:p>
          <a:p>
            <a:pPr>
              <a:lnSpc>
                <a:spcPct val="80000"/>
              </a:lnSpc>
            </a:pPr>
            <a:r>
              <a:rPr lang="en-US" sz="800" dirty="0">
                <a:latin typeface="Calibri" charset="0"/>
              </a:rPr>
              <a:t>    </a:t>
            </a:r>
            <a:r>
              <a:rPr lang="en-US" sz="800" dirty="0" err="1">
                <a:latin typeface="Calibri" charset="0"/>
              </a:rPr>
              <a:t>obj</a:t>
            </a:r>
            <a:r>
              <a:rPr lang="en-US" sz="800" dirty="0">
                <a:latin typeface="Calibri" charset="0"/>
              </a:rPr>
              <a:t> = (</a:t>
            </a:r>
            <a:r>
              <a:rPr lang="en-US" sz="800" dirty="0" err="1">
                <a:latin typeface="Calibri" charset="0"/>
              </a:rPr>
              <a:t>BasicDBObject</a:t>
            </a:r>
            <a:r>
              <a:rPr lang="en-US" sz="800" dirty="0">
                <a:latin typeface="Calibri" charset="0"/>
              </a:rPr>
              <a:t>) </a:t>
            </a:r>
            <a:r>
              <a:rPr lang="en-US" sz="800" dirty="0" err="1">
                <a:latin typeface="Calibri" charset="0"/>
              </a:rPr>
              <a:t>list.get</a:t>
            </a:r>
            <a:r>
              <a:rPr lang="en-US" sz="800" dirty="0">
                <a:latin typeface="Calibri" charset="0"/>
              </a:rPr>
              <a:t>("0");</a:t>
            </a:r>
          </a:p>
          <a:p>
            <a:pPr>
              <a:lnSpc>
                <a:spcPct val="80000"/>
              </a:lnSpc>
            </a:pPr>
            <a:r>
              <a:rPr lang="en-US" sz="800" dirty="0">
                <a:latin typeface="Calibri" charset="0"/>
              </a:rPr>
              <a:t>    </a:t>
            </a:r>
            <a:r>
              <a:rPr lang="en-US" sz="800" dirty="0" err="1">
                <a:latin typeface="Calibri" charset="0"/>
              </a:rPr>
              <a:t>obj</a:t>
            </a:r>
            <a:r>
              <a:rPr lang="en-US" sz="800" dirty="0">
                <a:latin typeface="Calibri" charset="0"/>
              </a:rPr>
              <a:t> = (</a:t>
            </a:r>
            <a:r>
              <a:rPr lang="en-US" sz="800" dirty="0" err="1">
                <a:latin typeface="Calibri" charset="0"/>
              </a:rPr>
              <a:t>BasicDBObject</a:t>
            </a:r>
            <a:r>
              <a:rPr lang="en-US" sz="800" dirty="0">
                <a:latin typeface="Calibri" charset="0"/>
              </a:rPr>
              <a:t>) </a:t>
            </a:r>
            <a:r>
              <a:rPr lang="en-US" sz="800" dirty="0" err="1">
                <a:latin typeface="Calibri" charset="0"/>
              </a:rPr>
              <a:t>obj.get</a:t>
            </a:r>
            <a:r>
              <a:rPr lang="en-US" sz="800" dirty="0">
                <a:latin typeface="Calibri" charset="0"/>
              </a:rPr>
              <a:t>("credentials");</a:t>
            </a:r>
          </a:p>
          <a:p>
            <a:pPr>
              <a:lnSpc>
                <a:spcPct val="80000"/>
              </a:lnSpc>
            </a:pPr>
            <a:r>
              <a:rPr lang="en-US" sz="800" dirty="0">
                <a:latin typeface="Calibri" charset="0"/>
              </a:rPr>
              <a:t>    </a:t>
            </a:r>
            <a:r>
              <a:rPr lang="en-US" sz="800" dirty="0" err="1">
                <a:latin typeface="Calibri" charset="0"/>
              </a:rPr>
              <a:t>databaseHost</a:t>
            </a:r>
            <a:r>
              <a:rPr lang="en-US" sz="800" dirty="0">
                <a:latin typeface="Calibri" charset="0"/>
              </a:rPr>
              <a:t> = (String) </a:t>
            </a:r>
            <a:r>
              <a:rPr lang="en-US" sz="800" dirty="0" err="1">
                <a:latin typeface="Calibri" charset="0"/>
              </a:rPr>
              <a:t>obj.get</a:t>
            </a:r>
            <a:r>
              <a:rPr lang="en-US" sz="800" dirty="0">
                <a:latin typeface="Calibri" charset="0"/>
              </a:rPr>
              <a:t>("host");</a:t>
            </a:r>
          </a:p>
          <a:p>
            <a:pPr>
              <a:lnSpc>
                <a:spcPct val="80000"/>
              </a:lnSpc>
            </a:pPr>
            <a:r>
              <a:rPr lang="en-US" sz="800" dirty="0">
                <a:latin typeface="Calibri" charset="0"/>
              </a:rPr>
              <a:t>    </a:t>
            </a:r>
            <a:r>
              <a:rPr lang="en-US" sz="800" dirty="0" err="1">
                <a:latin typeface="Calibri" charset="0"/>
              </a:rPr>
              <a:t>databaseName</a:t>
            </a:r>
            <a:r>
              <a:rPr lang="en-US" sz="800" dirty="0">
                <a:latin typeface="Calibri" charset="0"/>
              </a:rPr>
              <a:t> = (String) </a:t>
            </a:r>
            <a:r>
              <a:rPr lang="en-US" sz="800" dirty="0" err="1">
                <a:latin typeface="Calibri" charset="0"/>
              </a:rPr>
              <a:t>obj.get</a:t>
            </a:r>
            <a:r>
              <a:rPr lang="en-US" sz="800" dirty="0">
                <a:latin typeface="Calibri" charset="0"/>
              </a:rPr>
              <a:t>("</a:t>
            </a:r>
            <a:r>
              <a:rPr lang="en-US" sz="800" dirty="0" err="1">
                <a:latin typeface="Calibri" charset="0"/>
              </a:rPr>
              <a:t>db</a:t>
            </a:r>
            <a:r>
              <a:rPr lang="en-US" sz="800" dirty="0">
                <a:latin typeface="Calibri" charset="0"/>
              </a:rPr>
              <a:t>");</a:t>
            </a:r>
          </a:p>
          <a:p>
            <a:pPr>
              <a:lnSpc>
                <a:spcPct val="80000"/>
              </a:lnSpc>
            </a:pPr>
            <a:r>
              <a:rPr lang="en-US" sz="800" dirty="0">
                <a:latin typeface="Calibri" charset="0"/>
              </a:rPr>
              <a:t>    port = (String) </a:t>
            </a:r>
            <a:r>
              <a:rPr lang="en-US" sz="800" dirty="0" err="1">
                <a:latin typeface="Calibri" charset="0"/>
              </a:rPr>
              <a:t>obj.get</a:t>
            </a:r>
            <a:r>
              <a:rPr lang="en-US" sz="800" dirty="0">
                <a:latin typeface="Calibri" charset="0"/>
              </a:rPr>
              <a:t>("port")</a:t>
            </a:r>
            <a:r>
              <a:rPr lang="en-US" sz="800" dirty="0" err="1">
                <a:latin typeface="Calibri" charset="0"/>
              </a:rPr>
              <a:t>toString</a:t>
            </a:r>
            <a:r>
              <a:rPr lang="en-US" sz="800" dirty="0">
                <a:latin typeface="Calibri" charset="0"/>
              </a:rPr>
              <a:t>();</a:t>
            </a:r>
          </a:p>
          <a:p>
            <a:pPr>
              <a:lnSpc>
                <a:spcPct val="80000"/>
              </a:lnSpc>
            </a:pPr>
            <a:r>
              <a:rPr lang="en-US" sz="800" dirty="0">
                <a:latin typeface="Calibri" charset="0"/>
              </a:rPr>
              <a:t>    user = (String) </a:t>
            </a:r>
            <a:r>
              <a:rPr lang="en-US" sz="800" dirty="0" err="1">
                <a:latin typeface="Calibri" charset="0"/>
              </a:rPr>
              <a:t>obj.get</a:t>
            </a:r>
            <a:r>
              <a:rPr lang="en-US" sz="800" dirty="0">
                <a:latin typeface="Calibri" charset="0"/>
              </a:rPr>
              <a:t>("username");</a:t>
            </a:r>
          </a:p>
          <a:p>
            <a:pPr>
              <a:lnSpc>
                <a:spcPct val="80000"/>
              </a:lnSpc>
            </a:pPr>
            <a:r>
              <a:rPr lang="en-US" sz="800" dirty="0">
                <a:latin typeface="Calibri" charset="0"/>
              </a:rPr>
              <a:t>    password = (String) </a:t>
            </a:r>
            <a:r>
              <a:rPr lang="en-US" sz="800" dirty="0" err="1">
                <a:latin typeface="Calibri" charset="0"/>
              </a:rPr>
              <a:t>obj.get</a:t>
            </a:r>
            <a:r>
              <a:rPr lang="en-US" sz="800" dirty="0">
                <a:latin typeface="Calibri" charset="0"/>
              </a:rPr>
              <a:t>("password");</a:t>
            </a:r>
          </a:p>
          <a:p>
            <a:pPr>
              <a:lnSpc>
                <a:spcPct val="80000"/>
              </a:lnSpc>
            </a:pPr>
            <a:r>
              <a:rPr lang="en-US" sz="800" dirty="0">
                <a:latin typeface="Calibri" charset="0"/>
              </a:rPr>
              <a:t>    </a:t>
            </a:r>
            <a:r>
              <a:rPr lang="en-US" sz="800" dirty="0" err="1">
                <a:latin typeface="Calibri" charset="0"/>
              </a:rPr>
              <a:t>url</a:t>
            </a:r>
            <a:r>
              <a:rPr lang="en-US" sz="800" dirty="0">
                <a:latin typeface="Calibri" charset="0"/>
              </a:rPr>
              <a:t> = (String) </a:t>
            </a:r>
            <a:r>
              <a:rPr lang="en-US" sz="800" dirty="0" err="1">
                <a:latin typeface="Calibri" charset="0"/>
              </a:rPr>
              <a:t>obj.get</a:t>
            </a:r>
            <a:r>
              <a:rPr lang="en-US" sz="800" dirty="0">
                <a:latin typeface="Calibri" charset="0"/>
              </a:rPr>
              <a:t>("</a:t>
            </a:r>
            <a:r>
              <a:rPr lang="en-US" sz="800" dirty="0" err="1">
                <a:latin typeface="Calibri" charset="0"/>
              </a:rPr>
              <a:t>jdbcurl</a:t>
            </a:r>
            <a:r>
              <a:rPr lang="en-US" sz="800" dirty="0">
                <a:latin typeface="Calibri" charset="0"/>
              </a:rPr>
              <a:t>");</a:t>
            </a:r>
          </a:p>
          <a:p>
            <a:pPr>
              <a:lnSpc>
                <a:spcPct val="80000"/>
              </a:lnSpc>
            </a:pPr>
            <a:r>
              <a:rPr lang="en-US" sz="800" dirty="0">
                <a:latin typeface="Calibri" charset="0"/>
              </a:rPr>
              <a:t>    // Use the </a:t>
            </a:r>
            <a:r>
              <a:rPr lang="en-US" sz="800" dirty="0" err="1">
                <a:latin typeface="Calibri" charset="0"/>
              </a:rPr>
              <a:t>jdbcurl</a:t>
            </a:r>
            <a:r>
              <a:rPr lang="en-US" sz="800" dirty="0">
                <a:latin typeface="Calibri" charset="0"/>
              </a:rPr>
              <a:t> or construct your own</a:t>
            </a:r>
          </a:p>
          <a:p>
            <a:pPr>
              <a:lnSpc>
                <a:spcPct val="80000"/>
              </a:lnSpc>
            </a:pPr>
            <a:r>
              <a:rPr lang="en-US" sz="800" dirty="0">
                <a:latin typeface="Calibri" charset="0"/>
              </a:rPr>
              <a:t>    </a:t>
            </a:r>
            <a:r>
              <a:rPr lang="en-US" sz="800" dirty="0" err="1">
                <a:latin typeface="Calibri" charset="0"/>
              </a:rPr>
              <a:t>databaseUrl</a:t>
            </a:r>
            <a:r>
              <a:rPr lang="en-US" sz="800" dirty="0">
                <a:latin typeface="Calibri" charset="0"/>
              </a:rPr>
              <a:t> = "jdbc:db2://" + </a:t>
            </a:r>
            <a:r>
              <a:rPr lang="en-US" sz="800" dirty="0" err="1">
                <a:latin typeface="Calibri" charset="0"/>
              </a:rPr>
              <a:t>databaseHost</a:t>
            </a:r>
            <a:r>
              <a:rPr lang="en-US" sz="800" dirty="0">
                <a:latin typeface="Calibri" charset="0"/>
              </a:rPr>
              <a:t> + ":" + </a:t>
            </a:r>
          </a:p>
          <a:p>
            <a:pPr>
              <a:lnSpc>
                <a:spcPct val="80000"/>
              </a:lnSpc>
            </a:pPr>
            <a:r>
              <a:rPr lang="en-US" sz="800" dirty="0">
                <a:latin typeface="Calibri" charset="0"/>
              </a:rPr>
              <a:t>    						port + "/" + </a:t>
            </a:r>
            <a:r>
              <a:rPr lang="en-US" sz="800" dirty="0" err="1">
                <a:latin typeface="Calibri" charset="0"/>
              </a:rPr>
              <a:t>databaseName</a:t>
            </a:r>
            <a:r>
              <a:rPr lang="en-US" sz="800" dirty="0">
                <a:latin typeface="Calibri" charset="0"/>
              </a:rPr>
              <a:t>;</a:t>
            </a:r>
          </a:p>
          <a:p>
            <a:pPr>
              <a:lnSpc>
                <a:spcPct val="80000"/>
              </a:lnSpc>
            </a:pPr>
            <a:r>
              <a:rPr lang="en-US" sz="800" dirty="0">
                <a:latin typeface="Calibri" charset="0"/>
              </a:rPr>
              <a:t>    						</a:t>
            </a:r>
          </a:p>
          <a:p>
            <a:pPr>
              <a:lnSpc>
                <a:spcPct val="80000"/>
              </a:lnSpc>
            </a:pPr>
            <a:r>
              <a:rPr lang="en-US" sz="800" dirty="0">
                <a:latin typeface="Calibri" charset="0"/>
              </a:rPr>
              <a:t>    						</a:t>
            </a:r>
          </a:p>
          <a:p>
            <a:pPr>
              <a:lnSpc>
                <a:spcPct val="80000"/>
              </a:lnSpc>
            </a:pPr>
            <a:r>
              <a:rPr lang="en-US" sz="800" dirty="0">
                <a:latin typeface="Calibri" charset="0"/>
              </a:rPr>
              <a:t>    						</a:t>
            </a:r>
          </a:p>
          <a:p>
            <a:pPr>
              <a:lnSpc>
                <a:spcPct val="80000"/>
              </a:lnSpc>
            </a:pPr>
            <a:r>
              <a:rPr lang="en-US" sz="800" dirty="0">
                <a:latin typeface="Calibri" charset="0"/>
              </a:rPr>
              <a:t>  }</a:t>
            </a:r>
          </a:p>
          <a:p>
            <a:pPr>
              <a:lnSpc>
                <a:spcPct val="80000"/>
              </a:lnSpc>
            </a:pPr>
            <a:r>
              <a:rPr lang="en-US" sz="800" dirty="0">
                <a:latin typeface="Calibri" charset="0"/>
              </a:rPr>
              <a:t>  </a:t>
            </a:r>
          </a:p>
          <a:p>
            <a:pPr>
              <a:lnSpc>
                <a:spcPct val="80000"/>
              </a:lnSpc>
            </a:pPr>
            <a:r>
              <a:rPr lang="en-US" sz="800" dirty="0">
                <a:latin typeface="Calibri" charset="0"/>
              </a:rPr>
              <a:t>  </a:t>
            </a:r>
          </a:p>
          <a:p>
            <a:pPr>
              <a:lnSpc>
                <a:spcPct val="80000"/>
              </a:lnSpc>
            </a:pPr>
            <a:r>
              <a:rPr lang="en-US" sz="800" dirty="0">
                <a:latin typeface="Calibri" charset="0"/>
              </a:rPr>
              <a:t> </a:t>
            </a:r>
          </a:p>
        </p:txBody>
      </p:sp>
    </p:spTree>
    <p:extLst>
      <p:ext uri="{BB962C8B-B14F-4D97-AF65-F5344CB8AC3E}">
        <p14:creationId xmlns:p14="http://schemas.microsoft.com/office/powerpoint/2010/main" val="521595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000">
                <a:latin typeface="Calibri" charset="0"/>
              </a:rPr>
              <a:t>Connection con = null;</a:t>
            </a:r>
          </a:p>
          <a:p>
            <a:r>
              <a:rPr lang="en-US" sz="1000">
                <a:latin typeface="Calibri" charset="0"/>
              </a:rPr>
              <a:t>  try {</a:t>
            </a:r>
          </a:p>
          <a:p>
            <a:r>
              <a:rPr lang="en-US" sz="1000">
                <a:latin typeface="Calibri" charset="0"/>
              </a:rPr>
              <a:t>    Class.forName("com.ibm.db2.jcc.DB2Driver");</a:t>
            </a:r>
          </a:p>
          <a:p>
            <a:r>
              <a:rPr lang="en-US" sz="1000">
                <a:latin typeface="Calibri" charset="0"/>
              </a:rPr>
              <a:t>    con = DriverManager.getConnection(databaseUrl, user, password);</a:t>
            </a:r>
          </a:p>
          <a:p>
            <a:r>
              <a:rPr lang="en-US" sz="1000">
                <a:latin typeface="Calibri" charset="0"/>
              </a:rPr>
              <a:t>    con.setAutoCommit(false);</a:t>
            </a:r>
          </a:p>
          <a:p>
            <a:r>
              <a:rPr lang="en-US" sz="1000">
                <a:latin typeface="Calibri" charset="0"/>
              </a:rPr>
              <a:t>  } catch (SQLException e) {</a:t>
            </a:r>
          </a:p>
          <a:p>
            <a:r>
              <a:rPr lang="en-US" sz="1000">
                <a:latin typeface="Calibri" charset="0"/>
              </a:rPr>
              <a:t>    writer.println("SQL Exception: " + e);</a:t>
            </a:r>
          </a:p>
          <a:p>
            <a:r>
              <a:rPr lang="en-US" sz="1000">
                <a:latin typeface="Calibri" charset="0"/>
              </a:rPr>
              <a:t>    return;</a:t>
            </a:r>
          </a:p>
          <a:p>
            <a:r>
              <a:rPr lang="en-US" sz="1000">
                <a:latin typeface="Calibri" charset="0"/>
              </a:rPr>
              <a:t>  } catch (ClassNotFoundException e) {</a:t>
            </a:r>
          </a:p>
          <a:p>
            <a:r>
              <a:rPr lang="en-US" sz="1000">
                <a:latin typeface="Calibri" charset="0"/>
              </a:rPr>
              <a:t>    writer.println("ClassNotFound Exception: " + e);</a:t>
            </a:r>
          </a:p>
          <a:p>
            <a:r>
              <a:rPr lang="en-US" sz="1000">
                <a:latin typeface="Calibri" charset="0"/>
              </a:rPr>
              <a:t>    return;</a:t>
            </a:r>
          </a:p>
          <a:p>
            <a:r>
              <a:rPr lang="en-US" sz="1000">
                <a:latin typeface="Calibri" charset="0"/>
              </a:rPr>
              <a:t>  }</a:t>
            </a:r>
          </a:p>
          <a:p>
            <a:r>
              <a:rPr lang="en-US" sz="1000">
                <a:latin typeface="Calibri" charset="0"/>
              </a:rPr>
              <a:t>  Statement stmt = null;</a:t>
            </a:r>
          </a:p>
          <a:p>
            <a:r>
              <a:rPr lang="en-US" sz="1000">
                <a:latin typeface="Calibri" charset="0"/>
              </a:rPr>
              <a:t>  try {</a:t>
            </a:r>
          </a:p>
          <a:p>
            <a:r>
              <a:rPr lang="en-US" sz="1000">
                <a:latin typeface="Calibri" charset="0"/>
              </a:rPr>
              <a:t>    stmt = con.createStatement();</a:t>
            </a:r>
          </a:p>
          <a:p>
            <a:r>
              <a:rPr lang="en-US" sz="1000">
                <a:latin typeface="Calibri" charset="0"/>
              </a:rPr>
              <a:t>    sqlStatement = "CREATE TABLE SALES.CUSTOMER (NAME VARCHAR(20))";</a:t>
            </a:r>
          </a:p>
          <a:p>
            <a:r>
              <a:rPr lang="en-US" sz="1000">
                <a:latin typeface="Calibri" charset="0"/>
              </a:rPr>
              <a:t>    stmt.executeUpdate(sqlStatement);</a:t>
            </a:r>
          </a:p>
          <a:p>
            <a:r>
              <a:rPr lang="en-US" sz="1000">
                <a:latin typeface="Calibri" charset="0"/>
              </a:rPr>
              <a:t>  } catch (SQLException e) {</a:t>
            </a:r>
          </a:p>
          <a:p>
            <a:r>
              <a:rPr lang="en-US" sz="1000">
                <a:latin typeface="Calibri" charset="0"/>
              </a:rPr>
              <a:t>    writer.println("Error creating table: " + e);</a:t>
            </a:r>
          </a:p>
          <a:p>
            <a:r>
              <a:rPr lang="en-US" sz="1000">
                <a:latin typeface="Calibri" charset="0"/>
              </a:rPr>
              <a:t>  }</a:t>
            </a:r>
          </a:p>
        </p:txBody>
      </p:sp>
    </p:spTree>
    <p:extLst>
      <p:ext uri="{BB962C8B-B14F-4D97-AF65-F5344CB8AC3E}">
        <p14:creationId xmlns:p14="http://schemas.microsoft.com/office/powerpoint/2010/main" val="29470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Auto wiring is available for Spring applications</a:t>
            </a:r>
            <a:r>
              <a:rPr lang="en-US" baseline="0" dirty="0" smtClean="0">
                <a:latin typeface="Calibri" charset="0"/>
              </a:rPr>
              <a:t> </a:t>
            </a:r>
            <a:r>
              <a:rPr lang="en-US" dirty="0" smtClean="0">
                <a:latin typeface="Calibri" charset="0"/>
              </a:rPr>
              <a:t>:</a:t>
            </a:r>
            <a:r>
              <a:rPr lang="en-US" baseline="0" dirty="0" smtClean="0">
                <a:latin typeface="Calibri" charset="0"/>
              </a:rPr>
              <a:t> </a:t>
            </a:r>
            <a:r>
              <a:rPr lang="en-US" dirty="0" smtClean="0">
                <a:latin typeface="Calibri" charset="0"/>
              </a:rPr>
              <a:t>http://docs.cloudfoundry.org/buildpacks/java/spring-service-bindings.html</a:t>
            </a:r>
            <a:endParaRPr lang="en-US" dirty="0">
              <a:latin typeface="Calibri" charset="0"/>
            </a:endParaRPr>
          </a:p>
          <a:p>
            <a:endParaRPr lang="en-US" dirty="0">
              <a:latin typeface="Calibri" charset="0"/>
            </a:endParaRPr>
          </a:p>
        </p:txBody>
      </p:sp>
    </p:spTree>
    <p:extLst>
      <p:ext uri="{BB962C8B-B14F-4D97-AF65-F5344CB8AC3E}">
        <p14:creationId xmlns:p14="http://schemas.microsoft.com/office/powerpoint/2010/main" val="1801979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78168" indent="-486663" eaLnBrk="1" hangingPunct="1">
              <a:spcBef>
                <a:spcPts val="1493"/>
              </a:spcBef>
              <a:spcAft>
                <a:spcPts val="640"/>
              </a:spcAft>
              <a:buFont typeface="Arial" panose="020B0604020202020204" pitchFamily="34" charset="0"/>
              <a:buChar char="•"/>
            </a:pPr>
            <a:r>
              <a:rPr lang="en-GB" sz="1200" dirty="0" smtClean="0">
                <a:solidFill>
                  <a:schemeClr val="accent2"/>
                </a:solidFill>
                <a:latin typeface="Inconsolata" panose="020B0609030003000000" pitchFamily="49" charset="0"/>
                <a:cs typeface="Arial" panose="020B0604020202020204" pitchFamily="34" charset="0"/>
              </a:rPr>
              <a:t>Application does a lookup for a resource using the JNDI name </a:t>
            </a:r>
            <a:r>
              <a:rPr lang="en-GB" sz="1200" dirty="0" err="1" smtClean="0">
                <a:solidFill>
                  <a:schemeClr val="accent2"/>
                </a:solidFill>
                <a:latin typeface="Inconsolata" panose="020B0609030003000000" pitchFamily="49" charset="0"/>
                <a:cs typeface="Arial" panose="020B0604020202020204" pitchFamily="34" charset="0"/>
              </a:rPr>
              <a:t>java:comp</a:t>
            </a:r>
            <a:r>
              <a:rPr lang="en-GB" sz="1200" dirty="0" smtClean="0">
                <a:solidFill>
                  <a:schemeClr val="accent2"/>
                </a:solidFill>
                <a:latin typeface="Inconsolata" panose="020B0609030003000000" pitchFamily="49" charset="0"/>
                <a:cs typeface="Arial" panose="020B0604020202020204" pitchFamily="34" charset="0"/>
              </a:rPr>
              <a:t>/</a:t>
            </a:r>
            <a:r>
              <a:rPr lang="en-GB" sz="1200" dirty="0" err="1" smtClean="0">
                <a:solidFill>
                  <a:schemeClr val="accent2"/>
                </a:solidFill>
                <a:latin typeface="Inconsolata" panose="020B0609030003000000" pitchFamily="49" charset="0"/>
                <a:cs typeface="Arial" panose="020B0604020202020204" pitchFamily="34" charset="0"/>
              </a:rPr>
              <a:t>env</a:t>
            </a:r>
            <a:r>
              <a:rPr lang="en-GB" sz="1200" dirty="0" smtClean="0">
                <a:solidFill>
                  <a:schemeClr val="accent2"/>
                </a:solidFill>
                <a:latin typeface="Inconsolata" panose="020B0609030003000000" pitchFamily="49" charset="0"/>
                <a:cs typeface="Arial" panose="020B0604020202020204" pitchFamily="34" charset="0"/>
              </a:rPr>
              <a:t>/</a:t>
            </a:r>
            <a:r>
              <a:rPr lang="en-GB" sz="1200" dirty="0" err="1" smtClean="0">
                <a:solidFill>
                  <a:schemeClr val="accent2"/>
                </a:solidFill>
                <a:latin typeface="Inconsolata" panose="020B0609030003000000" pitchFamily="49" charset="0"/>
                <a:cs typeface="Arial" panose="020B0604020202020204" pitchFamily="34" charset="0"/>
              </a:rPr>
              <a:t>jdbc</a:t>
            </a:r>
            <a:r>
              <a:rPr lang="en-GB" sz="1200" dirty="0" smtClean="0">
                <a:solidFill>
                  <a:schemeClr val="accent2"/>
                </a:solidFill>
                <a:latin typeface="Inconsolata" panose="020B0609030003000000" pitchFamily="49" charset="0"/>
                <a:cs typeface="Arial" panose="020B0604020202020204" pitchFamily="34" charset="0"/>
              </a:rPr>
              <a:t>/</a:t>
            </a:r>
            <a:r>
              <a:rPr lang="en-GB" sz="1200" dirty="0" err="1" smtClean="0">
                <a:solidFill>
                  <a:schemeClr val="accent2"/>
                </a:solidFill>
                <a:latin typeface="Inconsolata" panose="020B0609030003000000" pitchFamily="49" charset="0"/>
                <a:cs typeface="Arial" panose="020B0604020202020204" pitchFamily="34" charset="0"/>
              </a:rPr>
              <a:t>myDB</a:t>
            </a:r>
            <a:endParaRPr lang="en-GB" sz="1200" dirty="0" smtClean="0">
              <a:solidFill>
                <a:schemeClr val="accent2"/>
              </a:solidFill>
              <a:latin typeface="Inconsolata" panose="020B0609030003000000" pitchFamily="49" charset="0"/>
              <a:cs typeface="Arial" panose="020B0604020202020204" pitchFamily="34" charset="0"/>
            </a:endParaRPr>
          </a:p>
          <a:p>
            <a:pPr marL="678168" indent="-486663" eaLnBrk="1" hangingPunct="1">
              <a:spcBef>
                <a:spcPts val="1493"/>
              </a:spcBef>
              <a:spcAft>
                <a:spcPts val="640"/>
              </a:spcAft>
              <a:buFont typeface="Arial" panose="020B0604020202020204" pitchFamily="34" charset="0"/>
              <a:buChar char="•"/>
            </a:pPr>
            <a:r>
              <a:rPr lang="en-GB" sz="1200" dirty="0" smtClean="0">
                <a:solidFill>
                  <a:schemeClr val="accent2"/>
                </a:solidFill>
                <a:latin typeface="Inconsolata" panose="020B0609030003000000" pitchFamily="49" charset="0"/>
                <a:cs typeface="Arial" panose="020B0604020202020204" pitchFamily="34" charset="0"/>
              </a:rPr>
              <a:t>Service bound with name ‘</a:t>
            </a:r>
            <a:r>
              <a:rPr lang="en-GB" sz="1200" dirty="0" err="1" smtClean="0">
                <a:solidFill>
                  <a:schemeClr val="accent2"/>
                </a:solidFill>
                <a:latin typeface="Inconsolata" panose="020B0609030003000000" pitchFamily="49" charset="0"/>
                <a:cs typeface="Arial" panose="020B0604020202020204" pitchFamily="34" charset="0"/>
              </a:rPr>
              <a:t>dbService</a:t>
            </a:r>
            <a:r>
              <a:rPr lang="en-GB" sz="1200" dirty="0" smtClean="0">
                <a:solidFill>
                  <a:schemeClr val="accent2"/>
                </a:solidFill>
                <a:latin typeface="Inconsolata" panose="020B0609030003000000" pitchFamily="49" charset="0"/>
                <a:cs typeface="Arial" panose="020B0604020202020204" pitchFamily="34" charset="0"/>
              </a:rPr>
              <a:t>’ which is mapped to JNDI name </a:t>
            </a:r>
            <a:r>
              <a:rPr lang="en-GB" sz="1200" dirty="0" err="1" smtClean="0">
                <a:solidFill>
                  <a:schemeClr val="accent2"/>
                </a:solidFill>
                <a:latin typeface="Inconsolata" panose="020B0609030003000000" pitchFamily="49" charset="0"/>
                <a:cs typeface="Arial" panose="020B0604020202020204" pitchFamily="34" charset="0"/>
              </a:rPr>
              <a:t>jdbc</a:t>
            </a:r>
            <a:r>
              <a:rPr lang="en-GB" sz="1200" dirty="0" smtClean="0">
                <a:solidFill>
                  <a:schemeClr val="accent2"/>
                </a:solidFill>
                <a:latin typeface="Inconsolata" panose="020B0609030003000000" pitchFamily="49" charset="0"/>
                <a:cs typeface="Arial" panose="020B0604020202020204" pitchFamily="34" charset="0"/>
              </a:rPr>
              <a:t>/</a:t>
            </a:r>
            <a:r>
              <a:rPr lang="en-GB" sz="1200" dirty="0" err="1" smtClean="0">
                <a:solidFill>
                  <a:schemeClr val="accent2"/>
                </a:solidFill>
                <a:latin typeface="Inconsolata" panose="020B0609030003000000" pitchFamily="49" charset="0"/>
                <a:cs typeface="Arial" panose="020B0604020202020204" pitchFamily="34" charset="0"/>
              </a:rPr>
              <a:t>dbService</a:t>
            </a:r>
            <a:endParaRPr lang="en-GB" sz="1200" dirty="0" smtClean="0">
              <a:solidFill>
                <a:schemeClr val="accent2"/>
              </a:solidFill>
              <a:latin typeface="Inconsolata" panose="020B0609030003000000" pitchFamily="49" charset="0"/>
              <a:cs typeface="Arial" panose="020B0604020202020204" pitchFamily="34" charset="0"/>
            </a:endParaRPr>
          </a:p>
          <a:p>
            <a:pPr marL="678168" indent="-486663" eaLnBrk="1" hangingPunct="1">
              <a:spcBef>
                <a:spcPts val="1493"/>
              </a:spcBef>
              <a:spcAft>
                <a:spcPts val="640"/>
              </a:spcAft>
              <a:buFont typeface="Arial" panose="020B0604020202020204" pitchFamily="34" charset="0"/>
              <a:buChar char="•"/>
            </a:pPr>
            <a:r>
              <a:rPr lang="en-GB" sz="1200" dirty="0" smtClean="0">
                <a:solidFill>
                  <a:schemeClr val="accent2"/>
                </a:solidFill>
                <a:latin typeface="Inconsolata" panose="020B0609030003000000" pitchFamily="49" charset="0"/>
                <a:cs typeface="Arial" panose="020B0604020202020204" pitchFamily="34" charset="0"/>
              </a:rPr>
              <a:t>Allows the single service that is bound to be returned as the result of the lookup</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24</a:t>
            </a:fld>
            <a:endParaRPr lang="en-US"/>
          </a:p>
        </p:txBody>
      </p:sp>
    </p:spTree>
    <p:extLst>
      <p:ext uri="{BB962C8B-B14F-4D97-AF65-F5344CB8AC3E}">
        <p14:creationId xmlns:p14="http://schemas.microsoft.com/office/powerpoint/2010/main" val="3556463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
              </a:rPr>
              <a:t>When an application is staged, the </a:t>
            </a:r>
            <a:r>
              <a:rPr lang="en-US" dirty="0" err="1" smtClean="0">
                <a:solidFill>
                  <a:srgbClr val="000000"/>
                </a:solidFill>
                <a:latin typeface="Helv"/>
              </a:rPr>
              <a:t>buildpack</a:t>
            </a:r>
            <a:r>
              <a:rPr lang="en-US" dirty="0" smtClean="0">
                <a:solidFill>
                  <a:srgbClr val="000000"/>
                </a:solidFill>
                <a:latin typeface="Helv"/>
              </a:rPr>
              <a:t> service plugin  examines the bound service information by looking at VCAP_SERVICES</a:t>
            </a:r>
            <a:r>
              <a:rPr lang="en-US" baseline="0" dirty="0" smtClean="0">
                <a:solidFill>
                  <a:srgbClr val="000000"/>
                </a:solidFill>
                <a:latin typeface="Helv"/>
              </a:rPr>
              <a:t> variable</a:t>
            </a:r>
            <a:r>
              <a:rPr lang="en-US" dirty="0" smtClean="0">
                <a:solidFill>
                  <a:srgbClr val="000000"/>
                </a:solidFill>
                <a:latin typeface="Helv"/>
              </a:rPr>
              <a:t> &amp; generates the corresponding server.xml snippets (includes host, port and security</a:t>
            </a:r>
            <a:r>
              <a:rPr lang="en-US" baseline="0" dirty="0" smtClean="0">
                <a:solidFill>
                  <a:srgbClr val="000000"/>
                </a:solidFill>
                <a:latin typeface="Helv"/>
              </a:rPr>
              <a:t> features) </a:t>
            </a:r>
            <a:r>
              <a:rPr lang="en-US" dirty="0" smtClean="0">
                <a:solidFill>
                  <a:srgbClr val="000000"/>
                </a:solidFill>
                <a:latin typeface="Helv"/>
              </a:rPr>
              <a:t>for the bound 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25</a:t>
            </a:fld>
            <a:endParaRPr lang="en-US"/>
          </a:p>
        </p:txBody>
      </p:sp>
    </p:spTree>
    <p:extLst>
      <p:ext uri="{BB962C8B-B14F-4D97-AF65-F5344CB8AC3E}">
        <p14:creationId xmlns:p14="http://schemas.microsoft.com/office/powerpoint/2010/main" val="330840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E8F2AFC-B79B-B94F-86B5-61D69FA69B00}" type="slidenum">
              <a:rPr lang="en-US" smtClean="0"/>
              <a:pPr>
                <a:defRPr/>
              </a:pPr>
              <a:t>2</a:t>
            </a:fld>
            <a:endParaRPr lang="en-US"/>
          </a:p>
        </p:txBody>
      </p:sp>
    </p:spTree>
    <p:extLst>
      <p:ext uri="{BB962C8B-B14F-4D97-AF65-F5344CB8AC3E}">
        <p14:creationId xmlns:p14="http://schemas.microsoft.com/office/powerpoint/2010/main" val="4196814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
              </a:rPr>
              <a:t>When an application is staged, the </a:t>
            </a:r>
            <a:r>
              <a:rPr lang="en-US" dirty="0" err="1" smtClean="0">
                <a:solidFill>
                  <a:srgbClr val="000000"/>
                </a:solidFill>
                <a:latin typeface="Helv"/>
              </a:rPr>
              <a:t>buildpack</a:t>
            </a:r>
            <a:r>
              <a:rPr lang="en-US" dirty="0" smtClean="0">
                <a:solidFill>
                  <a:srgbClr val="000000"/>
                </a:solidFill>
                <a:latin typeface="Helv"/>
              </a:rPr>
              <a:t> service plugin  examines the bound service information by looking at VCAP_SERVICES</a:t>
            </a:r>
            <a:r>
              <a:rPr lang="en-US" baseline="0" dirty="0" smtClean="0">
                <a:solidFill>
                  <a:srgbClr val="000000"/>
                </a:solidFill>
                <a:latin typeface="Helv"/>
              </a:rPr>
              <a:t> variable</a:t>
            </a:r>
            <a:r>
              <a:rPr lang="en-US" dirty="0" smtClean="0">
                <a:solidFill>
                  <a:srgbClr val="000000"/>
                </a:solidFill>
                <a:latin typeface="Helv"/>
              </a:rPr>
              <a:t> &amp; generates the corresponding server.xml snippets (includes host, port and security</a:t>
            </a:r>
            <a:r>
              <a:rPr lang="en-US" baseline="0" dirty="0" smtClean="0">
                <a:solidFill>
                  <a:srgbClr val="000000"/>
                </a:solidFill>
                <a:latin typeface="Helv"/>
              </a:rPr>
              <a:t> features) </a:t>
            </a:r>
            <a:r>
              <a:rPr lang="en-US" dirty="0" smtClean="0">
                <a:solidFill>
                  <a:srgbClr val="000000"/>
                </a:solidFill>
                <a:latin typeface="Helv"/>
              </a:rPr>
              <a:t>for the bound services</a:t>
            </a:r>
            <a:endParaRPr lang="en-US" dirty="0" smtClean="0"/>
          </a:p>
          <a:p>
            <a:endParaRPr lang="en-US" dirty="0" smtClean="0"/>
          </a:p>
          <a:p>
            <a:r>
              <a:rPr lang="en-US" dirty="0" smtClean="0"/>
              <a:t>https://www.ng.bluemix.net/docs/#starters/liberty/index.html#liberty</a:t>
            </a:r>
          </a:p>
          <a:p>
            <a:endParaRPr lang="en-US" dirty="0" smtClean="0"/>
          </a:p>
          <a:p>
            <a:r>
              <a:rPr lang="en-US" dirty="0" smtClean="0"/>
              <a:t>For </a:t>
            </a:r>
            <a:r>
              <a:rPr lang="en-US" dirty="0" smtClean="0">
                <a:hlinkClick r:id="rId3" tooltip="You can bind various services to your Liberty application. Services can be container-managed, application-managed, or both, depending on what the developer wants."/>
              </a:rPr>
              <a:t>automatically configured services</a:t>
            </a:r>
            <a:r>
              <a:rPr lang="en-US" dirty="0" smtClean="0"/>
              <a:t>, the Liberty </a:t>
            </a:r>
            <a:r>
              <a:rPr lang="en-US" dirty="0" err="1" smtClean="0"/>
              <a:t>buildpack</a:t>
            </a:r>
            <a:r>
              <a:rPr lang="en-US" dirty="0" smtClean="0"/>
              <a:t> generates or updates service binding entries in the server.xml file. The contents of the service binding entries can be in one of the following </a:t>
            </a:r>
            <a:r>
              <a:rPr lang="en-US" dirty="0" err="1" smtClean="0"/>
              <a:t>forms:cloud.services</a:t>
            </a:r>
            <a:r>
              <a:rPr lang="en-US" dirty="0" smtClean="0"/>
              <a:t>.</a:t>
            </a:r>
            <a:r>
              <a:rPr lang="en-US" i="1" dirty="0" smtClean="0"/>
              <a:t>&lt;service-name&gt;</a:t>
            </a:r>
            <a:r>
              <a:rPr lang="en-US" dirty="0" smtClean="0"/>
              <a:t>.</a:t>
            </a:r>
            <a:r>
              <a:rPr lang="en-US" i="1" dirty="0" smtClean="0"/>
              <a:t>&lt;property&gt;</a:t>
            </a:r>
            <a:r>
              <a:rPr lang="en-US" dirty="0" smtClean="0"/>
              <a:t>, which describes the information such as the name, type, and plan of the service.</a:t>
            </a:r>
          </a:p>
          <a:p>
            <a:r>
              <a:rPr lang="en-US" dirty="0" err="1" smtClean="0"/>
              <a:t>cloud.services</a:t>
            </a:r>
            <a:r>
              <a:rPr lang="en-US" dirty="0" smtClean="0"/>
              <a:t>.</a:t>
            </a:r>
            <a:r>
              <a:rPr lang="en-US" i="1" dirty="0" smtClean="0"/>
              <a:t>&lt;service-name&gt;</a:t>
            </a:r>
            <a:r>
              <a:rPr lang="en-US" dirty="0" smtClean="0"/>
              <a:t>.connection.</a:t>
            </a:r>
            <a:r>
              <a:rPr lang="en-US" i="1" dirty="0" smtClean="0"/>
              <a:t>&lt;property&gt;</a:t>
            </a:r>
            <a:r>
              <a:rPr lang="en-US" dirty="0" smtClean="0"/>
              <a:t>, which describes the connection information for the service.</a:t>
            </a:r>
          </a:p>
          <a:p>
            <a:r>
              <a:rPr lang="en-US" dirty="0" smtClean="0"/>
              <a:t>The typical set of information is as </a:t>
            </a:r>
            <a:r>
              <a:rPr lang="en-US" dirty="0" err="1" smtClean="0"/>
              <a:t>follows:</a:t>
            </a:r>
            <a:r>
              <a:rPr lang="en-US" b="1" i="1" dirty="0" err="1" smtClean="0"/>
              <a:t>name</a:t>
            </a:r>
            <a:r>
              <a:rPr lang="en-US" dirty="0" smtClean="0"/>
              <a:t>: The name of the service. For example, </a:t>
            </a:r>
            <a:r>
              <a:rPr lang="en-US" i="1" dirty="0" smtClean="0"/>
              <a:t>mysql-e3abd</a:t>
            </a:r>
            <a:r>
              <a:rPr lang="en-US" dirty="0" smtClean="0"/>
              <a:t>.</a:t>
            </a:r>
          </a:p>
          <a:p>
            <a:r>
              <a:rPr lang="en-US" b="1" i="1" dirty="0" smtClean="0"/>
              <a:t>label</a:t>
            </a:r>
            <a:r>
              <a:rPr lang="en-US" dirty="0" smtClean="0"/>
              <a:t>: The type of the created service. For example, </a:t>
            </a:r>
            <a:r>
              <a:rPr lang="en-US" i="1" dirty="0" smtClean="0"/>
              <a:t>mysql-5.5</a:t>
            </a:r>
            <a:r>
              <a:rPr lang="en-US" dirty="0" smtClean="0"/>
              <a:t>.</a:t>
            </a:r>
          </a:p>
          <a:p>
            <a:r>
              <a:rPr lang="en-US" b="1" i="1" dirty="0" smtClean="0"/>
              <a:t>plan</a:t>
            </a:r>
            <a:r>
              <a:rPr lang="en-US" dirty="0" smtClean="0"/>
              <a:t>: The service plan, as indicated by the unique identifier for that plan. For example, </a:t>
            </a:r>
            <a:r>
              <a:rPr lang="en-US" i="1" dirty="0" smtClean="0"/>
              <a:t>100</a:t>
            </a:r>
            <a:r>
              <a:rPr lang="en-US" dirty="0" smtClean="0"/>
              <a:t>.</a:t>
            </a:r>
          </a:p>
          <a:p>
            <a:r>
              <a:rPr lang="en-US" b="1" i="1" dirty="0" smtClean="0"/>
              <a:t>connection.name</a:t>
            </a:r>
            <a:r>
              <a:rPr lang="en-US" dirty="0" smtClean="0"/>
              <a:t>: A unique identifier for the connection, which takes the form of a UUID. For example, </a:t>
            </a:r>
            <a:r>
              <a:rPr lang="en-US" i="1" dirty="0" smtClean="0"/>
              <a:t>d01af3a5fabeb4d45bb321fe114d652ee</a:t>
            </a:r>
            <a:r>
              <a:rPr lang="en-US" dirty="0" smtClean="0"/>
              <a:t>.</a:t>
            </a:r>
          </a:p>
          <a:p>
            <a:r>
              <a:rPr lang="en-US" b="1" i="1" dirty="0" err="1" smtClean="0"/>
              <a:t>connection.hostname</a:t>
            </a:r>
            <a:r>
              <a:rPr lang="en-US" dirty="0" smtClean="0"/>
              <a:t>: The host name of the server that is running the service. For example, </a:t>
            </a:r>
            <a:r>
              <a:rPr lang="en-US" i="1" dirty="0" smtClean="0"/>
              <a:t>mysql-server.mydomain.com</a:t>
            </a:r>
            <a:r>
              <a:rPr lang="en-US" dirty="0" smtClean="0"/>
              <a:t>.</a:t>
            </a:r>
          </a:p>
          <a:p>
            <a:r>
              <a:rPr lang="en-US" b="1" i="1" dirty="0" err="1" smtClean="0"/>
              <a:t>connection.host</a:t>
            </a:r>
            <a:r>
              <a:rPr lang="en-US" dirty="0" smtClean="0"/>
              <a:t>: The IP address of the server that is running the service. For example, </a:t>
            </a:r>
            <a:r>
              <a:rPr lang="en-US" i="1" dirty="0" smtClean="0"/>
              <a:t>9.37.193.2</a:t>
            </a:r>
            <a:r>
              <a:rPr lang="en-US" dirty="0" smtClean="0"/>
              <a:t>.</a:t>
            </a:r>
          </a:p>
          <a:p>
            <a:r>
              <a:rPr lang="en-US" b="1" i="1" dirty="0" err="1" smtClean="0"/>
              <a:t>connection.port</a:t>
            </a:r>
            <a:r>
              <a:rPr lang="en-US" dirty="0" smtClean="0"/>
              <a:t>: The port on which the service is listening for incoming connections. For example, </a:t>
            </a:r>
            <a:r>
              <a:rPr lang="en-US" i="1" dirty="0" smtClean="0"/>
              <a:t>3306,3307</a:t>
            </a:r>
            <a:r>
              <a:rPr lang="en-US" dirty="0" smtClean="0"/>
              <a:t>.</a:t>
            </a:r>
          </a:p>
          <a:p>
            <a:r>
              <a:rPr lang="en-US" b="1" i="1" dirty="0" err="1" smtClean="0"/>
              <a:t>connection.user</a:t>
            </a:r>
            <a:r>
              <a:rPr lang="en-US" dirty="0" smtClean="0"/>
              <a:t>: The user name that is used to authenticate this application to the service. The user name is auto-generated by Cloud Foundry. For example: </a:t>
            </a:r>
            <a:r>
              <a:rPr lang="en-US" i="1" dirty="0" smtClean="0"/>
              <a:t>unHwANpjAG5wT</a:t>
            </a:r>
            <a:r>
              <a:rPr lang="en-US" dirty="0" smtClean="0"/>
              <a:t>.</a:t>
            </a:r>
          </a:p>
          <a:p>
            <a:r>
              <a:rPr lang="en-US" b="1" i="1" dirty="0" err="1" smtClean="0"/>
              <a:t>connection.username</a:t>
            </a:r>
            <a:r>
              <a:rPr lang="en-US" dirty="0" smtClean="0"/>
              <a:t>: An alias for </a:t>
            </a:r>
            <a:r>
              <a:rPr lang="en-US" i="1" dirty="0" err="1" smtClean="0"/>
              <a:t>connection.user</a:t>
            </a:r>
            <a:r>
              <a:rPr lang="en-US" dirty="0" smtClean="0"/>
              <a:t>.</a:t>
            </a:r>
          </a:p>
          <a:p>
            <a:r>
              <a:rPr lang="en-US" b="1" i="1" dirty="0" err="1" smtClean="0"/>
              <a:t>connection.password</a:t>
            </a:r>
            <a:r>
              <a:rPr lang="en-US" dirty="0" smtClean="0"/>
              <a:t>: The password that is used to authenticate this application to the service. The password is auto-generated by Cloud Foundry. For example: </a:t>
            </a:r>
            <a:r>
              <a:rPr lang="en-US" i="1" dirty="0" smtClean="0"/>
              <a:t>pvyCY0YzX9pu5</a:t>
            </a:r>
            <a:r>
              <a:rPr lang="en-US" dirty="0" smtClean="0"/>
              <a:t>.</a:t>
            </a:r>
          </a:p>
          <a:p>
            <a:r>
              <a:rPr lang="en-US" dirty="0" smtClean="0"/>
              <a:t>For bound services that are not automatically configured by the Liberty </a:t>
            </a:r>
            <a:r>
              <a:rPr lang="en-US" dirty="0" err="1" smtClean="0"/>
              <a:t>buildpack</a:t>
            </a:r>
            <a:r>
              <a:rPr lang="en-US" dirty="0" smtClean="0"/>
              <a:t>, the application needs to manage the access of the backend resource on its own.</a:t>
            </a:r>
          </a:p>
          <a:p>
            <a:endParaRPr lang="en-US" dirty="0" smtClean="0"/>
          </a:p>
          <a:p>
            <a:r>
              <a:rPr lang="en-US" dirty="0" smtClean="0"/>
              <a:t>some services can be application managed, or container managed. Mongo and SQLDB are examples of such services. By default, the Liberty </a:t>
            </a:r>
            <a:r>
              <a:rPr lang="en-US" dirty="0" err="1" smtClean="0"/>
              <a:t>buildpack</a:t>
            </a:r>
            <a:r>
              <a:rPr lang="en-US" dirty="0" smtClean="0"/>
              <a:t> assumes that these services are container managed and automatically configures them. If you want the application to manage the service, you can opt-out of automatic configuration for the service by setting the </a:t>
            </a:r>
            <a:r>
              <a:rPr lang="en-US" i="1" dirty="0" err="1" smtClean="0"/>
              <a:t>services_autoconfig_excludes</a:t>
            </a:r>
            <a:r>
              <a:rPr lang="en-US" dirty="0" smtClean="0"/>
              <a:t> environment variable. For more information, see </a:t>
            </a:r>
            <a:r>
              <a:rPr lang="en-US" dirty="0" smtClean="0">
                <a:hlinkClick r:id="rId4"/>
              </a:rPr>
              <a:t>Opting out of service auto-configuration</a:t>
            </a:r>
            <a:r>
              <a:rPr lang="en-US" dirty="0" smtClean="0"/>
              <a:t>. </a:t>
            </a: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26</a:t>
            </a:fld>
            <a:endParaRPr lang="en-US"/>
          </a:p>
        </p:txBody>
      </p:sp>
    </p:spTree>
    <p:extLst>
      <p:ext uri="{BB962C8B-B14F-4D97-AF65-F5344CB8AC3E}">
        <p14:creationId xmlns:p14="http://schemas.microsoft.com/office/powerpoint/2010/main" val="3968334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584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defTabSz="457177" rtl="0" eaLnBrk="1" fontAlgn="base" hangingPunct="1">
              <a:spcBef>
                <a:spcPct val="0"/>
              </a:spcBef>
              <a:spcAft>
                <a:spcPct val="0"/>
              </a:spcAft>
            </a:pPr>
            <a:fld id="{F2B0AEDF-183A-974E-97F1-792FC258CC0C}" type="slidenum">
              <a:rPr lang="en-US" sz="1200" kern="1200" smtClean="0">
                <a:solidFill>
                  <a:prstClr val="black"/>
                </a:solidFill>
                <a:latin typeface="Calibri" charset="0"/>
              </a:rPr>
              <a:pPr algn="r" defTabSz="457177" rtl="0" eaLnBrk="1" fontAlgn="base" hangingPunct="1">
                <a:spcBef>
                  <a:spcPct val="0"/>
                </a:spcBef>
                <a:spcAft>
                  <a:spcPct val="0"/>
                </a:spcAft>
              </a:pPr>
              <a:t>27</a:t>
            </a:fld>
            <a:endParaRPr lang="en-US" sz="1200" kern="1200" smtClean="0">
              <a:solidFill>
                <a:prstClr val="black"/>
              </a:solidFill>
              <a:latin typeface="Calibri" charset="0"/>
            </a:endParaRPr>
          </a:p>
        </p:txBody>
      </p:sp>
    </p:spTree>
    <p:extLst>
      <p:ext uri="{BB962C8B-B14F-4D97-AF65-F5344CB8AC3E}">
        <p14:creationId xmlns:p14="http://schemas.microsoft.com/office/powerpoint/2010/main" val="1726956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Tree>
    <p:extLst>
      <p:ext uri="{BB962C8B-B14F-4D97-AF65-F5344CB8AC3E}">
        <p14:creationId xmlns:p14="http://schemas.microsoft.com/office/powerpoint/2010/main" val="336465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37892"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7D9ACFB-2349-EA40-8043-7E3029FA3817}" type="slidenum">
              <a:rPr lang="en-US">
                <a:solidFill>
                  <a:prstClr val="black"/>
                </a:solidFill>
                <a:latin typeface="Calibri" charset="0"/>
              </a:rPr>
              <a:pPr eaLnBrk="1" hangingPunct="1"/>
              <a:t>29</a:t>
            </a:fld>
            <a:endParaRPr lang="en-US">
              <a:solidFill>
                <a:prstClr val="black"/>
              </a:solidFill>
              <a:latin typeface="Calibri" charset="0"/>
            </a:endParaRPr>
          </a:p>
        </p:txBody>
      </p:sp>
    </p:spTree>
    <p:extLst>
      <p:ext uri="{BB962C8B-B14F-4D97-AF65-F5344CB8AC3E}">
        <p14:creationId xmlns:p14="http://schemas.microsoft.com/office/powerpoint/2010/main" val="861021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5"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err="1">
                <a:latin typeface="Calibri" charset="0"/>
              </a:rPr>
              <a:t>Cloudant</a:t>
            </a:r>
            <a:r>
              <a:rPr lang="en-US" dirty="0">
                <a:latin typeface="Calibri" charset="0"/>
              </a:rPr>
              <a:t> &lt;demo&gt;</a:t>
            </a:r>
          </a:p>
          <a:p>
            <a:pPr eaLnBrk="1" hangingPunct="1"/>
            <a:r>
              <a:rPr lang="en-US" dirty="0">
                <a:latin typeface="Calibri" charset="0"/>
              </a:rPr>
              <a:t>MongoDB</a:t>
            </a:r>
          </a:p>
          <a:p>
            <a:pPr eaLnBrk="1" hangingPunct="1"/>
            <a:r>
              <a:rPr lang="en-US" dirty="0">
                <a:latin typeface="Calibri" charset="0"/>
              </a:rPr>
              <a:t>Data Cache</a:t>
            </a:r>
          </a:p>
          <a:p>
            <a:pPr eaLnBrk="1" hangingPunct="1"/>
            <a:endParaRPr lang="en-US" dirty="0">
              <a:latin typeface="Calibri" charset="0"/>
            </a:endParaRPr>
          </a:p>
          <a:p>
            <a:pPr eaLnBrk="1" hangingPunct="1"/>
            <a:r>
              <a:rPr lang="en-US" dirty="0">
                <a:latin typeface="Calibri" charset="0"/>
              </a:rPr>
              <a:t>List the brief introduction and ICON for all 3 here.</a:t>
            </a:r>
          </a:p>
          <a:p>
            <a:pPr eaLnBrk="1" hangingPunct="1"/>
            <a:r>
              <a:rPr lang="en-US" dirty="0">
                <a:latin typeface="Calibri" charset="0"/>
              </a:rPr>
              <a:t>List sample code for each of them in the following 3 slides.</a:t>
            </a:r>
          </a:p>
          <a:p>
            <a:endParaRPr lang="en-US" dirty="0">
              <a:latin typeface="Calibri" charset="0"/>
            </a:endParaRPr>
          </a:p>
        </p:txBody>
      </p:sp>
    </p:spTree>
    <p:extLst>
      <p:ext uri="{BB962C8B-B14F-4D97-AF65-F5344CB8AC3E}">
        <p14:creationId xmlns:p14="http://schemas.microsoft.com/office/powerpoint/2010/main" val="278722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6888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noRot="1" noChangeAspect="1"/>
          </p:cNvSpPr>
          <p:nvPr>
            <p:ph type="sldImg"/>
          </p:nvPr>
        </p:nvSpPr>
        <p:spPr>
          <a:prstGeom prst="rect">
            <a:avLst/>
          </a:prstGeom>
        </p:spPr>
        <p:txBody>
          <a:bodyPr/>
          <a:lstStyle/>
          <a:p>
            <a:pPr lvl="0"/>
            <a:endParaRPr/>
          </a:p>
        </p:txBody>
      </p:sp>
      <p:sp>
        <p:nvSpPr>
          <p:cNvPr id="396" name="Shape 396"/>
          <p:cNvSpPr>
            <a:spLocks noGrp="1"/>
          </p:cNvSpPr>
          <p:nvPr>
            <p:ph type="body" sz="quarter" idx="1"/>
          </p:nvPr>
        </p:nvSpPr>
        <p:spPr>
          <a:prstGeom prst="rect">
            <a:avLst/>
          </a:prstGeom>
        </p:spPr>
        <p:txBody>
          <a:bodyPr/>
          <a:lstStyle/>
          <a:p>
            <a:pPr lvl="0">
              <a:lnSpc>
                <a:spcPct val="125000"/>
              </a:lnSpc>
              <a:defRPr sz="1800"/>
            </a:pPr>
            <a:endParaRPr>
              <a:sym typeface="Avenir Book"/>
            </a:endParaRPr>
          </a:p>
        </p:txBody>
      </p:sp>
    </p:spTree>
    <p:extLst>
      <p:ext uri="{BB962C8B-B14F-4D97-AF65-F5344CB8AC3E}">
        <p14:creationId xmlns:p14="http://schemas.microsoft.com/office/powerpoint/2010/main" val="3070800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pPr lvl="0"/>
            <a:endParaRPr/>
          </a:p>
        </p:txBody>
      </p:sp>
      <p:sp>
        <p:nvSpPr>
          <p:cNvPr id="692" name="Shape 692"/>
          <p:cNvSpPr>
            <a:spLocks noGrp="1"/>
          </p:cNvSpPr>
          <p:nvPr>
            <p:ph type="body" sz="quarter" idx="1"/>
          </p:nvPr>
        </p:nvSpPr>
        <p:spPr>
          <a:prstGeom prst="rect">
            <a:avLst/>
          </a:prstGeom>
        </p:spPr>
        <p:txBody>
          <a:bodyPr/>
          <a:lstStyle/>
          <a:p>
            <a:pPr lvl="0">
              <a:lnSpc>
                <a:spcPct val="125000"/>
              </a:lnSpc>
              <a:defRPr sz="1800"/>
            </a:pPr>
            <a:endParaRPr>
              <a:sym typeface="Avenir Book"/>
            </a:endParaRPr>
          </a:p>
        </p:txBody>
      </p:sp>
    </p:spTree>
    <p:extLst>
      <p:ext uri="{BB962C8B-B14F-4D97-AF65-F5344CB8AC3E}">
        <p14:creationId xmlns:p14="http://schemas.microsoft.com/office/powerpoint/2010/main" val="811139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pPr lvl="0"/>
            <a:endParaRPr/>
          </a:p>
        </p:txBody>
      </p:sp>
      <p:sp>
        <p:nvSpPr>
          <p:cNvPr id="692" name="Shape 692"/>
          <p:cNvSpPr>
            <a:spLocks noGrp="1"/>
          </p:cNvSpPr>
          <p:nvPr>
            <p:ph type="body" sz="quarter" idx="1"/>
          </p:nvPr>
        </p:nvSpPr>
        <p:spPr>
          <a:prstGeom prst="rect">
            <a:avLst/>
          </a:prstGeom>
        </p:spPr>
        <p:txBody>
          <a:bodyPr/>
          <a:lstStyle/>
          <a:p>
            <a:pPr lvl="0">
              <a:lnSpc>
                <a:spcPct val="125000"/>
              </a:lnSpc>
              <a:defRPr sz="1800"/>
            </a:pPr>
            <a:endParaRPr>
              <a:sym typeface="Avenir Book"/>
            </a:endParaRPr>
          </a:p>
        </p:txBody>
      </p:sp>
    </p:spTree>
    <p:extLst>
      <p:ext uri="{BB962C8B-B14F-4D97-AF65-F5344CB8AC3E}">
        <p14:creationId xmlns:p14="http://schemas.microsoft.com/office/powerpoint/2010/main" val="244019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TextEdit="1"/>
          </p:cNvSpPr>
          <p:nvPr>
            <p:ph type="sldImg"/>
          </p:nvPr>
        </p:nvSpPr>
        <p:spPr bwMode="auto">
          <a:xfrm>
            <a:off x="1108075" y="674688"/>
            <a:ext cx="4495800" cy="3373437"/>
          </a:xfrm>
          <a:noFill/>
          <a:ln>
            <a:solidFill>
              <a:srgbClr val="000000"/>
            </a:solidFill>
            <a:miter lim="800000"/>
            <a:headEnd/>
            <a:tailEnd/>
          </a:ln>
        </p:spPr>
      </p:sp>
      <p:sp>
        <p:nvSpPr>
          <p:cNvPr id="30722" name="Rectangle 3"/>
          <p:cNvSpPr>
            <a:spLocks noGrp="1"/>
          </p:cNvSpPr>
          <p:nvPr>
            <p:ph type="body" idx="1"/>
          </p:nvPr>
        </p:nvSpPr>
        <p:spPr bwMode="auto">
          <a:noFill/>
        </p:spPr>
        <p:txBody>
          <a:bodyPr wrap="square" lIns="89722" tIns="44861" rIns="89722" bIns="44861" numCol="1" anchor="t" anchorCtr="0" compatLnSpc="1">
            <a:prstTxWarp prst="textNoShape">
              <a:avLst/>
            </a:prstTxWarp>
          </a:bodyPr>
          <a:lstStyle/>
          <a:p>
            <a:r>
              <a:rPr lang="en-US" altLang="en-US" dirty="0" smtClean="0"/>
              <a:t>Add to </a:t>
            </a:r>
            <a:r>
              <a:rPr lang="en-US" altLang="en-US" dirty="0" err="1" smtClean="0"/>
              <a:t>Bluemix</a:t>
            </a:r>
            <a:r>
              <a:rPr lang="en-US" altLang="en-US" dirty="0" smtClean="0"/>
              <a:t> …</a:t>
            </a:r>
          </a:p>
        </p:txBody>
      </p:sp>
    </p:spTree>
    <p:extLst>
      <p:ext uri="{BB962C8B-B14F-4D97-AF65-F5344CB8AC3E}">
        <p14:creationId xmlns:p14="http://schemas.microsoft.com/office/powerpoint/2010/main" val="2946821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hape 535"/>
          <p:cNvSpPr>
            <a:spLocks noGrp="1" noRot="1" noChangeAspect="1" noTextEdit="1"/>
          </p:cNvSpPr>
          <p:nvPr>
            <p:ph type="sldImg"/>
          </p:nvPr>
        </p:nvSpPr>
        <p:spPr>
          <a:ln/>
        </p:spPr>
      </p:sp>
      <p:sp>
        <p:nvSpPr>
          <p:cNvPr id="536" name="Shape 536"/>
          <p:cNvSpPr>
            <a:spLocks noGrp="1"/>
          </p:cNvSpPr>
          <p:nvPr>
            <p:ph type="body" sz="quarter" idx="1"/>
          </p:nvPr>
        </p:nvSpPr>
        <p:spPr/>
        <p:txBody>
          <a:bodyPr/>
          <a:lstStyle/>
          <a:p>
            <a:pPr>
              <a:defRPr sz="1800"/>
            </a:pPr>
            <a:r>
              <a:rPr sz="1600" b="1" dirty="0">
                <a:ea typeface="+mn-ea"/>
                <a:cs typeface="+mn-cs"/>
              </a:rPr>
              <a:t>Key themes</a:t>
            </a:r>
          </a:p>
          <a:p>
            <a:pPr marL="197535" indent="-197535">
              <a:buSzPct val="75000"/>
              <a:buFontTx/>
              <a:buChar char="•"/>
              <a:defRPr sz="1800"/>
            </a:pPr>
            <a:r>
              <a:rPr sz="1600" dirty="0">
                <a:ea typeface="+mn-ea"/>
                <a:cs typeface="+mn-cs"/>
              </a:rPr>
              <a:t>Speed</a:t>
            </a:r>
          </a:p>
          <a:p>
            <a:pPr marL="641991" lvl="1" indent="-197535">
              <a:buSzPct val="75000"/>
              <a:buFontTx/>
              <a:buChar char="•"/>
              <a:defRPr sz="1800"/>
            </a:pPr>
            <a:r>
              <a:rPr sz="1600" dirty="0">
                <a:ea typeface="+mn-ea"/>
              </a:rPr>
              <a:t>Instant environments</a:t>
            </a:r>
          </a:p>
          <a:p>
            <a:pPr marL="641991" lvl="1" indent="-197535">
              <a:buSzPct val="75000"/>
              <a:buFontTx/>
              <a:buChar char="•"/>
              <a:defRPr sz="1800"/>
            </a:pPr>
            <a:r>
              <a:rPr sz="1600" dirty="0">
                <a:ea typeface="+mn-ea"/>
              </a:rPr>
              <a:t>Quick deployments</a:t>
            </a:r>
          </a:p>
          <a:p>
            <a:pPr marL="641991" lvl="1" indent="-197535">
              <a:buSzPct val="75000"/>
              <a:buFontTx/>
              <a:buChar char="•"/>
              <a:defRPr sz="1800"/>
            </a:pPr>
            <a:r>
              <a:rPr sz="1600" dirty="0">
                <a:ea typeface="+mn-ea"/>
              </a:rPr>
              <a:t>Sign up in minutes</a:t>
            </a:r>
          </a:p>
          <a:p>
            <a:pPr marL="197535" indent="-197535">
              <a:buSzPct val="75000"/>
              <a:buFontTx/>
              <a:buChar char="•"/>
              <a:defRPr sz="1800"/>
            </a:pPr>
            <a:r>
              <a:rPr sz="1600" dirty="0">
                <a:ea typeface="+mn-ea"/>
                <a:cs typeface="+mn-cs"/>
              </a:rPr>
              <a:t>Ease of Use</a:t>
            </a:r>
          </a:p>
          <a:p>
            <a:pPr marL="641991" lvl="1" indent="-197535">
              <a:buSzPct val="75000"/>
              <a:buFontTx/>
              <a:buChar char="•"/>
              <a:defRPr sz="1800"/>
            </a:pPr>
            <a:r>
              <a:rPr sz="1600" dirty="0">
                <a:ea typeface="+mn-ea"/>
              </a:rPr>
              <a:t>Instant Environments</a:t>
            </a:r>
          </a:p>
          <a:p>
            <a:pPr marL="641991" lvl="1" indent="-197535">
              <a:buSzPct val="75000"/>
              <a:buFontTx/>
              <a:buChar char="•"/>
              <a:defRPr sz="1800"/>
            </a:pPr>
            <a:r>
              <a:rPr sz="1600" dirty="0">
                <a:ea typeface="+mn-ea"/>
              </a:rPr>
              <a:t>Services prebuilt for your use - IBM, Third Party, Community</a:t>
            </a:r>
          </a:p>
          <a:p>
            <a:pPr marL="641991" lvl="1" indent="-197535">
              <a:buSzPct val="75000"/>
              <a:buFontTx/>
              <a:buChar char="•"/>
              <a:defRPr sz="1800"/>
            </a:pPr>
            <a:r>
              <a:rPr sz="1600" dirty="0" err="1">
                <a:ea typeface="+mn-ea"/>
              </a:rPr>
              <a:t>DevOps</a:t>
            </a:r>
            <a:r>
              <a:rPr sz="1600" dirty="0">
                <a:ea typeface="+mn-ea"/>
              </a:rPr>
              <a:t> tools to monitor, plan, deploy, and manage your apps</a:t>
            </a:r>
          </a:p>
          <a:p>
            <a:pPr marL="197535" indent="-197535">
              <a:buSzPct val="75000"/>
              <a:buFontTx/>
              <a:buChar char="•"/>
              <a:defRPr sz="1800"/>
            </a:pPr>
            <a:r>
              <a:rPr sz="1600" dirty="0">
                <a:ea typeface="+mn-ea"/>
                <a:cs typeface="+mn-cs"/>
              </a:rPr>
              <a:t>Flexibility</a:t>
            </a:r>
          </a:p>
          <a:p>
            <a:pPr marL="641991" lvl="1" indent="-197535">
              <a:buSzPct val="75000"/>
              <a:buFontTx/>
              <a:buChar char="•"/>
              <a:defRPr sz="1800"/>
            </a:pPr>
            <a:r>
              <a:rPr sz="1600" dirty="0">
                <a:ea typeface="+mn-ea"/>
              </a:rPr>
              <a:t>On-</a:t>
            </a:r>
            <a:r>
              <a:rPr sz="1600" dirty="0" err="1">
                <a:ea typeface="+mn-ea"/>
              </a:rPr>
              <a:t>Prem</a:t>
            </a:r>
            <a:r>
              <a:rPr sz="1600" dirty="0">
                <a:ea typeface="+mn-ea"/>
              </a:rPr>
              <a:t> integration</a:t>
            </a:r>
          </a:p>
          <a:p>
            <a:pPr marL="641991" lvl="1" indent="-197535">
              <a:buSzPct val="75000"/>
              <a:buFontTx/>
              <a:buChar char="•"/>
              <a:defRPr sz="1800"/>
            </a:pPr>
            <a:r>
              <a:rPr sz="1600" dirty="0">
                <a:ea typeface="+mn-ea"/>
              </a:rPr>
              <a:t>Flexible pricing</a:t>
            </a:r>
          </a:p>
          <a:p>
            <a:pPr marL="197535" indent="-197535">
              <a:buSzPct val="75000"/>
              <a:buFontTx/>
              <a:buChar char="•"/>
              <a:defRPr sz="1800"/>
            </a:pPr>
            <a:r>
              <a:rPr sz="1600" dirty="0">
                <a:ea typeface="+mn-ea"/>
                <a:cs typeface="+mn-cs"/>
              </a:rPr>
              <a:t>Security</a:t>
            </a:r>
          </a:p>
          <a:p>
            <a:pPr marL="641991" lvl="1" indent="-197535">
              <a:buSzPct val="75000"/>
              <a:buFontTx/>
              <a:buChar char="•"/>
              <a:defRPr sz="1800"/>
            </a:pPr>
            <a:r>
              <a:rPr sz="1600" dirty="0">
                <a:ea typeface="+mn-ea"/>
              </a:rPr>
              <a:t>IBM secures the platform and infrastructure - leveraging experience with </a:t>
            </a:r>
            <a:r>
              <a:rPr sz="1600" dirty="0" err="1">
                <a:ea typeface="+mn-ea"/>
              </a:rPr>
              <a:t>softlayer</a:t>
            </a:r>
            <a:r>
              <a:rPr sz="1600" dirty="0">
                <a:ea typeface="+mn-ea"/>
              </a:rPr>
              <a:t> and proven on-</a:t>
            </a:r>
            <a:r>
              <a:rPr sz="1600" dirty="0" err="1">
                <a:ea typeface="+mn-ea"/>
              </a:rPr>
              <a:t>prem</a:t>
            </a:r>
            <a:r>
              <a:rPr sz="1600" dirty="0">
                <a:ea typeface="+mn-ea"/>
              </a:rPr>
              <a:t> security implementations</a:t>
            </a:r>
          </a:p>
          <a:p>
            <a:pPr marL="641991" lvl="1" indent="-197535">
              <a:buSzPct val="75000"/>
              <a:buFontTx/>
              <a:buChar char="•"/>
              <a:defRPr sz="1800"/>
            </a:pPr>
            <a:r>
              <a:rPr sz="1600" dirty="0">
                <a:ea typeface="+mn-ea"/>
              </a:rPr>
              <a:t>Provides you with the tools to secure your apps</a:t>
            </a:r>
          </a:p>
        </p:txBody>
      </p:sp>
    </p:spTree>
    <p:extLst>
      <p:ext uri="{BB962C8B-B14F-4D97-AF65-F5344CB8AC3E}">
        <p14:creationId xmlns:p14="http://schemas.microsoft.com/office/powerpoint/2010/main" val="400271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prstGeom prst="rect">
            <a:avLst/>
          </a:prstGeom>
        </p:spPr>
        <p:txBody>
          <a:bodyPr/>
          <a:lstStyle/>
          <a:p>
            <a:pPr lvl="0"/>
            <a:endParaRPr/>
          </a:p>
        </p:txBody>
      </p:sp>
      <p:sp>
        <p:nvSpPr>
          <p:cNvPr id="709" name="Shape 709"/>
          <p:cNvSpPr>
            <a:spLocks noGrp="1"/>
          </p:cNvSpPr>
          <p:nvPr>
            <p:ph type="body" sz="quarter" idx="1"/>
          </p:nvPr>
        </p:nvSpPr>
        <p:spPr>
          <a:prstGeom prst="rect">
            <a:avLst/>
          </a:prstGeom>
        </p:spPr>
        <p:txBody>
          <a:bodyPr/>
          <a:lstStyle/>
          <a:p>
            <a:pPr lvl="0">
              <a:lnSpc>
                <a:spcPct val="125000"/>
              </a:lnSpc>
              <a:defRPr sz="1800"/>
            </a:pPr>
            <a:endParaRPr dirty="0">
              <a:sym typeface="Avenir Book"/>
            </a:endParaRPr>
          </a:p>
        </p:txBody>
      </p:sp>
    </p:spTree>
    <p:extLst>
      <p:ext uri="{BB962C8B-B14F-4D97-AF65-F5344CB8AC3E}">
        <p14:creationId xmlns:p14="http://schemas.microsoft.com/office/powerpoint/2010/main" val="3261648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1594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9"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No code necessary.</a:t>
            </a:r>
          </a:p>
          <a:p>
            <a:endParaRPr lang="en-US">
              <a:latin typeface="Calibri" charset="0"/>
            </a:endParaRPr>
          </a:p>
          <a:p>
            <a:r>
              <a:rPr lang="en-US">
                <a:latin typeface="Calibri" charset="0"/>
              </a:rPr>
              <a:t>Configure? and bind them. </a:t>
            </a:r>
          </a:p>
        </p:txBody>
      </p:sp>
    </p:spTree>
    <p:extLst>
      <p:ext uri="{BB962C8B-B14F-4D97-AF65-F5344CB8AC3E}">
        <p14:creationId xmlns:p14="http://schemas.microsoft.com/office/powerpoint/2010/main" val="468703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No code necessary.</a:t>
            </a:r>
          </a:p>
          <a:p>
            <a:endParaRPr lang="en-US">
              <a:latin typeface="Calibri" charset="0"/>
            </a:endParaRPr>
          </a:p>
          <a:p>
            <a:r>
              <a:rPr lang="en-US">
                <a:latin typeface="Calibri" charset="0"/>
              </a:rPr>
              <a:t>Configure? and bind them. </a:t>
            </a:r>
          </a:p>
        </p:txBody>
      </p:sp>
    </p:spTree>
    <p:extLst>
      <p:ext uri="{BB962C8B-B14F-4D97-AF65-F5344CB8AC3E}">
        <p14:creationId xmlns:p14="http://schemas.microsoft.com/office/powerpoint/2010/main" val="1101513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we know,</a:t>
            </a:r>
            <a:r>
              <a:rPr lang="en-US" baseline="0" dirty="0" smtClean="0"/>
              <a:t> </a:t>
            </a:r>
            <a:r>
              <a:rPr lang="en-US" sz="1200" b="0" i="0" u="none" strike="noStrike" kern="1200" baseline="0" dirty="0" smtClean="0">
                <a:solidFill>
                  <a:schemeClr val="tx1"/>
                </a:solidFill>
                <a:latin typeface="+mn-lt"/>
                <a:ea typeface="+mn-ea"/>
                <a:cs typeface="+mn-cs"/>
              </a:rPr>
              <a:t>Infrastructure as a Service (IaaS), Platform as a Service (PaaS) and Software as a Service (SaaS) are three Cloud service models. </a:t>
            </a:r>
            <a:r>
              <a:rPr lang="en-US" dirty="0" smtClean="0"/>
              <a:t>In this </a:t>
            </a:r>
            <a:r>
              <a:rPr lang="en-US" dirty="0" err="1" smtClean="0"/>
              <a:t>sessionion</a:t>
            </a:r>
            <a:r>
              <a:rPr lang="en-US" dirty="0" smtClean="0"/>
              <a:t>,</a:t>
            </a:r>
            <a:r>
              <a:rPr lang="en-US" baseline="0" dirty="0" smtClean="0"/>
              <a:t> we will </a:t>
            </a:r>
            <a:r>
              <a:rPr lang="en-US" sz="1200" b="0" i="0" u="none" strike="noStrike" kern="1200" baseline="0" dirty="0" smtClean="0">
                <a:solidFill>
                  <a:schemeClr val="tx1"/>
                </a:solidFill>
                <a:latin typeface="+mn-lt"/>
                <a:ea typeface="+mn-ea"/>
                <a:cs typeface="+mn-cs"/>
              </a:rPr>
              <a:t>describe the benefits of each Cloud service models and IBM Cloud offerings related to the service models. </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56</a:t>
            </a:fld>
            <a:endParaRPr lang="en-US"/>
          </a:p>
        </p:txBody>
      </p:sp>
    </p:spTree>
    <p:extLst>
      <p:ext uri="{BB962C8B-B14F-4D97-AF65-F5344CB8AC3E}">
        <p14:creationId xmlns:p14="http://schemas.microsoft.com/office/powerpoint/2010/main" val="143603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cs typeface="Arial" panose="020B0604020202020204" pitchFamily="34" charset="0"/>
              </a:rPr>
              <a:t>Timing is critical if your apps (and the functionality they provide to your employees and/or customers) are to keep up with the new expectations and competition the app revolution has generated.  This slide summarizes</a:t>
            </a:r>
            <a:r>
              <a:rPr lang="en-US" altLang="en-US" baseline="0" dirty="0" smtClean="0">
                <a:latin typeface="Arial" panose="020B0604020202020204" pitchFamily="34" charset="0"/>
                <a:cs typeface="Arial" panose="020B0604020202020204" pitchFamily="34" charset="0"/>
              </a:rPr>
              <a:t> the components of each Cloud service model. The components in black are managed by clients, the service providers manage the components in blue for clients in cloud environment.  Client has more control and higher customization on the left hand side of traditional on-pre model, has higher standardization and faster time to market on the right hand side of the SaaS model.</a:t>
            </a:r>
            <a:endParaRPr lang="en-US" altLang="en-US" dirty="0" smtClean="0">
              <a:latin typeface="Arial" panose="020B0604020202020204" pitchFamily="34" charset="0"/>
              <a:cs typeface="Arial" panose="020B0604020202020204" pitchFamily="34" charset="0"/>
            </a:endParaRPr>
          </a:p>
          <a:p>
            <a:endParaRPr lang="en-US" altLang="en-US" dirty="0" smtClean="0">
              <a:latin typeface="Arial" panose="020B0604020202020204" pitchFamily="34" charset="0"/>
              <a:cs typeface="Arial" panose="020B0604020202020204" pitchFamily="34" charset="0"/>
            </a:endParaRPr>
          </a:p>
        </p:txBody>
      </p:sp>
      <p:sp>
        <p:nvSpPr>
          <p:cNvPr id="21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A83E9D-3A91-4FBC-AC63-D94086822DC7}" type="slidenum">
              <a:rPr lang="en-US" altLang="en-US" smtClean="0"/>
              <a:pPr/>
              <a:t>57</a:t>
            </a:fld>
            <a:endParaRPr lang="en-US" altLang="en-US" smtClean="0"/>
          </a:p>
        </p:txBody>
      </p:sp>
    </p:spTree>
    <p:extLst>
      <p:ext uri="{BB962C8B-B14F-4D97-AF65-F5344CB8AC3E}">
        <p14:creationId xmlns:p14="http://schemas.microsoft.com/office/powerpoint/2010/main" val="4228815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hape 169"/>
          <p:cNvSpPr>
            <a:spLocks noGrp="1" noRot="1" noChangeAspect="1" noTextEdit="1"/>
          </p:cNvSpPr>
          <p:nvPr>
            <p:ph type="sldImg"/>
          </p:nvPr>
        </p:nvSpPr>
        <p:spPr>
          <a:ln/>
        </p:spPr>
      </p:sp>
      <p:sp>
        <p:nvSpPr>
          <p:cNvPr id="170" name="Shape 170"/>
          <p:cNvSpPr>
            <a:spLocks noGrp="1"/>
          </p:cNvSpPr>
          <p:nvPr>
            <p:ph type="body" sz="quarter" idx="1"/>
          </p:nvPr>
        </p:nvSpPr>
        <p:spPr/>
        <p:txBody>
          <a:bodyPr/>
          <a:lstStyle/>
          <a:p>
            <a:pPr>
              <a:defRPr/>
            </a:pPr>
            <a:r>
              <a:rPr lang="en-US" sz="1200" dirty="0" smtClean="0"/>
              <a:t>Core IT represents everything you own and manage in your data centers (the full stack pictured here). This is still a critical part of enterprise IT - let’s take a look why it is beneficial and what it takes to manage all of this.</a:t>
            </a:r>
          </a:p>
          <a:p>
            <a:pPr>
              <a:defRPr/>
            </a:pPr>
            <a:r>
              <a:rPr lang="en-US" sz="1200" dirty="0" smtClean="0"/>
              <a:t> </a:t>
            </a:r>
          </a:p>
          <a:p>
            <a:pPr>
              <a:defRPr/>
            </a:pPr>
            <a:r>
              <a:rPr lang="en-US" sz="1200" dirty="0" smtClean="0"/>
              <a:t>Traditional On-Premise</a:t>
            </a:r>
            <a:r>
              <a:rPr lang="en-US" sz="1200" b="1" dirty="0" smtClean="0"/>
              <a:t> </a:t>
            </a:r>
            <a:r>
              <a:rPr lang="en-US" sz="1200" dirty="0" smtClean="0"/>
              <a:t>Benefits -</a:t>
            </a:r>
          </a:p>
          <a:p>
            <a:pPr>
              <a:defRPr/>
            </a:pPr>
            <a:r>
              <a:rPr lang="en-US" sz="1200" dirty="0" smtClean="0"/>
              <a:t>As stable and customizable as the customer wants - the only main limitation is cost. </a:t>
            </a:r>
          </a:p>
          <a:p>
            <a:pPr>
              <a:defRPr/>
            </a:pPr>
            <a:r>
              <a:rPr lang="en-US" sz="1200" dirty="0" smtClean="0"/>
              <a:t>Necessary for certain solutions (Core IT still has value in many scenarios i.e. transaction processing)</a:t>
            </a:r>
          </a:p>
          <a:p>
            <a:pPr>
              <a:defRPr/>
            </a:pPr>
            <a:r>
              <a:rPr lang="en-US" sz="1200" dirty="0" smtClean="0"/>
              <a:t>Houses a lot of the investments most companies have already made (customer data, inventory, SAP, you name it).</a:t>
            </a:r>
          </a:p>
          <a:p>
            <a:pPr>
              <a:defRPr/>
            </a:pPr>
            <a:r>
              <a:rPr lang="en-US" sz="1200" dirty="0" smtClean="0"/>
              <a:t>Traditional On-Premise Time Commitment -</a:t>
            </a:r>
          </a:p>
          <a:p>
            <a:pPr>
              <a:defRPr/>
            </a:pPr>
            <a:r>
              <a:rPr lang="en-US" sz="1200" dirty="0" smtClean="0"/>
              <a:t>Typically takes weeks to setup an environment and deploy an initial app - customer manages entire stack pictured here</a:t>
            </a:r>
          </a:p>
          <a:p>
            <a:pPr>
              <a:defRPr/>
            </a:pPr>
            <a:r>
              <a:rPr lang="en-US" sz="1200" dirty="0" smtClean="0"/>
              <a:t>Have to maintain hardware and software as well (think environment uptime, fixes, and upgrades). Dedicated staff necessary.</a:t>
            </a:r>
          </a:p>
          <a:p>
            <a:pPr>
              <a:defRPr/>
            </a:pPr>
            <a:r>
              <a:rPr lang="en-US" sz="1200" dirty="0" smtClean="0"/>
              <a:t>Thus, Core IT doesn’t lend itself to the experimental nature of development in the cloud/app revolution</a:t>
            </a:r>
          </a:p>
          <a:p>
            <a:pPr>
              <a:defRPr sz="1800"/>
            </a:pPr>
            <a:endParaRPr sz="1200" b="1" dirty="0"/>
          </a:p>
          <a:p>
            <a:pPr>
              <a:defRPr sz="1800"/>
            </a:pPr>
            <a:r>
              <a:rPr sz="1200" b="1" dirty="0">
                <a:solidFill>
                  <a:srgbClr val="0365C0"/>
                </a:solidFill>
              </a:rPr>
              <a:t>Core IT</a:t>
            </a:r>
            <a:r>
              <a:rPr sz="1200" b="1" dirty="0"/>
              <a:t> represents everything you own and manage in your data centers (the full stack pictured here). This is still a critical part of enterprise IT - let’s take a look why it is beneficial and what it takes to manage all of this.</a:t>
            </a:r>
          </a:p>
          <a:p>
            <a:pPr>
              <a:defRPr sz="1800"/>
            </a:pPr>
            <a:endParaRPr sz="1200" b="1" dirty="0"/>
          </a:p>
          <a:p>
            <a:pPr>
              <a:defRPr sz="1800"/>
            </a:pPr>
            <a:r>
              <a:rPr sz="1200" b="1" dirty="0"/>
              <a:t>Core IT Benefits</a:t>
            </a:r>
            <a:endParaRPr sz="1200" dirty="0"/>
          </a:p>
          <a:p>
            <a:pPr marL="197555" indent="-197555">
              <a:buSzPct val="75000"/>
              <a:buFontTx/>
              <a:buChar char="•"/>
              <a:defRPr sz="1800"/>
            </a:pPr>
            <a:r>
              <a:rPr sz="1200" dirty="0"/>
              <a:t>As stable and customizable as the customer wants - the only main limitation is cost. </a:t>
            </a:r>
          </a:p>
          <a:p>
            <a:pPr marL="197555" indent="-197555">
              <a:buSzPct val="75000"/>
              <a:buFontTx/>
              <a:buChar char="•"/>
              <a:defRPr sz="1800"/>
            </a:pPr>
            <a:r>
              <a:rPr sz="1200" dirty="0"/>
              <a:t>Necessary for certain solutions </a:t>
            </a:r>
            <a:r>
              <a:rPr sz="1200" b="1" dirty="0"/>
              <a:t>(Core IT still has value in many scenarios i.e. transaction processing)</a:t>
            </a:r>
          </a:p>
          <a:p>
            <a:pPr marL="197555" indent="-197555">
              <a:buSzPct val="75000"/>
              <a:buFontTx/>
              <a:buChar char="•"/>
              <a:defRPr sz="1800"/>
            </a:pPr>
            <a:r>
              <a:rPr sz="1200" dirty="0"/>
              <a:t>Houses a lot of the investments most companies have already made (customer data, inventory, SAP, you name it).</a:t>
            </a:r>
          </a:p>
          <a:p>
            <a:pPr>
              <a:defRPr sz="1800"/>
            </a:pPr>
            <a:r>
              <a:rPr sz="1200" b="1" dirty="0"/>
              <a:t>Core IT Time Commitment</a:t>
            </a:r>
          </a:p>
          <a:p>
            <a:pPr marL="197555" indent="-197555">
              <a:buSzPct val="75000"/>
              <a:buFontTx/>
              <a:buChar char="•"/>
              <a:defRPr sz="1800"/>
            </a:pPr>
            <a:r>
              <a:rPr sz="1200" dirty="0"/>
              <a:t>Typically takes weeks to setup an environment and deploy an initial app - customer manages entire stack pictured here</a:t>
            </a:r>
          </a:p>
          <a:p>
            <a:pPr marL="197555" indent="-197555">
              <a:buSzPct val="75000"/>
              <a:buFontTx/>
              <a:buChar char="•"/>
              <a:defRPr sz="1800"/>
            </a:pPr>
            <a:r>
              <a:rPr sz="1200" dirty="0"/>
              <a:t>Have to maintain hardware and software as well (think environment uptime, fixes, upgrades). Dedicated staff necessary.</a:t>
            </a:r>
          </a:p>
          <a:p>
            <a:pPr marL="197555" indent="-197555">
              <a:buSzPct val="75000"/>
              <a:buFontTx/>
              <a:buChar char="•"/>
              <a:defRPr sz="1800"/>
            </a:pPr>
            <a:r>
              <a:rPr sz="1200" dirty="0"/>
              <a:t>Thus, Core IT doesn’t lend itself to the experimental nature of development in the cloud/app revolution</a:t>
            </a:r>
            <a:endParaRPr sz="1600" dirty="0"/>
          </a:p>
        </p:txBody>
      </p:sp>
    </p:spTree>
    <p:extLst>
      <p:ext uri="{BB962C8B-B14F-4D97-AF65-F5344CB8AC3E}">
        <p14:creationId xmlns:p14="http://schemas.microsoft.com/office/powerpoint/2010/main" val="2319659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hape 206"/>
          <p:cNvSpPr>
            <a:spLocks noGrp="1" noRot="1" noChangeAspect="1" noTextEdit="1"/>
          </p:cNvSpPr>
          <p:nvPr>
            <p:ph type="sldImg"/>
          </p:nvPr>
        </p:nvSpPr>
        <p:spPr>
          <a:ln/>
        </p:spPr>
      </p:sp>
      <p:sp>
        <p:nvSpPr>
          <p:cNvPr id="207" name="Shape 207"/>
          <p:cNvSpPr>
            <a:spLocks noGrp="1"/>
          </p:cNvSpPr>
          <p:nvPr>
            <p:ph type="body" sz="quarter" idx="1"/>
          </p:nvPr>
        </p:nvSpPr>
        <p:spPr/>
        <p:txBody>
          <a:bodyPr/>
          <a:lstStyle/>
          <a:p>
            <a:pPr>
              <a:defRPr sz="1800"/>
            </a:pPr>
            <a:r>
              <a:rPr sz="1200" b="0" dirty="0"/>
              <a:t>Infrastructure as a Service (and specifically IBM’s acquisition of SoftLayer) was the cloud’s initial answer to the need for faster deployments, faster environment setup, etc… by abstracting the infrastructure from the customer</a:t>
            </a:r>
            <a:r>
              <a:rPr sz="1200" b="0" dirty="0" smtClean="0"/>
              <a:t>.</a:t>
            </a:r>
            <a:r>
              <a:rPr lang="en-US" sz="1200" b="0" dirty="0" smtClean="0"/>
              <a:t> It m</a:t>
            </a:r>
            <a:r>
              <a:rPr lang="en-GB" sz="1200" dirty="0" err="1" smtClean="0"/>
              <a:t>anages</a:t>
            </a:r>
            <a:r>
              <a:rPr lang="en-GB" sz="1200" dirty="0" smtClean="0"/>
              <a:t> infrastructure resources in a resource pool, with self-service provisioning, rapid elasticity, and as measured services. Virtualization alone does not accomplish this vision and set of characteristics. After all infrastructure resources are provided and managed as a set of capacity services, the data </a:t>
            </a:r>
            <a:r>
              <a:rPr lang="en-GB" sz="1200" dirty="0" err="1" smtClean="0"/>
              <a:t>center</a:t>
            </a:r>
            <a:r>
              <a:rPr lang="en-GB" sz="1200" dirty="0" smtClean="0"/>
              <a:t> can be treated as a true software-defined environment</a:t>
            </a:r>
            <a:endParaRPr lang="en-US" sz="1200" dirty="0" smtClean="0"/>
          </a:p>
          <a:p>
            <a:pPr>
              <a:defRPr sz="1800"/>
            </a:pPr>
            <a:r>
              <a:rPr sz="1200" b="1" dirty="0" err="1" smtClean="0"/>
              <a:t>IaaS</a:t>
            </a:r>
            <a:r>
              <a:rPr sz="1200" b="1" dirty="0" smtClean="0"/>
              <a:t> </a:t>
            </a:r>
            <a:r>
              <a:rPr sz="1200" b="1" dirty="0"/>
              <a:t>Benefits</a:t>
            </a:r>
          </a:p>
          <a:p>
            <a:pPr marL="197555" indent="-197555">
              <a:buSzPct val="75000"/>
              <a:buFontTx/>
              <a:buChar char="•"/>
              <a:defRPr sz="1800"/>
            </a:pPr>
            <a:r>
              <a:rPr sz="1200" dirty="0"/>
              <a:t>Networking, Storage</a:t>
            </a:r>
            <a:r>
              <a:rPr sz="1200" dirty="0" smtClean="0"/>
              <a:t>, Server</a:t>
            </a:r>
            <a:r>
              <a:rPr lang="en-US" sz="1200" dirty="0" smtClean="0"/>
              <a:t>, Vitualization</a:t>
            </a:r>
            <a:r>
              <a:rPr sz="1200" dirty="0" smtClean="0"/>
              <a:t> </a:t>
            </a:r>
            <a:r>
              <a:rPr sz="1200" dirty="0"/>
              <a:t>managed by service provider.</a:t>
            </a:r>
          </a:p>
          <a:p>
            <a:pPr marL="197555" indent="-197555">
              <a:buSzPct val="75000"/>
              <a:buFontTx/>
              <a:buChar char="•"/>
              <a:defRPr sz="1800"/>
            </a:pPr>
            <a:r>
              <a:rPr sz="1200" dirty="0"/>
              <a:t>Most customizable cloud offering</a:t>
            </a:r>
          </a:p>
          <a:p>
            <a:pPr marL="197555" indent="-197555">
              <a:buSzPct val="75000"/>
              <a:buFontTx/>
              <a:buChar char="•"/>
              <a:defRPr sz="1800"/>
            </a:pPr>
            <a:r>
              <a:rPr sz="1200" dirty="0"/>
              <a:t>Solutions where` customizability </a:t>
            </a:r>
            <a:r>
              <a:rPr sz="1200" dirty="0" smtClean="0"/>
              <a:t>of </a:t>
            </a:r>
            <a:r>
              <a:rPr sz="1200" dirty="0"/>
              <a:t>OS, Middleware, or Runtime needed </a:t>
            </a:r>
          </a:p>
          <a:p>
            <a:pPr>
              <a:defRPr sz="1800"/>
            </a:pPr>
            <a:r>
              <a:rPr sz="1200" b="1" dirty="0"/>
              <a:t>IaaS Time Commitment</a:t>
            </a:r>
          </a:p>
          <a:p>
            <a:pPr marL="197555" indent="-197555">
              <a:buSzPct val="75000"/>
              <a:buFontTx/>
              <a:buChar char="•"/>
              <a:defRPr sz="1800"/>
            </a:pPr>
            <a:r>
              <a:rPr sz="1200" dirty="0"/>
              <a:t>Customer sets up and manages </a:t>
            </a:r>
            <a:r>
              <a:rPr sz="1200" dirty="0" smtClean="0"/>
              <a:t>OS</a:t>
            </a:r>
            <a:r>
              <a:rPr sz="1200" dirty="0"/>
              <a:t>, Middleware, and Runtime - these still take at least a matter of days to setup and reach an initial deployment</a:t>
            </a:r>
          </a:p>
          <a:p>
            <a:pPr marL="197555" indent="-197555">
              <a:buSzPct val="75000"/>
              <a:buFontTx/>
              <a:buChar char="•"/>
              <a:defRPr sz="1800"/>
            </a:pPr>
            <a:r>
              <a:rPr sz="1200" dirty="0"/>
              <a:t>Maintenance/upgrades necessary as well</a:t>
            </a:r>
          </a:p>
        </p:txBody>
      </p:sp>
    </p:spTree>
    <p:extLst>
      <p:ext uri="{BB962C8B-B14F-4D97-AF65-F5344CB8AC3E}">
        <p14:creationId xmlns:p14="http://schemas.microsoft.com/office/powerpoint/2010/main" val="170267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dirty="0" err="1" smtClean="0"/>
              <a:t>SoftLayer</a:t>
            </a:r>
            <a:r>
              <a:rPr lang="en-US" sz="1000" dirty="0" smtClean="0"/>
              <a:t> is IBM’s BlueMix </a:t>
            </a:r>
            <a:r>
              <a:rPr lang="en-US" sz="1000" dirty="0" err="1" smtClean="0"/>
              <a:t>IaaS</a:t>
            </a:r>
            <a:r>
              <a:rPr lang="en-US" sz="1000" dirty="0" smtClean="0"/>
              <a:t> .  </a:t>
            </a:r>
            <a:r>
              <a:rPr lang="en-US" sz="1000" kern="1200" dirty="0" err="1" smtClean="0">
                <a:solidFill>
                  <a:schemeClr val="tx1"/>
                </a:solidFill>
                <a:effectLst/>
                <a:latin typeface="+mn-lt"/>
                <a:ea typeface="+mn-ea"/>
                <a:cs typeface="+mn-cs"/>
              </a:rPr>
              <a:t>SoftLayer</a:t>
            </a:r>
            <a:r>
              <a:rPr lang="en-US" sz="1000" kern="1200" dirty="0" smtClean="0">
                <a:solidFill>
                  <a:schemeClr val="tx1"/>
                </a:solidFill>
                <a:effectLst/>
                <a:latin typeface="+mn-lt"/>
                <a:ea typeface="+mn-ea"/>
                <a:cs typeface="+mn-cs"/>
              </a:rPr>
              <a:t> provides:</a:t>
            </a:r>
          </a:p>
          <a:p>
            <a:pPr marL="171450" lvl="0" indent="-171450">
              <a:buFont typeface="Arial" panose="020B0604020202020204" pitchFamily="34" charset="0"/>
              <a:buChar char="•"/>
            </a:pPr>
            <a:r>
              <a:rPr lang="en-US" sz="1000" kern="1200" dirty="0" smtClean="0">
                <a:solidFill>
                  <a:schemeClr val="tx1"/>
                </a:solidFill>
                <a:effectLst/>
                <a:latin typeface="+mn-lt"/>
                <a:ea typeface="+mn-ea"/>
                <a:cs typeface="+mn-cs"/>
              </a:rPr>
              <a:t>Highly flexible architecture</a:t>
            </a:r>
          </a:p>
          <a:p>
            <a:pPr marL="171450" lvl="0" indent="-171450">
              <a:buFont typeface="Arial" panose="020B0604020202020204" pitchFamily="34" charset="0"/>
              <a:buChar char="•"/>
            </a:pPr>
            <a:r>
              <a:rPr lang="en-US" sz="1000" kern="1200" dirty="0" smtClean="0">
                <a:solidFill>
                  <a:schemeClr val="tx1"/>
                </a:solidFill>
                <a:effectLst/>
                <a:latin typeface="+mn-lt"/>
                <a:ea typeface="+mn-ea"/>
                <a:cs typeface="+mn-cs"/>
              </a:rPr>
              <a:t>One platform for public cloud servers, private clouds, bare metal servers</a:t>
            </a:r>
          </a:p>
          <a:p>
            <a:pPr marL="171450" lvl="0" indent="-171450">
              <a:buFont typeface="Arial" panose="020B0604020202020204" pitchFamily="34" charset="0"/>
              <a:buChar char="•"/>
            </a:pPr>
            <a:r>
              <a:rPr lang="en-US" sz="1000" kern="1200" dirty="0" smtClean="0">
                <a:solidFill>
                  <a:schemeClr val="tx1"/>
                </a:solidFill>
                <a:effectLst/>
                <a:latin typeface="+mn-lt"/>
                <a:ea typeface="+mn-ea"/>
                <a:cs typeface="+mn-cs"/>
              </a:rPr>
              <a:t>Unified systems management &amp; API</a:t>
            </a:r>
          </a:p>
          <a:p>
            <a:pPr marL="171450" lvl="0" indent="-171450">
              <a:buFont typeface="Arial" panose="020B0604020202020204" pitchFamily="34" charset="0"/>
              <a:buChar char="•"/>
            </a:pPr>
            <a:r>
              <a:rPr lang="en-US" sz="1000" kern="1200" dirty="0" smtClean="0">
                <a:solidFill>
                  <a:schemeClr val="tx1"/>
                </a:solidFill>
                <a:effectLst/>
                <a:latin typeface="+mn-lt"/>
                <a:ea typeface="+mn-ea"/>
                <a:cs typeface="+mn-cs"/>
              </a:rPr>
              <a:t>Technology-neutral platform</a:t>
            </a:r>
          </a:p>
          <a:p>
            <a:pPr marL="171450" lvl="0" indent="-171450">
              <a:buFont typeface="Arial" panose="020B0604020202020204" pitchFamily="34" charset="0"/>
              <a:buChar char="•"/>
            </a:pPr>
            <a:r>
              <a:rPr lang="en-US" sz="1000" kern="1200" dirty="0" smtClean="0">
                <a:solidFill>
                  <a:schemeClr val="tx1"/>
                </a:solidFill>
                <a:effectLst/>
                <a:latin typeface="+mn-lt"/>
                <a:ea typeface="+mn-ea"/>
                <a:cs typeface="+mn-cs"/>
              </a:rPr>
              <a:t>Support for broad range of operating systems, virtualization platforms</a:t>
            </a:r>
          </a:p>
          <a:p>
            <a:pPr lvl="0"/>
            <a:r>
              <a:rPr lang="en-US" sz="1000" b="1" kern="1200" dirty="0" smtClean="0">
                <a:solidFill>
                  <a:schemeClr val="tx1"/>
                </a:solidFill>
                <a:effectLst/>
                <a:latin typeface="+mn-lt"/>
                <a:ea typeface="+mn-ea"/>
                <a:cs typeface="+mn-cs"/>
              </a:rPr>
              <a:t>Key Resources it offers including:</a:t>
            </a:r>
            <a:endParaRPr lang="en-US" sz="800" b="1"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A dedicated bare metal server, custom configured to your spec:  Wide selection, from low range to GPU, etc.  You can install anything you want and use it as a building block</a:t>
            </a:r>
            <a:endParaRPr lang="en-US" sz="8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A Virtual Machine (VM, Cloud Computing Instance or CCI)</a:t>
            </a:r>
            <a:endParaRPr lang="en-US" sz="8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Off server Storage Options: NAS, SAN, Object storage</a:t>
            </a:r>
            <a:endParaRPr lang="en-US" sz="8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A private or hybrid cloud</a:t>
            </a:r>
            <a:endParaRPr lang="en-US" sz="8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Hardware Firewalls and Load Balancers</a:t>
            </a:r>
            <a:endParaRPr lang="en-US" sz="8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IP addresses, subnets, VLANs</a:t>
            </a:r>
            <a:endParaRPr lang="en-US" sz="8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000" kern="1200" dirty="0" smtClean="0">
                <a:solidFill>
                  <a:schemeClr val="tx1"/>
                </a:solidFill>
                <a:effectLst/>
                <a:latin typeface="+mn-lt"/>
                <a:ea typeface="+mn-ea"/>
                <a:cs typeface="+mn-cs"/>
              </a:rPr>
              <a:t>Services: Backups, Vulnerability scans, Object Store, Monitoring, Messaging service, Content Delivery Network (CDN), Email delivery service, Anti-virus software, DNS entries</a:t>
            </a:r>
            <a:endParaRPr lang="en-US" sz="800" kern="1200" dirty="0" smtClean="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60</a:t>
            </a:fld>
            <a:endParaRPr lang="en-US"/>
          </a:p>
        </p:txBody>
      </p:sp>
    </p:spTree>
    <p:extLst>
      <p:ext uri="{BB962C8B-B14F-4D97-AF65-F5344CB8AC3E}">
        <p14:creationId xmlns:p14="http://schemas.microsoft.com/office/powerpoint/2010/main" val="2404002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hape 245"/>
          <p:cNvSpPr>
            <a:spLocks noGrp="1" noRot="1" noChangeAspect="1" noTextEdit="1"/>
          </p:cNvSpPr>
          <p:nvPr>
            <p:ph type="sldImg"/>
          </p:nvPr>
        </p:nvSpPr>
        <p:spPr>
          <a:ln/>
        </p:spPr>
      </p:sp>
      <p:sp>
        <p:nvSpPr>
          <p:cNvPr id="29699" name="Shape 246"/>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z="900" dirty="0" smtClean="0">
                <a:latin typeface="Arial" panose="020B0604020202020204" pitchFamily="34" charset="0"/>
                <a:cs typeface="Arial" panose="020B0604020202020204" pitchFamily="34" charset="0"/>
              </a:rPr>
              <a:t>The concept of </a:t>
            </a:r>
            <a:r>
              <a:rPr lang="en-GB" altLang="en-US" sz="900" dirty="0" err="1" smtClean="0">
                <a:latin typeface="Arial" panose="020B0604020202020204" pitchFamily="34" charset="0"/>
                <a:cs typeface="Arial" panose="020B0604020202020204" pitchFamily="34" charset="0"/>
              </a:rPr>
              <a:t>composable</a:t>
            </a:r>
            <a:r>
              <a:rPr lang="en-GB" altLang="en-US" sz="900" dirty="0" smtClean="0">
                <a:latin typeface="Arial" panose="020B0604020202020204" pitchFamily="34" charset="0"/>
                <a:cs typeface="Arial" panose="020B0604020202020204" pitchFamily="34" charset="0"/>
              </a:rPr>
              <a:t> </a:t>
            </a:r>
            <a:r>
              <a:rPr lang="en-US" altLang="en-US" sz="900" dirty="0" smtClean="0">
                <a:latin typeface="Arial" panose="020B0604020202020204" pitchFamily="34" charset="0"/>
                <a:cs typeface="Arial" panose="020B0604020202020204" pitchFamily="34" charset="0"/>
              </a:rPr>
              <a:t>solutions </a:t>
            </a:r>
            <a:r>
              <a:rPr lang="en-GB" altLang="en-US" sz="900" dirty="0" smtClean="0">
                <a:latin typeface="Arial" panose="020B0604020202020204" pitchFamily="34" charset="0"/>
                <a:cs typeface="Arial" panose="020B0604020202020204" pitchFamily="34" charset="0"/>
              </a:rPr>
              <a:t>in a Cloud Environment, which consists of finer grained services that can be recombined to create new capabilities, is a key element of the cloud. </a:t>
            </a:r>
            <a:r>
              <a:rPr lang="en-GB" altLang="en-US" sz="900" dirty="0" err="1" smtClean="0">
                <a:latin typeface="Arial" panose="020B0604020202020204" pitchFamily="34" charset="0"/>
                <a:cs typeface="Arial" panose="020B0604020202020204" pitchFamily="34" charset="0"/>
              </a:rPr>
              <a:t>Composable</a:t>
            </a:r>
            <a:r>
              <a:rPr lang="en-GB" altLang="en-US" sz="900" dirty="0" smtClean="0">
                <a:latin typeface="Arial" panose="020B0604020202020204" pitchFamily="34" charset="0"/>
                <a:cs typeface="Arial" panose="020B0604020202020204" pitchFamily="34" charset="0"/>
              </a:rPr>
              <a:t> environments can contain cloud services, which bring together operational, development, application, database, and third-party services</a:t>
            </a:r>
            <a:r>
              <a:rPr lang="en-US" altLang="en-US" sz="900" dirty="0" smtClean="0">
                <a:latin typeface="Arial" panose="020B0604020202020204" pitchFamily="34" charset="0"/>
                <a:cs typeface="Arial" panose="020B0604020202020204" pitchFamily="34" charset="0"/>
              </a:rPr>
              <a:t> – all with </a:t>
            </a:r>
            <a:r>
              <a:rPr lang="en-GB" altLang="en-US" sz="900" dirty="0" smtClean="0">
                <a:latin typeface="Arial" panose="020B0604020202020204" pitchFamily="34" charset="0"/>
                <a:cs typeface="Arial" panose="020B0604020202020204" pitchFamily="34" charset="0"/>
              </a:rPr>
              <a:t>embedded monitoring and manageability capabilities. </a:t>
            </a:r>
            <a:endParaRPr lang="en-US" altLang="en-US" sz="900" dirty="0" smtClean="0">
              <a:latin typeface="Arial" panose="020B0604020202020204" pitchFamily="34" charset="0"/>
              <a:cs typeface="Arial" panose="020B0604020202020204" pitchFamily="34" charset="0"/>
            </a:endParaRPr>
          </a:p>
          <a:p>
            <a:r>
              <a:rPr lang="en-GB" altLang="en-US" sz="900" dirty="0" smtClean="0">
                <a:latin typeface="Arial" panose="020B0604020202020204" pitchFamily="34" charset="0"/>
                <a:cs typeface="Arial" panose="020B0604020202020204" pitchFamily="34" charset="0"/>
              </a:rPr>
              <a:t> </a:t>
            </a:r>
            <a:endParaRPr lang="en-US" altLang="en-US" sz="900" dirty="0" smtClean="0">
              <a:latin typeface="Arial" panose="020B0604020202020204" pitchFamily="34" charset="0"/>
              <a:cs typeface="Arial" panose="020B0604020202020204" pitchFamily="34" charset="0"/>
            </a:endParaRPr>
          </a:p>
          <a:p>
            <a:r>
              <a:rPr lang="en-US" altLang="en-US" sz="900" dirty="0" err="1" smtClean="0">
                <a:latin typeface="Arial" panose="020B0604020202020204" pitchFamily="34" charset="0"/>
                <a:cs typeface="Arial" panose="020B0604020202020204" pitchFamily="34" charset="0"/>
              </a:rPr>
              <a:t>PaaS</a:t>
            </a:r>
            <a:r>
              <a:rPr lang="en-US" altLang="en-US" sz="900" dirty="0" smtClean="0">
                <a:latin typeface="Arial" panose="020B0604020202020204" pitchFamily="34" charset="0"/>
                <a:cs typeface="Arial" panose="020B0604020202020204" pitchFamily="34" charset="0"/>
              </a:rPr>
              <a:t> Benefits -</a:t>
            </a:r>
          </a:p>
          <a:p>
            <a:r>
              <a:rPr lang="en-US" altLang="en-US" sz="900" dirty="0" smtClean="0">
                <a:latin typeface="Arial" panose="020B0604020202020204" pitchFamily="34" charset="0"/>
                <a:cs typeface="Arial" panose="020B0604020202020204" pitchFamily="34" charset="0"/>
              </a:rPr>
              <a:t>Setup your environment and deploy apps quicker than any other offering</a:t>
            </a:r>
          </a:p>
          <a:p>
            <a:r>
              <a:rPr lang="en-US" altLang="en-US" sz="900" dirty="0" smtClean="0">
                <a:latin typeface="Arial" panose="020B0604020202020204" pitchFamily="34" charset="0"/>
                <a:cs typeface="Arial" panose="020B0604020202020204" pitchFamily="34" charset="0"/>
              </a:rPr>
              <a:t>Service provider manages the Infrastructure AND the platform</a:t>
            </a:r>
          </a:p>
          <a:p>
            <a:r>
              <a:rPr lang="en-US" altLang="en-US" sz="900" dirty="0" err="1" smtClean="0">
                <a:latin typeface="Arial" panose="020B0604020202020204" pitchFamily="34" charset="0"/>
                <a:cs typeface="Arial" panose="020B0604020202020204" pitchFamily="34" charset="0"/>
              </a:rPr>
              <a:t>PaaS</a:t>
            </a:r>
            <a:r>
              <a:rPr lang="en-US" altLang="en-US" sz="900" dirty="0" smtClean="0">
                <a:latin typeface="Arial" panose="020B0604020202020204" pitchFamily="34" charset="0"/>
                <a:cs typeface="Arial" panose="020B0604020202020204" pitchFamily="34" charset="0"/>
              </a:rPr>
              <a:t> Time Commitment -</a:t>
            </a:r>
          </a:p>
          <a:p>
            <a:r>
              <a:rPr lang="en-US" altLang="en-US" sz="900" dirty="0" smtClean="0">
                <a:latin typeface="Arial" panose="020B0604020202020204" pitchFamily="34" charset="0"/>
                <a:cs typeface="Arial" panose="020B0604020202020204" pitchFamily="34" charset="0"/>
              </a:rPr>
              <a:t>Minutes to initial deployment - developer can handle everything on his/her own</a:t>
            </a:r>
          </a:p>
          <a:p>
            <a:r>
              <a:rPr lang="en-US" altLang="en-US" sz="900" dirty="0" smtClean="0">
                <a:latin typeface="Arial" panose="020B0604020202020204" pitchFamily="34" charset="0"/>
                <a:cs typeface="Arial" panose="020B0604020202020204" pitchFamily="34" charset="0"/>
              </a:rPr>
              <a:t>Maintenance and upgrades of Platform and Infrastructure handled by service provider</a:t>
            </a:r>
          </a:p>
        </p:txBody>
      </p:sp>
    </p:spTree>
    <p:extLst>
      <p:ext uri="{BB962C8B-B14F-4D97-AF65-F5344CB8AC3E}">
        <p14:creationId xmlns:p14="http://schemas.microsoft.com/office/powerpoint/2010/main" val="409259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78851" name="Notes Placeholder 2"/>
          <p:cNvSpPr>
            <a:spLocks noGrp="1"/>
          </p:cNvSpPr>
          <p:nvPr>
            <p:ph type="body" idx="1"/>
          </p:nvPr>
        </p:nvSpPr>
        <p:spPr bwMode="auto">
          <a:xfrm>
            <a:off x="686723" y="4344330"/>
            <a:ext cx="5484556" cy="4113561"/>
          </a:xfrm>
          <a:noFill/>
        </p:spPr>
        <p:txBody>
          <a:bodyPr wrap="square" lIns="91427" tIns="45714" rIns="91427" bIns="45714" numCol="1" anchor="t" anchorCtr="0" compatLnSpc="1">
            <a:prstTxWarp prst="textNoShape">
              <a:avLst/>
            </a:prstTxWarp>
          </a:bodyPr>
          <a:lstStyle/>
          <a:p>
            <a:pPr defTabSz="888980" hangingPunct="1"/>
            <a:r>
              <a:rPr lang="en-US" dirty="0" smtClean="0"/>
              <a:t>Application User Flow</a:t>
            </a:r>
          </a:p>
          <a:p>
            <a:pPr defTabSz="888980" hangingPunct="1"/>
            <a:r>
              <a:rPr lang="en-US" dirty="0" smtClean="0"/>
              <a:t>Provisioning of Services &amp;</a:t>
            </a:r>
            <a:r>
              <a:rPr lang="en-US" baseline="0" dirty="0" smtClean="0"/>
              <a:t> DevOps Flow</a:t>
            </a:r>
          </a:p>
          <a:p>
            <a:pPr defTabSz="888980" hangingPunct="1"/>
            <a:r>
              <a:rPr lang="en-US" baseline="0" dirty="0" smtClean="0"/>
              <a:t>Login Flow : IBM Web ID goes through the verticals namely Firewall, </a:t>
            </a:r>
            <a:r>
              <a:rPr lang="en-US" baseline="0" dirty="0" err="1" smtClean="0"/>
              <a:t>DataPower</a:t>
            </a:r>
            <a:r>
              <a:rPr lang="en-US" baseline="0" dirty="0" smtClean="0"/>
              <a:t> and the Router.  </a:t>
            </a:r>
          </a:p>
          <a:p>
            <a:pPr defTabSz="888980" hangingPunct="1"/>
            <a:endParaRPr lang="en-US" dirty="0" smtClean="0"/>
          </a:p>
        </p:txBody>
      </p:sp>
    </p:spTree>
    <p:extLst>
      <p:ext uri="{BB962C8B-B14F-4D97-AF65-F5344CB8AC3E}">
        <p14:creationId xmlns:p14="http://schemas.microsoft.com/office/powerpoint/2010/main" val="2595800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800" dirty="0" smtClean="0">
                <a:latin typeface="Arial" panose="020B0604020202020204" pitchFamily="34" charset="0"/>
                <a:cs typeface="Arial" panose="020B0604020202020204" pitchFamily="34" charset="0"/>
              </a:rPr>
              <a:t>Bluemix is IBM’s PaaS</a:t>
            </a:r>
            <a:r>
              <a:rPr lang="en-US" altLang="en-US" sz="800" baseline="0" dirty="0" smtClean="0">
                <a:latin typeface="Arial" panose="020B0604020202020204" pitchFamily="34" charset="0"/>
                <a:cs typeface="Arial" panose="020B0604020202020204" pitchFamily="34" charset="0"/>
              </a:rPr>
              <a:t> offering and atop of IBM </a:t>
            </a:r>
            <a:r>
              <a:rPr lang="en-US" altLang="en-US" sz="800" baseline="0" dirty="0" err="1" smtClean="0">
                <a:latin typeface="Arial" panose="020B0604020202020204" pitchFamily="34" charset="0"/>
                <a:cs typeface="Arial" panose="020B0604020202020204" pitchFamily="34" charset="0"/>
              </a:rPr>
              <a:t>SoftLayer</a:t>
            </a:r>
            <a:r>
              <a:rPr lang="en-US" altLang="en-US" sz="800" baseline="0" dirty="0" smtClean="0">
                <a:latin typeface="Arial" panose="020B0604020202020204" pitchFamily="34" charset="0"/>
                <a:cs typeface="Arial" panose="020B0604020202020204" pitchFamily="34" charset="0"/>
              </a:rPr>
              <a:t> to help you </a:t>
            </a:r>
            <a:r>
              <a:rPr lang="en-US" sz="800" kern="0" dirty="0" smtClean="0">
                <a:solidFill>
                  <a:srgbClr val="00B2EF"/>
                </a:solidFill>
                <a:latin typeface="Helvetica Neue Light"/>
                <a:ea typeface="ＭＳ Ｐゴシック"/>
                <a:cs typeface="Helvetica Neue Light"/>
              </a:rPr>
              <a:t>build, run, scale, manage, integrate &amp; secure applications in the cloud.</a:t>
            </a:r>
            <a:r>
              <a:rPr lang="en-US" sz="1000" kern="0" dirty="0" smtClean="0">
                <a:solidFill>
                  <a:srgbClr val="00B2EF"/>
                </a:solidFill>
                <a:latin typeface="Helvetica Neue Light"/>
                <a:ea typeface="ＭＳ Ｐゴシック"/>
                <a:cs typeface="Helvetica Neue Light"/>
              </a:rPr>
              <a:t> </a:t>
            </a:r>
            <a:endParaRPr lang="en-US" sz="800" dirty="0" smtClean="0"/>
          </a:p>
          <a:p>
            <a:r>
              <a:rPr lang="en-US" altLang="en-US" sz="800" baseline="0" dirty="0" smtClean="0">
                <a:latin typeface="Arial" panose="020B0604020202020204" pitchFamily="34" charset="0"/>
                <a:cs typeface="Arial" panose="020B0604020202020204" pitchFamily="34" charset="0"/>
              </a:rPr>
              <a:t>It’s </a:t>
            </a:r>
            <a:r>
              <a:rPr lang="en-US" altLang="en-US" sz="800" dirty="0" smtClean="0">
                <a:latin typeface="Arial" panose="020B0604020202020204" pitchFamily="34" charset="0"/>
                <a:cs typeface="Arial" panose="020B0604020202020204" pitchFamily="34" charset="0"/>
                <a:sym typeface="Helvetica Neue Light"/>
              </a:rPr>
              <a:t>an </a:t>
            </a:r>
            <a:r>
              <a:rPr lang="en-US" altLang="en-US" sz="800" b="1" dirty="0" smtClean="0">
                <a:latin typeface="Arial" panose="020B0604020202020204" pitchFamily="34" charset="0"/>
                <a:cs typeface="Arial" panose="020B0604020202020204" pitchFamily="34" charset="0"/>
                <a:sym typeface="Helvetica Neue Light"/>
              </a:rPr>
              <a:t>open-standard</a:t>
            </a:r>
            <a:r>
              <a:rPr lang="en-US" altLang="en-US" sz="800" dirty="0" smtClean="0">
                <a:latin typeface="Arial" panose="020B0604020202020204" pitchFamily="34" charset="0"/>
                <a:cs typeface="Arial" panose="020B0604020202020204" pitchFamily="34" charset="0"/>
                <a:sym typeface="Helvetica Neue Light"/>
              </a:rPr>
              <a:t>, cloud-based </a:t>
            </a:r>
            <a:r>
              <a:rPr lang="en-US" altLang="en-US" sz="800" b="1" dirty="0" smtClean="0">
                <a:latin typeface="Arial" panose="020B0604020202020204" pitchFamily="34" charset="0"/>
                <a:cs typeface="Arial" panose="020B0604020202020204" pitchFamily="34" charset="0"/>
                <a:sym typeface="Helvetica Neue Light"/>
              </a:rPr>
              <a:t>platform</a:t>
            </a:r>
            <a:r>
              <a:rPr lang="en-US" altLang="en-US" sz="800" dirty="0" smtClean="0">
                <a:latin typeface="Arial" panose="020B0604020202020204" pitchFamily="34" charset="0"/>
                <a:cs typeface="Arial" panose="020B0604020202020204" pitchFamily="34" charset="0"/>
                <a:sym typeface="Helvetica Neue Light"/>
              </a:rPr>
              <a:t> for </a:t>
            </a:r>
            <a:r>
              <a:rPr lang="en-US" altLang="en-US" sz="800" b="1" dirty="0" smtClean="0">
                <a:latin typeface="Arial" panose="020B0604020202020204" pitchFamily="34" charset="0"/>
                <a:cs typeface="Arial" panose="020B0604020202020204" pitchFamily="34" charset="0"/>
                <a:sym typeface="Helvetica Neue Light"/>
              </a:rPr>
              <a:t>building</a:t>
            </a:r>
            <a:r>
              <a:rPr lang="en-US" altLang="en-US" sz="800" dirty="0" smtClean="0">
                <a:latin typeface="Arial" panose="020B0604020202020204" pitchFamily="34" charset="0"/>
                <a:cs typeface="Arial" panose="020B0604020202020204" pitchFamily="34" charset="0"/>
                <a:sym typeface="Helvetica Neue Light"/>
              </a:rPr>
              <a:t>, </a:t>
            </a:r>
            <a:r>
              <a:rPr lang="en-US" altLang="en-US" sz="800" b="1" dirty="0" smtClean="0">
                <a:latin typeface="Arial" panose="020B0604020202020204" pitchFamily="34" charset="0"/>
                <a:cs typeface="Arial" panose="020B0604020202020204" pitchFamily="34" charset="0"/>
                <a:sym typeface="Helvetica Neue Light"/>
              </a:rPr>
              <a:t>managing</a:t>
            </a:r>
            <a:r>
              <a:rPr lang="en-US" altLang="en-US" sz="800" dirty="0" smtClean="0">
                <a:latin typeface="Arial" panose="020B0604020202020204" pitchFamily="34" charset="0"/>
                <a:cs typeface="Arial" panose="020B0604020202020204" pitchFamily="34" charset="0"/>
                <a:sym typeface="Helvetica Neue Light"/>
              </a:rPr>
              <a:t>, and </a:t>
            </a:r>
            <a:r>
              <a:rPr lang="en-US" altLang="en-US" sz="800" b="1" dirty="0" smtClean="0">
                <a:latin typeface="Arial" panose="020B0604020202020204" pitchFamily="34" charset="0"/>
                <a:cs typeface="Arial" panose="020B0604020202020204" pitchFamily="34" charset="0"/>
                <a:sym typeface="Helvetica Neue Light"/>
              </a:rPr>
              <a:t>running applications of all types</a:t>
            </a:r>
            <a:r>
              <a:rPr lang="en-US" altLang="en-US" sz="800" dirty="0" smtClean="0">
                <a:latin typeface="Arial" panose="020B0604020202020204" pitchFamily="34" charset="0"/>
                <a:cs typeface="Arial" panose="020B0604020202020204" pitchFamily="34" charset="0"/>
                <a:sym typeface="Helvetica Neue Light"/>
              </a:rPr>
              <a:t> (web, mobile, big data, new smart devices, and so on). Bluemix</a:t>
            </a:r>
            <a:r>
              <a:rPr lang="en-US" altLang="en-US" sz="800" baseline="0" dirty="0" smtClean="0">
                <a:latin typeface="Arial" panose="020B0604020202020204" pitchFamily="34" charset="0"/>
                <a:cs typeface="Arial" panose="020B0604020202020204" pitchFamily="34" charset="0"/>
                <a:sym typeface="Helvetica Neue Light"/>
              </a:rPr>
              <a:t> brings a full suite of cloud services to one place, such as API management &amp; Integration, DevOps, </a:t>
            </a:r>
            <a:r>
              <a:rPr lang="en-US" altLang="en-US" sz="800" baseline="0" dirty="0" err="1" smtClean="0">
                <a:latin typeface="Arial" panose="020B0604020202020204" pitchFamily="34" charset="0"/>
                <a:cs typeface="Arial" panose="020B0604020202020204" pitchFamily="34" charset="0"/>
                <a:sym typeface="Helvetica Neue Light"/>
              </a:rPr>
              <a:t>IoT</a:t>
            </a:r>
            <a:r>
              <a:rPr lang="en-US" altLang="en-US" sz="800" baseline="0" dirty="0" smtClean="0">
                <a:latin typeface="Arial" panose="020B0604020202020204" pitchFamily="34" charset="0"/>
                <a:cs typeface="Arial" panose="020B0604020202020204" pitchFamily="34" charset="0"/>
                <a:sym typeface="Helvetica Neue Light"/>
              </a:rPr>
              <a:t>, Cloud integration, Big Data and Analytics, Security and Watson to enhance development experience and provide enterprise capability.</a:t>
            </a:r>
            <a:endParaRPr lang="en-US" altLang="en-US" sz="800" dirty="0" smtClean="0">
              <a:latin typeface="Arial" panose="020B0604020202020204" pitchFamily="34" charset="0"/>
              <a:cs typeface="Arial" panose="020B0604020202020204" pitchFamily="34" charset="0"/>
              <a:sym typeface="Helvetica Neue Light"/>
            </a:endParaRPr>
          </a:p>
          <a:p>
            <a:r>
              <a:rPr lang="en-US" altLang="en-US" sz="800" dirty="0" smtClean="0">
                <a:latin typeface="Arial" panose="020B0604020202020204" pitchFamily="34" charset="0"/>
                <a:cs typeface="Arial" panose="020B0604020202020204" pitchFamily="34" charset="0"/>
              </a:rPr>
              <a:t>So whether you’re creating apps for the web, for mobile,</a:t>
            </a:r>
            <a:r>
              <a:rPr lang="en-US" altLang="en-US" sz="800" baseline="0" dirty="0" smtClean="0">
                <a:latin typeface="Arial" panose="020B0604020202020204" pitchFamily="34" charset="0"/>
                <a:cs typeface="Arial" panose="020B0604020202020204" pitchFamily="34" charset="0"/>
              </a:rPr>
              <a:t> </a:t>
            </a:r>
            <a:r>
              <a:rPr lang="en-US" altLang="en-US" sz="800" baseline="0" dirty="0" err="1" smtClean="0">
                <a:latin typeface="Arial" panose="020B0604020202020204" pitchFamily="34" charset="0"/>
                <a:cs typeface="Arial" panose="020B0604020202020204" pitchFamily="34" charset="0"/>
              </a:rPr>
              <a:t>IoT</a:t>
            </a:r>
            <a:r>
              <a:rPr lang="en-US" altLang="en-US" sz="800" baseline="0" dirty="0" smtClean="0">
                <a:latin typeface="Arial" panose="020B0604020202020204" pitchFamily="34" charset="0"/>
                <a:cs typeface="Arial" panose="020B0604020202020204" pitchFamily="34" charset="0"/>
              </a:rPr>
              <a:t> </a:t>
            </a:r>
            <a:r>
              <a:rPr lang="en-US" altLang="en-US" sz="800" dirty="0" smtClean="0">
                <a:latin typeface="Arial" panose="020B0604020202020204" pitchFamily="34" charset="0"/>
                <a:cs typeface="Arial" panose="020B0604020202020204" pitchFamily="34" charset="0"/>
              </a:rPr>
              <a:t>or for Big Data, Bluemix can help you build them smarter and get them to market faster...</a:t>
            </a:r>
          </a:p>
          <a:p>
            <a:r>
              <a:rPr lang="en-US" altLang="en-US" sz="800" dirty="0" smtClean="0">
                <a:latin typeface="Arial" panose="020B0604020202020204" pitchFamily="34" charset="0"/>
                <a:cs typeface="Arial" panose="020B0604020202020204" pitchFamily="34" charset="0"/>
              </a:rPr>
              <a:t>We will introduce detail Bluemix capabilities in later</a:t>
            </a:r>
            <a:r>
              <a:rPr lang="en-US" altLang="en-US" sz="800" baseline="0" dirty="0" smtClean="0">
                <a:latin typeface="Arial" panose="020B0604020202020204" pitchFamily="34" charset="0"/>
                <a:cs typeface="Arial" panose="020B0604020202020204" pitchFamily="34" charset="0"/>
              </a:rPr>
              <a:t> of this section.</a:t>
            </a:r>
            <a:endParaRPr lang="en-US" altLang="en-US" sz="800" dirty="0" smtClean="0">
              <a:latin typeface="Arial" panose="020B0604020202020204" pitchFamily="34" charset="0"/>
              <a:cs typeface="Arial" panose="020B0604020202020204" pitchFamily="34" charset="0"/>
            </a:endParaRPr>
          </a:p>
        </p:txBody>
      </p:sp>
      <p:sp>
        <p:nvSpPr>
          <p:cNvPr id="317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ACD7-622B-4516-9FFF-EE16D08C99EE}" type="slidenum">
              <a:rPr lang="en-US" altLang="en-US" smtClean="0"/>
              <a:pPr/>
              <a:t>62</a:t>
            </a:fld>
            <a:endParaRPr lang="en-US" altLang="en-US" smtClean="0"/>
          </a:p>
        </p:txBody>
      </p:sp>
    </p:spTree>
    <p:extLst>
      <p:ext uri="{BB962C8B-B14F-4D97-AF65-F5344CB8AC3E}">
        <p14:creationId xmlns:p14="http://schemas.microsoft.com/office/powerpoint/2010/main" val="582199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SaaS is place where software providers share IT resources such as application software /services between customers to enable self-service, rapid elasticity, and pay-per-use pricing.</a:t>
            </a:r>
          </a:p>
          <a:p>
            <a:r>
              <a:rPr lang="en-US" altLang="en-US" smtClean="0">
                <a:latin typeface="Arial" panose="020B0604020202020204" pitchFamily="34" charset="0"/>
                <a:cs typeface="Arial" panose="020B0604020202020204" pitchFamily="34" charset="0"/>
              </a:rPr>
              <a:t> </a:t>
            </a:r>
          </a:p>
          <a:p>
            <a:endParaRPr lang="en-US" altLang="en-US" smtClean="0">
              <a:latin typeface="Arial" panose="020B0604020202020204" pitchFamily="34" charset="0"/>
              <a:cs typeface="Arial" panose="020B0604020202020204" pitchFamily="34" charset="0"/>
            </a:endParaRPr>
          </a:p>
        </p:txBody>
      </p:sp>
      <p:sp>
        <p:nvSpPr>
          <p:cNvPr id="337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12ED29-9760-4D1B-B738-0C2847B01875}" type="slidenum">
              <a:rPr lang="en-US" altLang="en-US" smtClean="0"/>
              <a:pPr/>
              <a:t>63</a:t>
            </a:fld>
            <a:endParaRPr lang="en-US" altLang="en-US" smtClean="0"/>
          </a:p>
        </p:txBody>
      </p:sp>
    </p:spTree>
    <p:extLst>
      <p:ext uri="{BB962C8B-B14F-4D97-AF65-F5344CB8AC3E}">
        <p14:creationId xmlns:p14="http://schemas.microsoft.com/office/powerpoint/2010/main" val="2462799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smtClean="0">
                <a:solidFill>
                  <a:schemeClr val="tx1"/>
                </a:solidFill>
                <a:latin typeface="+mn-lt"/>
                <a:ea typeface="+mn-ea"/>
                <a:cs typeface="+mn-cs"/>
              </a:rPr>
              <a:t>while most companies see the value of SaaS for specific needs, IBM delivers a broad portfolio of SaaS solutions around Big Data &amp; Analytics, IT Operations, Business Process, Smarter Commerce, Smarter Cities, Smarter Workforce and social business, that can be deployed as part of a deeper business strategy to transform every aspect of an organization. With a robust cloud portfolio and proven track record in the industry, IBM is committed to delivering an innovative SaaS experience that combines the agility, compatibility and cost efficiency needed for every organization’s success now and into the future.</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IBM Cloud SaaS portfolio consists of five major categories with many unique applications, each designed to address unique business processes, industries and functions:</a:t>
            </a:r>
          </a:p>
          <a:p>
            <a:r>
              <a:rPr lang="en-US" sz="1200" b="1" i="0" u="none" strike="noStrike" kern="1200" baseline="0" dirty="0" smtClean="0">
                <a:solidFill>
                  <a:schemeClr val="tx1"/>
                </a:solidFill>
                <a:latin typeface="+mn-lt"/>
                <a:ea typeface="+mn-ea"/>
                <a:cs typeface="+mn-cs"/>
              </a:rPr>
              <a:t>Business Process as a Service - </a:t>
            </a:r>
            <a:r>
              <a:rPr lang="en-US" sz="1200" b="0" i="0" u="none" strike="noStrike" kern="1200" baseline="0" dirty="0" smtClean="0">
                <a:solidFill>
                  <a:schemeClr val="tx1"/>
                </a:solidFill>
                <a:latin typeface="+mn-lt"/>
                <a:ea typeface="+mn-ea"/>
                <a:cs typeface="+mn-cs"/>
              </a:rPr>
              <a:t>Rely on </a:t>
            </a:r>
            <a:r>
              <a:rPr lang="en-US" sz="1200" b="0" i="0" u="none" strike="noStrike" kern="1200" baseline="0" dirty="0" err="1" smtClean="0">
                <a:solidFill>
                  <a:schemeClr val="tx1"/>
                </a:solidFill>
                <a:latin typeface="+mn-lt"/>
                <a:ea typeface="+mn-ea"/>
                <a:cs typeface="+mn-cs"/>
              </a:rPr>
              <a:t>BPaaS</a:t>
            </a:r>
            <a:r>
              <a:rPr lang="en-US" sz="1200" b="0" i="0" u="none" strike="noStrike" kern="1200" baseline="0" dirty="0" smtClean="0">
                <a:solidFill>
                  <a:schemeClr val="tx1"/>
                </a:solidFill>
                <a:latin typeface="+mn-lt"/>
                <a:ea typeface="+mn-ea"/>
                <a:cs typeface="+mn-cs"/>
              </a:rPr>
              <a:t> tools to manage specific industry solutions that streamline efficiencies, unify business processes and enhance customer experience.</a:t>
            </a:r>
          </a:p>
          <a:p>
            <a:r>
              <a:rPr lang="en-US" sz="1200" b="1" i="0" u="none" strike="noStrike" kern="1200" baseline="0" dirty="0" smtClean="0">
                <a:solidFill>
                  <a:schemeClr val="tx1"/>
                </a:solidFill>
                <a:latin typeface="+mn-lt"/>
                <a:ea typeface="+mn-ea"/>
                <a:cs typeface="+mn-cs"/>
              </a:rPr>
              <a:t>IBM Cloud for Smarter Commerce - </a:t>
            </a:r>
            <a:r>
              <a:rPr lang="en-US" sz="1200" b="0" i="0" u="none" strike="noStrike" kern="1200" baseline="0" dirty="0" smtClean="0">
                <a:solidFill>
                  <a:schemeClr val="tx1"/>
                </a:solidFill>
                <a:latin typeface="+mn-lt"/>
                <a:ea typeface="+mn-ea"/>
                <a:cs typeface="+mn-cs"/>
              </a:rPr>
              <a:t>Leverage the power of the cloud to drive more meaningful interactions with customers and suppliers across every facet of the value chain: buy, market, sell and service.</a:t>
            </a:r>
          </a:p>
          <a:p>
            <a:r>
              <a:rPr lang="en-US" sz="1200" b="1" i="0" u="none" strike="noStrike" kern="1200" baseline="0" dirty="0" smtClean="0">
                <a:solidFill>
                  <a:schemeClr val="tx1"/>
                </a:solidFill>
                <a:latin typeface="+mn-lt"/>
                <a:ea typeface="+mn-ea"/>
                <a:cs typeface="+mn-cs"/>
              </a:rPr>
              <a:t>IBM Cloud for Smarter Cities</a:t>
            </a:r>
            <a:r>
              <a:rPr lang="en-US" sz="1200" b="0" i="0" u="none" strike="noStrike" kern="1200" baseline="0" dirty="0" smtClean="0">
                <a:solidFill>
                  <a:schemeClr val="tx1"/>
                </a:solidFill>
                <a:latin typeface="+mn-lt"/>
                <a:ea typeface="+mn-ea"/>
                <a:cs typeface="+mn-cs"/>
              </a:rPr>
              <a:t>: Flexible, cost-effective SaaS solutions grow with a city’s demands and deliver the powerful data needed to efficiently manage resources and make informed, proactive decisions.</a:t>
            </a:r>
          </a:p>
          <a:p>
            <a:r>
              <a:rPr lang="en-US" sz="1200" b="1" i="0" u="none" strike="noStrike" kern="1200" baseline="0" dirty="0" smtClean="0">
                <a:solidFill>
                  <a:schemeClr val="tx1"/>
                </a:solidFill>
                <a:latin typeface="+mn-lt"/>
                <a:ea typeface="+mn-ea"/>
                <a:cs typeface="+mn-cs"/>
              </a:rPr>
              <a:t>IBM Cloud for Social Business: </a:t>
            </a:r>
            <a:r>
              <a:rPr lang="en-US" sz="1200" b="0" i="0" u="none" strike="noStrike" kern="1200" baseline="0" dirty="0" smtClean="0">
                <a:solidFill>
                  <a:schemeClr val="tx1"/>
                </a:solidFill>
                <a:latin typeface="+mn-lt"/>
                <a:ea typeface="+mn-ea"/>
                <a:cs typeface="+mn-cs"/>
              </a:rPr>
              <a:t>Increase innovation and accelerate decision making by unifying human capital to build high-functioning communities.</a:t>
            </a:r>
          </a:p>
          <a:p>
            <a:r>
              <a:rPr lang="en-US" sz="1200" b="1" i="0" u="none" strike="noStrike" kern="1200" baseline="0" dirty="0" smtClean="0">
                <a:solidFill>
                  <a:schemeClr val="tx1"/>
                </a:solidFill>
                <a:latin typeface="+mn-lt"/>
                <a:ea typeface="+mn-ea"/>
                <a:cs typeface="+mn-cs"/>
              </a:rPr>
              <a:t>IBM Cloud for Smarter Analytics: </a:t>
            </a:r>
            <a:r>
              <a:rPr lang="en-US" sz="1200" b="0" i="0" u="none" strike="noStrike" kern="1200" baseline="0" dirty="0" smtClean="0">
                <a:solidFill>
                  <a:schemeClr val="tx1"/>
                </a:solidFill>
                <a:latin typeface="+mn-lt"/>
                <a:ea typeface="+mn-ea"/>
                <a:cs typeface="+mn-cs"/>
              </a:rPr>
              <a:t>Facilitate better decisions, increased efficiency and faster innovation across the enterprise by delivering the right data to the right people more effectively and economically than ever.</a:t>
            </a:r>
          </a:p>
          <a:p>
            <a:r>
              <a:rPr lang="en-US" sz="1200" b="0" i="0" u="none" strike="noStrike" kern="1200" baseline="0" dirty="0" smtClean="0">
                <a:solidFill>
                  <a:schemeClr val="tx1"/>
                </a:solidFill>
                <a:latin typeface="+mn-lt"/>
                <a:ea typeface="+mn-ea"/>
                <a:cs typeface="+mn-cs"/>
              </a:rPr>
              <a:t>With a robust cloud portfolio and proven track record in the industry, IBM is committed to delivering an innovative SaaS experience that combines the agility, compatibility and cost efficiency</a:t>
            </a:r>
          </a:p>
          <a:p>
            <a:r>
              <a:rPr lang="en-US" sz="1200" b="0" i="0" u="none" strike="noStrike" kern="1200" baseline="0" dirty="0" smtClean="0">
                <a:solidFill>
                  <a:schemeClr val="tx1"/>
                </a:solidFill>
                <a:latin typeface="+mn-lt"/>
                <a:ea typeface="+mn-ea"/>
                <a:cs typeface="+mn-cs"/>
              </a:rPr>
              <a:t>needed for every organization’s success now and into the future.</a:t>
            </a: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64</a:t>
            </a:fld>
            <a:endParaRPr lang="en-US"/>
          </a:p>
        </p:txBody>
      </p:sp>
    </p:spTree>
    <p:extLst>
      <p:ext uri="{BB962C8B-B14F-4D97-AF65-F5344CB8AC3E}">
        <p14:creationId xmlns:p14="http://schemas.microsoft.com/office/powerpoint/2010/main" val="3209567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a:ln/>
        </p:spPr>
      </p:sp>
      <p:sp>
        <p:nvSpPr>
          <p:cNvPr id="35843"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smtClean="0">
                <a:latin typeface="Arial" panose="020B0604020202020204" pitchFamily="34" charset="0"/>
                <a:cs typeface="Arial" panose="020B0604020202020204" pitchFamily="34" charset="0"/>
              </a:rPr>
              <a:t>IBM Cloud marketplace is a customer facing cloud services store where the service providers (IBM or Business Partners) can publish their cloud services, and consumers (also called clients) can purchase these services.</a:t>
            </a:r>
          </a:p>
          <a:p>
            <a:r>
              <a:rPr lang="en-US" altLang="en-US" sz="1000" dirty="0" smtClean="0">
                <a:latin typeface="Arial" panose="020B0604020202020204" pitchFamily="34" charset="0"/>
                <a:cs typeface="Arial" panose="020B0604020202020204" pitchFamily="34" charset="0"/>
              </a:rPr>
              <a:t>IBM’s marketplace contains a variety of Software as a Service products that can be up and running within minutes of ordering. The services published</a:t>
            </a:r>
            <a:r>
              <a:rPr lang="en-US" altLang="en-US" sz="1000" baseline="0" dirty="0" smtClean="0">
                <a:latin typeface="Arial" panose="020B0604020202020204" pitchFamily="34" charset="0"/>
                <a:cs typeface="Arial" panose="020B0604020202020204" pitchFamily="34" charset="0"/>
              </a:rPr>
              <a:t> on Market place are from both IBM and Business partners shown on the slide.  More partners are publishing their applications as service on IBM Cloud Marketplace.</a:t>
            </a:r>
            <a:endParaRPr lang="en-US" altLang="en-US" sz="1000" dirty="0" smtClean="0">
              <a:latin typeface="Arial" panose="020B0604020202020204" pitchFamily="34" charset="0"/>
              <a:cs typeface="Arial" panose="020B0604020202020204" pitchFamily="34" charset="0"/>
            </a:endParaRPr>
          </a:p>
          <a:p>
            <a:pPr>
              <a:lnSpc>
                <a:spcPct val="105000"/>
              </a:lnSpc>
            </a:pPr>
            <a:endParaRPr lang="en-US" altLang="en-US" sz="1000" dirty="0" smtClean="0">
              <a:latin typeface="Arial" panose="020B0604020202020204" pitchFamily="34" charset="0"/>
              <a:cs typeface="Arial" panose="020B0604020202020204" pitchFamily="34" charset="0"/>
            </a:endParaRPr>
          </a:p>
          <a:p>
            <a:pPr>
              <a:lnSpc>
                <a:spcPct val="105000"/>
              </a:lnSpc>
            </a:pPr>
            <a:r>
              <a:rPr lang="en-US" altLang="en-US" sz="1000" dirty="0" smtClean="0">
                <a:latin typeface="Arial" panose="020B0604020202020204" pitchFamily="34" charset="0"/>
                <a:cs typeface="Arial" panose="020B0604020202020204" pitchFamily="34" charset="0"/>
              </a:rPr>
              <a:t>We have a limited preview of the IBM Cloud partner marketplace. You can </a:t>
            </a:r>
            <a:r>
              <a:rPr lang="en-US" altLang="en-US" sz="1050" dirty="0" smtClean="0">
                <a:latin typeface="Arial" panose="020B0604020202020204" pitchFamily="34" charset="0"/>
                <a:cs typeface="Arial" panose="020B0604020202020204" pitchFamily="34" charset="0"/>
              </a:rPr>
              <a:t>Nominate your cloud offering now at ibm.biz/newway4partners.</a:t>
            </a:r>
            <a:r>
              <a:rPr lang="en-US" altLang="en-US" sz="1000" dirty="0" smtClean="0">
                <a:latin typeface="Arial" panose="020B0604020202020204" pitchFamily="34" charset="0"/>
                <a:cs typeface="Arial" panose="020B0604020202020204" pitchFamily="34" charset="0"/>
              </a:rPr>
              <a:t> </a:t>
            </a:r>
          </a:p>
          <a:p>
            <a:pPr>
              <a:lnSpc>
                <a:spcPct val="105000"/>
              </a:lnSpc>
            </a:pPr>
            <a:r>
              <a:rPr lang="en-US" altLang="en-US" sz="1000" dirty="0" smtClean="0">
                <a:latin typeface="Arial" panose="020B0604020202020204" pitchFamily="34" charset="0"/>
                <a:cs typeface="Arial" panose="020B0604020202020204" pitchFamily="34" charset="0"/>
              </a:rPr>
              <a:t>We are working with partners  who are creating API-based services which can be used by developers, such as location services and e-signature.</a:t>
            </a:r>
          </a:p>
          <a:p>
            <a:pPr>
              <a:lnSpc>
                <a:spcPct val="105000"/>
              </a:lnSpc>
            </a:pPr>
            <a:r>
              <a:rPr lang="en-US" altLang="en-US" sz="1000" dirty="0" smtClean="0">
                <a:latin typeface="Arial" panose="020B0604020202020204" pitchFamily="34" charset="0"/>
                <a:cs typeface="Arial" panose="020B0604020202020204" pitchFamily="34" charset="0"/>
              </a:rPr>
              <a:t>We are looking for cloud services that simplify, optimize and accelerate the cloud experience.  </a:t>
            </a:r>
          </a:p>
          <a:p>
            <a:pPr>
              <a:lnSpc>
                <a:spcPct val="105000"/>
              </a:lnSpc>
            </a:pPr>
            <a:r>
              <a:rPr lang="en-US" altLang="en-US" sz="1000" dirty="0" smtClean="0">
                <a:latin typeface="Arial" panose="020B0604020202020204" pitchFamily="34" charset="0"/>
                <a:cs typeface="Arial" panose="020B0604020202020204" pitchFamily="34" charset="0"/>
              </a:rPr>
              <a:t>The IBM Cloud partner marketplace is available now in limited preview for partners who qualify - </a:t>
            </a:r>
            <a:r>
              <a:rPr lang="en-US" altLang="en-US" sz="1050" dirty="0" smtClean="0">
                <a:latin typeface="Arial" panose="020B0604020202020204" pitchFamily="34" charset="0"/>
                <a:cs typeface="Arial" panose="020B0604020202020204" pitchFamily="34" charset="0"/>
              </a:rPr>
              <a:t>Nominate your cloud offering now at ibm.biz/newway4partners. </a:t>
            </a:r>
            <a:endParaRPr lang="en-US" altLang="en-US" sz="1000" dirty="0" smtClean="0">
              <a:latin typeface="Arial" panose="020B0604020202020204" pitchFamily="34" charset="0"/>
              <a:cs typeface="Arial" panose="020B0604020202020204" pitchFamily="34" charset="0"/>
            </a:endParaRPr>
          </a:p>
          <a:p>
            <a:pPr>
              <a:lnSpc>
                <a:spcPct val="105000"/>
              </a:lnSpc>
            </a:pPr>
            <a:r>
              <a:rPr lang="en-US" altLang="en-US" sz="1000" dirty="0" smtClean="0">
                <a:solidFill>
                  <a:schemeClr val="hlink"/>
                </a:solidFill>
                <a:latin typeface="Arial" panose="020B0604020202020204" pitchFamily="34" charset="0"/>
                <a:cs typeface="Arial" panose="020B0604020202020204" pitchFamily="34" charset="0"/>
              </a:rPr>
              <a:t>Details are in development, but the commercial model will likely follow established marketplace models.</a:t>
            </a:r>
            <a:endParaRPr lang="en-US" altLang="en-US" dirty="0" smtClean="0">
              <a:solidFill>
                <a:schemeClr val="hlin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936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hape 303"/>
          <p:cNvSpPr>
            <a:spLocks noGrp="1" noRot="1" noChangeAspect="1" noTextEdit="1"/>
          </p:cNvSpPr>
          <p:nvPr>
            <p:ph type="sldImg"/>
          </p:nvPr>
        </p:nvSpPr>
        <p:spPr>
          <a:ln/>
        </p:spPr>
      </p:sp>
      <p:sp>
        <p:nvSpPr>
          <p:cNvPr id="58371" name="Shape 304"/>
          <p:cNvSpPr>
            <a:spLocks noGrp="1"/>
          </p:cNvSpPr>
          <p:nvPr>
            <p:ph type="body"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latin typeface="Arial" panose="020B0604020202020204" pitchFamily="34" charset="0"/>
                <a:cs typeface="Arial" panose="020B0604020202020204" pitchFamily="34" charset="0"/>
              </a:rPr>
              <a:t>While timing is critical (what we just discussed), </a:t>
            </a:r>
            <a:r>
              <a:rPr lang="en-US" altLang="en-US" sz="1100" b="1" dirty="0" smtClean="0">
                <a:latin typeface="Arial" panose="020B0604020202020204" pitchFamily="34" charset="0"/>
                <a:cs typeface="Arial" panose="020B0604020202020204" pitchFamily="34" charset="0"/>
              </a:rPr>
              <a:t>the systems and data you use today</a:t>
            </a:r>
            <a:r>
              <a:rPr lang="en-US" altLang="en-US" sz="1100" b="1" dirty="0" smtClean="0">
                <a:solidFill>
                  <a:srgbClr val="0365C0"/>
                </a:solidFill>
                <a:latin typeface="Arial" panose="020B0604020202020204" pitchFamily="34" charset="0"/>
                <a:cs typeface="Arial" panose="020B0604020202020204" pitchFamily="34" charset="0"/>
              </a:rPr>
              <a:t> can</a:t>
            </a:r>
            <a:r>
              <a:rPr lang="ja-JP" altLang="en-US" sz="1100" b="1" dirty="0" smtClean="0">
                <a:solidFill>
                  <a:srgbClr val="0365C0"/>
                </a:solidFill>
                <a:latin typeface="Arial" panose="020B0604020202020204" pitchFamily="34" charset="0"/>
                <a:cs typeface="Arial" panose="020B0604020202020204" pitchFamily="34" charset="0"/>
              </a:rPr>
              <a:t>’</a:t>
            </a:r>
            <a:r>
              <a:rPr lang="en-US" altLang="ja-JP" sz="1100" b="1" dirty="0" smtClean="0">
                <a:solidFill>
                  <a:srgbClr val="0365C0"/>
                </a:solidFill>
                <a:latin typeface="Arial" panose="020B0604020202020204" pitchFamily="34" charset="0"/>
                <a:cs typeface="Arial" panose="020B0604020202020204" pitchFamily="34" charset="0"/>
              </a:rPr>
              <a:t>t be forgotten</a:t>
            </a:r>
            <a:r>
              <a:rPr lang="en-US" altLang="ja-JP" sz="1100" dirty="0" smtClean="0">
                <a:latin typeface="Arial" panose="020B0604020202020204" pitchFamily="34" charset="0"/>
                <a:cs typeface="Arial" panose="020B0604020202020204" pitchFamily="34" charset="0"/>
              </a:rPr>
              <a:t>. That</a:t>
            </a:r>
            <a:r>
              <a:rPr lang="ja-JP" altLang="en-US" sz="1100" dirty="0" smtClean="0">
                <a:latin typeface="Arial" panose="020B0604020202020204" pitchFamily="34" charset="0"/>
                <a:cs typeface="Arial" panose="020B0604020202020204" pitchFamily="34" charset="0"/>
              </a:rPr>
              <a:t>’</a:t>
            </a:r>
            <a:r>
              <a:rPr lang="en-US" altLang="ja-JP" sz="1100" dirty="0" smtClean="0">
                <a:latin typeface="Arial" panose="020B0604020202020204" pitchFamily="34" charset="0"/>
                <a:cs typeface="Arial" panose="020B0604020202020204" pitchFamily="34" charset="0"/>
              </a:rPr>
              <a:t>s why Bluemix simply and securely connects to </a:t>
            </a:r>
            <a:r>
              <a:rPr lang="en-US" altLang="ja-JP" sz="1100" b="1" dirty="0" smtClean="0">
                <a:latin typeface="Arial" panose="020B0604020202020204" pitchFamily="34" charset="0"/>
                <a:cs typeface="Arial" panose="020B0604020202020204" pitchFamily="34" charset="0"/>
              </a:rPr>
              <a:t>core IT</a:t>
            </a:r>
            <a:r>
              <a:rPr lang="en-US" altLang="ja-JP" sz="1100" dirty="0" smtClean="0">
                <a:latin typeface="Arial" panose="020B0604020202020204" pitchFamily="34" charset="0"/>
                <a:cs typeface="Arial" panose="020B0604020202020204" pitchFamily="34" charset="0"/>
              </a:rPr>
              <a:t> and </a:t>
            </a:r>
            <a:r>
              <a:rPr lang="en-US" altLang="ja-JP" sz="1100" b="1" dirty="0" smtClean="0">
                <a:latin typeface="Arial" panose="020B0604020202020204" pitchFamily="34" charset="0"/>
                <a:cs typeface="Arial" panose="020B0604020202020204" pitchFamily="34" charset="0"/>
              </a:rPr>
              <a:t>even other clouds</a:t>
            </a:r>
            <a:r>
              <a:rPr lang="en-US" altLang="ja-JP" sz="1100" dirty="0" smtClean="0">
                <a:latin typeface="Arial" panose="020B0604020202020204" pitchFamily="34" charset="0"/>
                <a:cs typeface="Arial" panose="020B0604020202020204" pitchFamily="34" charset="0"/>
              </a:rPr>
              <a:t> (leveraging IBM</a:t>
            </a:r>
            <a:r>
              <a:rPr lang="ja-JP" altLang="en-US" sz="1100" dirty="0" smtClean="0">
                <a:latin typeface="Arial" panose="020B0604020202020204" pitchFamily="34" charset="0"/>
                <a:cs typeface="Arial" panose="020B0604020202020204" pitchFamily="34" charset="0"/>
              </a:rPr>
              <a:t>’</a:t>
            </a:r>
            <a:r>
              <a:rPr lang="en-US" altLang="ja-JP" sz="1100" dirty="0" smtClean="0">
                <a:latin typeface="Arial" panose="020B0604020202020204" pitchFamily="34" charset="0"/>
                <a:cs typeface="Arial" panose="020B0604020202020204" pitchFamily="34" charset="0"/>
              </a:rPr>
              <a:t>s </a:t>
            </a:r>
            <a:r>
              <a:rPr lang="en-US" altLang="ja-JP" sz="1100" b="1" dirty="0" smtClean="0">
                <a:latin typeface="Arial" panose="020B0604020202020204" pitchFamily="34" charset="0"/>
                <a:cs typeface="Arial" panose="020B0604020202020204" pitchFamily="34" charset="0"/>
              </a:rPr>
              <a:t>proven reputation as a systems integrator</a:t>
            </a:r>
            <a:r>
              <a:rPr lang="en-US" altLang="ja-JP" sz="1100" dirty="0" smtClean="0">
                <a:latin typeface="Arial" panose="020B0604020202020204" pitchFamily="34" charset="0"/>
                <a:cs typeface="Arial" panose="020B0604020202020204" pitchFamily="34" charset="0"/>
              </a:rPr>
              <a:t>).</a:t>
            </a:r>
          </a:p>
          <a:p>
            <a:endParaRPr lang="en-US" altLang="en-US" sz="1100" dirty="0" smtClean="0">
              <a:latin typeface="Arial" panose="020B0604020202020204" pitchFamily="34" charset="0"/>
              <a:cs typeface="Arial" panose="020B0604020202020204" pitchFamily="34" charset="0"/>
            </a:endParaRPr>
          </a:p>
          <a:p>
            <a:r>
              <a:rPr lang="en-US" altLang="en-US" sz="1100" b="1" dirty="0" smtClean="0">
                <a:solidFill>
                  <a:srgbClr val="0365C0"/>
                </a:solidFill>
                <a:latin typeface="Arial" panose="020B0604020202020204" pitchFamily="34" charset="0"/>
                <a:cs typeface="Arial" panose="020B0604020202020204" pitchFamily="34" charset="0"/>
              </a:rPr>
              <a:t>Hybrid cloud</a:t>
            </a:r>
            <a:r>
              <a:rPr lang="en-US" altLang="en-US" sz="1100" b="1" dirty="0" smtClean="0">
                <a:latin typeface="Arial" panose="020B0604020202020204" pitchFamily="34" charset="0"/>
                <a:cs typeface="Arial" panose="020B0604020202020204" pitchFamily="34" charset="0"/>
              </a:rPr>
              <a:t>, where Public and Private clouds work together with Core IT investments, is critical to success given the </a:t>
            </a:r>
            <a:r>
              <a:rPr lang="en-US" altLang="en-US" sz="1100" b="1" dirty="0" smtClean="0">
                <a:solidFill>
                  <a:srgbClr val="0365C0"/>
                </a:solidFill>
                <a:latin typeface="Arial" panose="020B0604020202020204" pitchFamily="34" charset="0"/>
                <a:cs typeface="Arial" panose="020B0604020202020204" pitchFamily="34" charset="0"/>
              </a:rPr>
              <a:t>app revolution</a:t>
            </a:r>
            <a:r>
              <a:rPr lang="en-US" altLang="en-US" sz="1100" b="1" dirty="0" smtClean="0">
                <a:latin typeface="Arial" panose="020B0604020202020204" pitchFamily="34" charset="0"/>
                <a:cs typeface="Arial" panose="020B0604020202020204" pitchFamily="34" charset="0"/>
              </a:rPr>
              <a:t> and the </a:t>
            </a:r>
            <a:r>
              <a:rPr lang="en-US" altLang="en-US" sz="1100" b="1" dirty="0" smtClean="0">
                <a:solidFill>
                  <a:srgbClr val="0365C0"/>
                </a:solidFill>
                <a:latin typeface="Arial" panose="020B0604020202020204" pitchFamily="34" charset="0"/>
                <a:cs typeface="Arial" panose="020B0604020202020204" pitchFamily="34" charset="0"/>
              </a:rPr>
              <a:t>expectations and increased competition</a:t>
            </a:r>
            <a:r>
              <a:rPr lang="en-US" altLang="en-US" sz="1100" b="1" dirty="0" smtClean="0">
                <a:latin typeface="Arial" panose="020B0604020202020204" pitchFamily="34" charset="0"/>
                <a:cs typeface="Arial" panose="020B0604020202020204" pitchFamily="34" charset="0"/>
              </a:rPr>
              <a:t> it has generated.</a:t>
            </a:r>
          </a:p>
          <a:p>
            <a:endParaRPr lang="en-US" altLang="en-US" sz="1100" b="1" dirty="0" smtClean="0">
              <a:latin typeface="Arial" panose="020B0604020202020204" pitchFamily="34" charset="0"/>
              <a:cs typeface="Arial" panose="020B0604020202020204" pitchFamily="34" charset="0"/>
            </a:endParaRPr>
          </a:p>
          <a:p>
            <a:r>
              <a:rPr lang="en-US" altLang="en-US" sz="1100" b="1" dirty="0" smtClean="0">
                <a:latin typeface="Arial" panose="020B0604020202020204" pitchFamily="34" charset="0"/>
                <a:cs typeface="Arial" panose="020B0604020202020204" pitchFamily="34" charset="0"/>
              </a:rPr>
              <a:t>Overall, hybrid cloud represents the </a:t>
            </a:r>
            <a:r>
              <a:rPr lang="ja-JP" altLang="en-US" sz="1100" b="1" dirty="0" smtClean="0">
                <a:latin typeface="Arial" panose="020B0604020202020204" pitchFamily="34" charset="0"/>
                <a:cs typeface="Arial" panose="020B0604020202020204" pitchFamily="34" charset="0"/>
              </a:rPr>
              <a:t>“</a:t>
            </a:r>
            <a:r>
              <a:rPr lang="en-US" altLang="ja-JP" sz="1100" b="1" dirty="0" smtClean="0">
                <a:solidFill>
                  <a:srgbClr val="0365C0"/>
                </a:solidFill>
                <a:latin typeface="Arial" panose="020B0604020202020204" pitchFamily="34" charset="0"/>
                <a:cs typeface="Arial" panose="020B0604020202020204" pitchFamily="34" charset="0"/>
              </a:rPr>
              <a:t>New IT…</a:t>
            </a:r>
            <a:r>
              <a:rPr lang="ja-JP" altLang="en-US" sz="1100" b="1" dirty="0" smtClean="0">
                <a:solidFill>
                  <a:srgbClr val="0365C0"/>
                </a:solidFill>
                <a:latin typeface="Arial" panose="020B0604020202020204" pitchFamily="34" charset="0"/>
                <a:cs typeface="Arial" panose="020B0604020202020204" pitchFamily="34" charset="0"/>
              </a:rPr>
              <a:t>”</a:t>
            </a:r>
            <a:endParaRPr lang="en-US" altLang="en-US" b="1" dirty="0" smtClean="0">
              <a:solidFill>
                <a:srgbClr val="0365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2282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list of useful bookmarks on the topics</a:t>
            </a:r>
            <a:r>
              <a:rPr lang="en-US" baseline="0" dirty="0" smtClean="0"/>
              <a:t> we covered in this section </a:t>
            </a:r>
            <a:r>
              <a:rPr lang="en-US" dirty="0" smtClean="0"/>
              <a:t>for your reference.</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67</a:t>
            </a:fld>
            <a:endParaRPr lang="en-US"/>
          </a:p>
        </p:txBody>
      </p:sp>
    </p:spTree>
    <p:extLst>
      <p:ext uri="{BB962C8B-B14F-4D97-AF65-F5344CB8AC3E}">
        <p14:creationId xmlns:p14="http://schemas.microsoft.com/office/powerpoint/2010/main" val="3830391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post your questions or find the answers on Bluemix Community https://ibm.biz/BdXGBL</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68</a:t>
            </a:fld>
            <a:endParaRPr lang="en-US"/>
          </a:p>
        </p:txBody>
      </p:sp>
    </p:spTree>
    <p:extLst>
      <p:ext uri="{BB962C8B-B14F-4D97-AF65-F5344CB8AC3E}">
        <p14:creationId xmlns:p14="http://schemas.microsoft.com/office/powerpoint/2010/main" val="54912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The </a:t>
            </a:r>
            <a:r>
              <a:rPr lang="en-US" sz="2400" dirty="0" err="1" smtClean="0"/>
              <a:t>buildpack</a:t>
            </a:r>
            <a:r>
              <a:rPr lang="en-US" sz="2400" dirty="0" smtClean="0"/>
              <a:t> will convert VCAP_SERVICES and VCAP_APPLICATION environment variables provided by CF into configuration variables for the Liberty server. </a:t>
            </a:r>
          </a:p>
          <a:p>
            <a:r>
              <a:rPr lang="en-US" sz="2400" dirty="0" smtClean="0"/>
              <a:t>The variables end up in runtime-vars.xml, and are therefore  referenceable from a pushed server.xml</a:t>
            </a:r>
          </a:p>
          <a:p>
            <a:pPr lvl="1"/>
            <a:r>
              <a:rPr lang="en-US" sz="2400" dirty="0" smtClean="0"/>
              <a:t>For example ${</a:t>
            </a:r>
            <a:r>
              <a:rPr lang="en-US" sz="2400" dirty="0" err="1" smtClean="0"/>
              <a:t>vcap_app_port</a:t>
            </a:r>
            <a:r>
              <a:rPr lang="en-US" sz="2400" dirty="0" smtClean="0"/>
              <a:t>}: The port where the app server is listening (usually the same as ${port})</a:t>
            </a:r>
          </a:p>
          <a:p>
            <a:r>
              <a:rPr lang="en-US" sz="2400" dirty="0" smtClean="0"/>
              <a:t>The </a:t>
            </a:r>
            <a:r>
              <a:rPr lang="en-US" sz="2400" dirty="0" err="1" smtClean="0"/>
              <a:t>buildpack</a:t>
            </a:r>
            <a:r>
              <a:rPr lang="en-US" sz="2400" dirty="0" smtClean="0"/>
              <a:t> will auto generate configuration for the bound services</a:t>
            </a:r>
          </a:p>
          <a:p>
            <a:r>
              <a:rPr lang="en-US" sz="2400" dirty="0" smtClean="0"/>
              <a:t>The </a:t>
            </a:r>
            <a:r>
              <a:rPr lang="en-US" sz="2400" dirty="0" err="1" smtClean="0"/>
              <a:t>buildpack</a:t>
            </a:r>
            <a:r>
              <a:rPr lang="en-US" sz="2400" dirty="0" smtClean="0"/>
              <a:t> will auto wire multiple resources references to the appropriate cloud service resource</a:t>
            </a:r>
          </a:p>
          <a:p>
            <a:r>
              <a:rPr lang="en-US" sz="2400" dirty="0" smtClean="0"/>
              <a:t>The </a:t>
            </a:r>
            <a:r>
              <a:rPr lang="en-US" sz="2400" dirty="0" err="1" smtClean="0"/>
              <a:t>buildpack</a:t>
            </a:r>
            <a:r>
              <a:rPr lang="en-US" sz="2400" dirty="0" smtClean="0"/>
              <a:t> will be responsible for starting and stopping the Liberty server and controlling the process environment</a:t>
            </a:r>
          </a:p>
          <a:p>
            <a:r>
              <a:rPr lang="en-US" sz="2400" dirty="0" smtClean="0"/>
              <a:t>Generate the Liberty server configuration when war/ear files are pushed</a:t>
            </a:r>
          </a:p>
          <a:p>
            <a:r>
              <a:rPr lang="en-US" sz="2400" dirty="0" smtClean="0"/>
              <a:t>Pull in additional Liberty runtime packages when the pushed applications need them</a:t>
            </a:r>
          </a:p>
          <a:p>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7</a:t>
            </a:fld>
            <a:endParaRPr lang="en-US"/>
          </a:p>
        </p:txBody>
      </p:sp>
    </p:spTree>
    <p:extLst>
      <p:ext uri="{BB962C8B-B14F-4D97-AF65-F5344CB8AC3E}">
        <p14:creationId xmlns:p14="http://schemas.microsoft.com/office/powerpoint/2010/main" val="148448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t>
            </a:r>
            <a:r>
              <a:rPr lang="en-US" baseline="0" dirty="0" smtClean="0"/>
              <a:t> 3.0 = Expression Language</a:t>
            </a:r>
          </a:p>
          <a:p>
            <a:endParaRPr lang="en-US" baseline="0" dirty="0" smtClean="0"/>
          </a:p>
          <a:p>
            <a:r>
              <a:rPr lang="en-US" baseline="0" dirty="0" smtClean="0"/>
              <a:t>Auto Configuration of Bound Services : https://www.ng.bluemix.net/docs/starters/liberty/index.html#automaticconfigurationofboundservices</a:t>
            </a:r>
          </a:p>
          <a:p>
            <a:r>
              <a:rPr lang="en-US" dirty="0" smtClean="0">
                <a:hlinkClick r:id="rId3" tooltip="(Opens in a new tab or window)"/>
              </a:rPr>
              <a:t>SQL Database</a:t>
            </a:r>
            <a:endParaRPr lang="en-US" dirty="0" smtClean="0"/>
          </a:p>
          <a:p>
            <a:r>
              <a:rPr lang="en-US" dirty="0" err="1" smtClean="0"/>
              <a:t>ClearDB</a:t>
            </a:r>
            <a:r>
              <a:rPr lang="en-US" dirty="0" smtClean="0"/>
              <a:t> MySQL Database </a:t>
            </a:r>
          </a:p>
          <a:p>
            <a:r>
              <a:rPr lang="en-US" dirty="0" smtClean="0">
                <a:hlinkClick r:id="rId4" tooltip="(Opens in a new tab or window)"/>
              </a:rPr>
              <a:t>MySQL</a:t>
            </a:r>
            <a:endParaRPr lang="en-US" dirty="0" smtClean="0"/>
          </a:p>
          <a:p>
            <a:r>
              <a:rPr lang="en-US" dirty="0" err="1" smtClean="0"/>
              <a:t>ElephantSQL</a:t>
            </a:r>
            <a:endParaRPr lang="en-US" dirty="0" smtClean="0"/>
          </a:p>
          <a:p>
            <a:r>
              <a:rPr lang="en-US" dirty="0" smtClean="0">
                <a:hlinkClick r:id="rId5" tooltip="(Opens in a new tab or window)"/>
              </a:rPr>
              <a:t>PostgreSQL</a:t>
            </a:r>
            <a:endParaRPr lang="en-US" dirty="0" smtClean="0"/>
          </a:p>
          <a:p>
            <a:r>
              <a:rPr lang="en-US" dirty="0" err="1" smtClean="0">
                <a:hlinkClick r:id="rId6" tooltip="(Opens in a new tab or window)"/>
              </a:rPr>
              <a:t>Cloudant</a:t>
            </a:r>
            <a:r>
              <a:rPr lang="en-US" dirty="0" smtClean="0">
                <a:hlinkClick r:id="rId6" tooltip="(Opens in a new tab or window)"/>
              </a:rPr>
              <a:t>® NoSQL Database</a:t>
            </a:r>
            <a:endParaRPr lang="en-US" dirty="0" smtClean="0"/>
          </a:p>
          <a:p>
            <a:r>
              <a:rPr lang="en-US" dirty="0" err="1" smtClean="0"/>
              <a:t>MongoLab</a:t>
            </a:r>
            <a:r>
              <a:rPr lang="en-US" dirty="0" smtClean="0"/>
              <a:t> </a:t>
            </a:r>
          </a:p>
          <a:p>
            <a:r>
              <a:rPr lang="en-US" dirty="0" err="1" smtClean="0">
                <a:hlinkClick r:id="rId7" tooltip="(Opens in a new tab or window)"/>
              </a:rPr>
              <a:t>dashDB</a:t>
            </a:r>
            <a:r>
              <a:rPr lang="en-US" dirty="0" smtClean="0">
                <a:hlinkClick r:id="rId7" tooltip="(Opens in a new tab or window)"/>
              </a:rPr>
              <a:t>™</a:t>
            </a:r>
            <a:endParaRPr lang="en-US" dirty="0" smtClean="0"/>
          </a:p>
          <a:p>
            <a:r>
              <a:rPr lang="en-US" dirty="0" smtClean="0">
                <a:hlinkClick r:id="rId8" tooltip="(Opens in a new tab or window)"/>
              </a:rPr>
              <a:t>Data Cache</a:t>
            </a:r>
            <a:endParaRPr lang="en-US" dirty="0" smtClean="0"/>
          </a:p>
          <a:p>
            <a:r>
              <a:rPr lang="en-US" dirty="0" smtClean="0">
                <a:hlinkClick r:id="rId9" tooltip="(Opens in a new tab or window)"/>
              </a:rPr>
              <a:t>Session Cache</a:t>
            </a:r>
            <a:endParaRPr lang="en-US" dirty="0" smtClean="0"/>
          </a:p>
          <a:p>
            <a:r>
              <a:rPr lang="en-US" dirty="0" smtClean="0">
                <a:hlinkClick r:id="rId10" tooltip="(Opens in a new tab or window)"/>
              </a:rPr>
              <a:t>MQ Light</a:t>
            </a:r>
            <a:endParaRPr lang="en-US" dirty="0" smtClean="0"/>
          </a:p>
          <a:p>
            <a:r>
              <a:rPr lang="en-US" dirty="0" smtClean="0">
                <a:hlinkClick r:id="rId11" tooltip="(Opens in a new tab or window)"/>
              </a:rPr>
              <a:t>Monitoring and Analytics</a:t>
            </a:r>
            <a:endParaRPr lang="en-US" dirty="0" smtClean="0"/>
          </a:p>
          <a:p>
            <a:r>
              <a:rPr lang="en-US" dirty="0" smtClean="0">
                <a:hlinkClick r:id="rId12" tooltip="(Opens in a new tab or window)"/>
              </a:rPr>
              <a:t>Auto-Scaling</a:t>
            </a:r>
            <a:endParaRPr lang="en-US" dirty="0" smtClean="0"/>
          </a:p>
          <a:p>
            <a:r>
              <a:rPr lang="en-US" dirty="0" smtClean="0">
                <a:hlinkClick r:id="rId13" tooltip="(Opens in a new tab or window)"/>
              </a:rPr>
              <a:t>Single Sign On</a:t>
            </a:r>
            <a:endParaRPr lang="en-US" dirty="0" smtClean="0"/>
          </a:p>
          <a:p>
            <a:r>
              <a:rPr lang="en-US" dirty="0" smtClean="0">
                <a:hlinkClick r:id="rId14"/>
              </a:rPr>
              <a:t>New Relic</a:t>
            </a:r>
            <a:endParaRPr lang="en-US" dirty="0" smtClean="0"/>
          </a:p>
          <a:p>
            <a:endParaRPr lang="en-US" baseline="0" dirty="0" smtClean="0"/>
          </a:p>
          <a:p>
            <a:endParaRPr lang="en-US" baseline="0" dirty="0" smtClean="0"/>
          </a:p>
          <a:p>
            <a:r>
              <a:rPr lang="en-US" dirty="0" smtClean="0"/>
              <a:t>https://www.ng.bluemix.net/docs/#starters/liberty/index.html#liberty  : </a:t>
            </a:r>
            <a:r>
              <a:rPr lang="en-US" dirty="0" err="1" smtClean="0"/>
              <a:t>Autoconfiguration</a:t>
            </a:r>
            <a:r>
              <a:rPr lang="en-US" dirty="0" smtClean="0"/>
              <a:t> for 14 services</a:t>
            </a:r>
          </a:p>
          <a:p>
            <a:r>
              <a:rPr lang="en-US" dirty="0" smtClean="0"/>
              <a:t>Set the Liberty features with the JBP_CONFIG_LIBERTY environment variable or deploy your application as a </a:t>
            </a:r>
            <a:r>
              <a:rPr lang="en-US" dirty="0" smtClean="0">
                <a:hlinkClick r:id="rId15"/>
              </a:rPr>
              <a:t>server directory</a:t>
            </a:r>
            <a:r>
              <a:rPr lang="en-US" dirty="0" smtClean="0"/>
              <a:t> or </a:t>
            </a:r>
            <a:r>
              <a:rPr lang="en-US" dirty="0" smtClean="0">
                <a:hlinkClick r:id="rId16"/>
              </a:rPr>
              <a:t>packaged server</a:t>
            </a:r>
            <a:r>
              <a:rPr lang="en-US" dirty="0" smtClean="0"/>
              <a:t> with a custom server.xml file. Setting this environment variable ensures that your application uses only the feature that it needs and it is not affected by the </a:t>
            </a:r>
            <a:r>
              <a:rPr lang="en-US" dirty="0" err="1" smtClean="0"/>
              <a:t>buildpack's</a:t>
            </a:r>
            <a:r>
              <a:rPr lang="en-US" dirty="0" smtClean="0"/>
              <a:t> default Liberty feature set changes. If you need to provide extra Liberty configuration beyond the feature set, use the </a:t>
            </a:r>
            <a:r>
              <a:rPr lang="en-US" dirty="0" smtClean="0">
                <a:hlinkClick r:id="rId15"/>
              </a:rPr>
              <a:t>server directory</a:t>
            </a:r>
            <a:r>
              <a:rPr lang="en-US" dirty="0" smtClean="0"/>
              <a:t> or the </a:t>
            </a:r>
            <a:r>
              <a:rPr lang="en-US" dirty="0" smtClean="0">
                <a:hlinkClick r:id="rId16"/>
              </a:rPr>
              <a:t>packaged server</a:t>
            </a:r>
            <a:r>
              <a:rPr lang="en-US" dirty="0" smtClean="0"/>
              <a:t> option to deploy your application.</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8</a:t>
            </a:fld>
            <a:endParaRPr lang="en-US"/>
          </a:p>
        </p:txBody>
      </p:sp>
    </p:spTree>
    <p:extLst>
      <p:ext uri="{BB962C8B-B14F-4D97-AF65-F5344CB8AC3E}">
        <p14:creationId xmlns:p14="http://schemas.microsoft.com/office/powerpoint/2010/main" val="1903911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cases where files need to be bundled with the JDK in order to expose functionality in the runtime JVM. For example, the inclusion of unlimited strength Java Cryptography Extensions (JCE) is often added to a JDK in order to utilize stronger cryptographic libraries. To handle such cases, files designated by the app in a .</a:t>
            </a:r>
            <a:r>
              <a:rPr lang="en-US" dirty="0" err="1" smtClean="0"/>
              <a:t>jdk</a:t>
            </a:r>
            <a:r>
              <a:rPr lang="en-US" dirty="0" smtClean="0"/>
              <a:t>-overlay folder into the JDK’s directory structure.</a:t>
            </a:r>
            <a:endParaRPr lang="en-US" dirty="0"/>
          </a:p>
        </p:txBody>
      </p:sp>
      <p:sp>
        <p:nvSpPr>
          <p:cNvPr id="4" name="Slide Number Placeholder 3"/>
          <p:cNvSpPr>
            <a:spLocks noGrp="1"/>
          </p:cNvSpPr>
          <p:nvPr>
            <p:ph type="sldNum" sz="quarter" idx="10"/>
          </p:nvPr>
        </p:nvSpPr>
        <p:spPr/>
        <p:txBody>
          <a:bodyPr/>
          <a:lstStyle/>
          <a:p>
            <a:fld id="{C3C999AD-79EC-4F02-84A9-EEA7F0527E47}" type="slidenum">
              <a:rPr lang="en-US" smtClean="0"/>
              <a:t>9</a:t>
            </a:fld>
            <a:endParaRPr lang="en-US"/>
          </a:p>
        </p:txBody>
      </p:sp>
    </p:spTree>
    <p:extLst>
      <p:ext uri="{BB962C8B-B14F-4D97-AF65-F5344CB8AC3E}">
        <p14:creationId xmlns:p14="http://schemas.microsoft.com/office/powerpoint/2010/main" val="4252006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867" tIns="44934" rIns="89867" bIns="44934"/>
          <a:lstStyle/>
          <a:p>
            <a:r>
              <a:rPr lang="en-US" dirty="0" smtClean="0"/>
              <a:t>Let’s take a look at Bluemix tools. We have IBM Eclipse Tools for Bluemix</a:t>
            </a:r>
            <a:r>
              <a:rPr lang="en-US" baseline="0" dirty="0" smtClean="0"/>
              <a:t> and Pivotal Cloud Foundry Tools which are Vendor specific extensions, built on top of Cloud Foundry Eclipse Tools. The CF tools provide vendor neutral support for all Cloud Foundry environments. The Cloud Foundry Eclipse Tools are built on Eclipse and Web Tools Platform.  </a:t>
            </a:r>
            <a:endParaRPr lang="en-US" dirty="0"/>
          </a:p>
        </p:txBody>
      </p:sp>
      <p:sp>
        <p:nvSpPr>
          <p:cNvPr id="4" name="Slide Number Placeholder 3"/>
          <p:cNvSpPr>
            <a:spLocks noGrp="1"/>
          </p:cNvSpPr>
          <p:nvPr>
            <p:ph type="sldNum" sz="quarter" idx="10"/>
          </p:nvPr>
        </p:nvSpPr>
        <p:spPr>
          <a:xfrm>
            <a:off x="3884852" y="8685862"/>
            <a:ext cx="2971593" cy="456575"/>
          </a:xfrm>
          <a:prstGeom prst="rect">
            <a:avLst/>
          </a:prstGeom>
        </p:spPr>
        <p:txBody>
          <a:bodyPr lIns="89867" tIns="44934" rIns="89867" bIns="44934"/>
          <a:lstStyle/>
          <a:p>
            <a:fld id="{C3C999AD-79EC-4F02-84A9-EEA7F0527E47}" type="slidenum">
              <a:rPr lang="en-US" smtClean="0"/>
              <a:t>12</a:t>
            </a:fld>
            <a:endParaRPr lang="en-US"/>
          </a:p>
        </p:txBody>
      </p:sp>
    </p:spTree>
    <p:extLst>
      <p:ext uri="{BB962C8B-B14F-4D97-AF65-F5344CB8AC3E}">
        <p14:creationId xmlns:p14="http://schemas.microsoft.com/office/powerpoint/2010/main" val="354678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9867" tIns="44934" rIns="89867" bIns="44934"/>
          <a:lstStyle/>
          <a:p>
            <a:pPr algn="l" defTabSz="898672" rtl="0">
              <a:lnSpc>
                <a:spcPct val="100000"/>
              </a:lnSpc>
              <a:defRPr/>
            </a:pPr>
            <a:r>
              <a:rPr lang="en-US" dirty="0" smtClean="0"/>
              <a:t>Eclipse is standard IDE environment for developing applications. The IBM Eclipse Tools </a:t>
            </a:r>
            <a:r>
              <a:rPr lang="en-US" baseline="0" dirty="0" smtClean="0"/>
              <a:t>are based on Cloud Foundry Eclipse Tools. </a:t>
            </a:r>
            <a:r>
              <a:rPr lang="en-US" dirty="0" smtClean="0"/>
              <a:t>They allow developers to develop, test and push applications to the Cloud directly</a:t>
            </a:r>
            <a:r>
              <a:rPr lang="en-US" baseline="0" dirty="0" smtClean="0"/>
              <a:t> within Eclipse. These tools support the Tier 1 runtimes namely Liberty for Java and Node.js.</a:t>
            </a:r>
            <a:endParaRPr lang="en-US" dirty="0"/>
          </a:p>
        </p:txBody>
      </p:sp>
      <p:sp>
        <p:nvSpPr>
          <p:cNvPr id="4" name="Slide Number Placeholder 3"/>
          <p:cNvSpPr>
            <a:spLocks noGrp="1"/>
          </p:cNvSpPr>
          <p:nvPr>
            <p:ph type="sldNum" sz="quarter" idx="10"/>
          </p:nvPr>
        </p:nvSpPr>
        <p:spPr>
          <a:xfrm>
            <a:off x="3884852" y="8685862"/>
            <a:ext cx="2971593" cy="456575"/>
          </a:xfrm>
          <a:prstGeom prst="rect">
            <a:avLst/>
          </a:prstGeom>
        </p:spPr>
        <p:txBody>
          <a:bodyPr lIns="89867" tIns="44934" rIns="89867" bIns="44934"/>
          <a:lstStyle/>
          <a:p>
            <a:fld id="{C3C999AD-79EC-4F02-84A9-EEA7F0527E47}" type="slidenum">
              <a:rPr lang="en-US" smtClean="0"/>
              <a:t>13</a:t>
            </a:fld>
            <a:endParaRPr lang="en-US"/>
          </a:p>
        </p:txBody>
      </p:sp>
    </p:spTree>
    <p:extLst>
      <p:ext uri="{BB962C8B-B14F-4D97-AF65-F5344CB8AC3E}">
        <p14:creationId xmlns:p14="http://schemas.microsoft.com/office/powerpoint/2010/main" val="3523568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311101" y="3886200"/>
            <a:ext cx="5029200" cy="457200"/>
          </a:xfrm>
        </p:spPr>
        <p:txBody>
          <a:bodyPr lIns="0" tIns="0" rIns="0" bIns="0">
            <a:noAutofit/>
          </a:bodyPr>
          <a:lstStyle>
            <a:lvl1pPr algn="l">
              <a:defRPr sz="2800" b="1">
                <a:solidFill>
                  <a:srgbClr val="FFFFFF"/>
                </a:solidFill>
              </a:defRPr>
            </a:lvl1pPr>
          </a:lstStyle>
          <a:p>
            <a:r>
              <a:rPr lang="en-US" dirty="0" smtClean="0"/>
              <a:t>Enter Presentation Title</a:t>
            </a:r>
            <a:endParaRPr lang="en-US" dirty="0"/>
          </a:p>
        </p:txBody>
      </p:sp>
      <p:pic>
        <p:nvPicPr>
          <p:cNvPr id="11" name="Picture 10"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680960" y="6456890"/>
            <a:ext cx="906236" cy="15103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3131" y="1433615"/>
            <a:ext cx="2917767" cy="2468880"/>
          </a:xfrm>
          <a:prstGeom prst="rect">
            <a:avLst/>
          </a:prstGeom>
        </p:spPr>
      </p:pic>
      <p:sp>
        <p:nvSpPr>
          <p:cNvPr id="8" name="TextBox 7"/>
          <p:cNvSpPr txBox="1"/>
          <p:nvPr userDrawn="1"/>
        </p:nvSpPr>
        <p:spPr>
          <a:xfrm>
            <a:off x="6629400" y="4937760"/>
            <a:ext cx="1737360" cy="274320"/>
          </a:xfrm>
          <a:prstGeom prst="rect">
            <a:avLst/>
          </a:prstGeom>
          <a:noFill/>
        </p:spPr>
        <p:txBody>
          <a:bodyPr wrap="square" lIns="0" tIns="0" rIns="0" bIns="0" rtlCol="0" anchor="ctr" anchorCtr="0">
            <a:noAutofit/>
          </a:bodyPr>
          <a:lstStyle/>
          <a:p>
            <a:r>
              <a:rPr lang="en-US" sz="1600" b="1" kern="0" spc="-30" dirty="0" smtClean="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6629400" y="5212080"/>
            <a:ext cx="2377440"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Full Name</a:t>
            </a:r>
            <a:endParaRPr lang="en-US" dirty="0"/>
          </a:p>
        </p:txBody>
      </p:sp>
      <p:sp>
        <p:nvSpPr>
          <p:cNvPr id="14" name="Text Placeholder 6"/>
          <p:cNvSpPr>
            <a:spLocks noGrp="1"/>
          </p:cNvSpPr>
          <p:nvPr>
            <p:ph type="body" sz="quarter" idx="12" hasCustomPrompt="1"/>
          </p:nvPr>
        </p:nvSpPr>
        <p:spPr>
          <a:xfrm>
            <a:off x="6629400" y="5486400"/>
            <a:ext cx="2377440"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Enter Title</a:t>
            </a:r>
            <a:endParaRPr lang="en-US" dirty="0"/>
          </a:p>
        </p:txBody>
      </p:sp>
    </p:spTree>
    <p:extLst>
      <p:ext uri="{BB962C8B-B14F-4D97-AF65-F5344CB8AC3E}">
        <p14:creationId xmlns:p14="http://schemas.microsoft.com/office/powerpoint/2010/main" val="40115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77931157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6468774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98917410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67434858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16668305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53" descr="IBM-logo-50-black"/>
          <p:cNvPicPr>
            <a:picLocks noChangeAspect="1" noChangeArrowheads="1"/>
          </p:cNvPicPr>
          <p:nvPr userDrawn="1"/>
        </p:nvPicPr>
        <p:blipFill>
          <a:blip r:embed="rId2" cstate="print"/>
          <a:srcRect/>
          <a:stretch>
            <a:fillRect/>
          </a:stretch>
        </p:blipFill>
        <p:spPr bwMode="auto">
          <a:xfrm>
            <a:off x="8831265" y="6070600"/>
            <a:ext cx="160337" cy="575733"/>
          </a:xfrm>
          <a:prstGeom prst="rect">
            <a:avLst/>
          </a:prstGeom>
          <a:noFill/>
          <a:ln w="9525">
            <a:noFill/>
            <a:miter lim="800000"/>
            <a:headEnd/>
            <a:tailEnd/>
          </a:ln>
        </p:spPr>
      </p:pic>
      <p:sp>
        <p:nvSpPr>
          <p:cNvPr id="11" name="Rectangle 6"/>
          <p:cNvSpPr>
            <a:spLocks noChangeArrowheads="1"/>
          </p:cNvSpPr>
          <p:nvPr userDrawn="1"/>
        </p:nvSpPr>
        <p:spPr bwMode="black">
          <a:xfrm>
            <a:off x="7058242" y="6520645"/>
            <a:ext cx="14342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5" tIns="34528" rIns="69055" bIns="34528"/>
          <a:lstStyle/>
          <a:p>
            <a:pPr algn="r" defTabSz="342370"/>
            <a:r>
              <a:rPr lang="en-US" sz="914" kern="0" dirty="0">
                <a:solidFill>
                  <a:srgbClr val="6D6E70"/>
                </a:solidFill>
                <a:latin typeface="HelvNeue Light for IBM"/>
                <a:sym typeface="Helvetica Light"/>
              </a:rPr>
              <a:t>© </a:t>
            </a:r>
            <a:r>
              <a:rPr lang="en-US" sz="914" kern="0" dirty="0" smtClean="0">
                <a:solidFill>
                  <a:srgbClr val="6D6E70"/>
                </a:solidFill>
                <a:latin typeface="HelvNeue Light for IBM"/>
                <a:sym typeface="Helvetica Light"/>
              </a:rPr>
              <a:t>2015 </a:t>
            </a:r>
            <a:r>
              <a:rPr lang="en-US" sz="914" kern="0" dirty="0">
                <a:solidFill>
                  <a:srgbClr val="6D6E70"/>
                </a:solidFill>
                <a:latin typeface="HelvNeue Light for IBM"/>
                <a:sym typeface="Helvetica Light"/>
              </a:rPr>
              <a:t>IBM Corporation</a:t>
            </a:r>
          </a:p>
        </p:txBody>
      </p:sp>
      <p:sp>
        <p:nvSpPr>
          <p:cNvPr id="6" name="Slide Number Placeholder 1"/>
          <p:cNvSpPr>
            <a:spLocks noGrp="1"/>
          </p:cNvSpPr>
          <p:nvPr>
            <p:ph type="sldNum" sz="quarter" idx="4"/>
          </p:nvPr>
        </p:nvSpPr>
        <p:spPr>
          <a:xfrm>
            <a:off x="128005" y="6318823"/>
            <a:ext cx="401216" cy="499109"/>
          </a:xfrm>
          <a:prstGeom prst="rect">
            <a:avLst/>
          </a:prstGeom>
        </p:spPr>
        <p:txBody>
          <a:bodyPr vert="horz" lIns="130046" tIns="65023" rIns="130046" bIns="65023" rtlCol="0" anchor="ctr"/>
          <a:lstStyle>
            <a:lvl1pPr algn="r">
              <a:defRPr sz="1195">
                <a:solidFill>
                  <a:schemeClr val="tx1">
                    <a:tint val="75000"/>
                  </a:schemeClr>
                </a:solidFill>
              </a:defRPr>
            </a:lvl1pPr>
          </a:lstStyle>
          <a:p>
            <a:fld id="{C423362B-3707-4A76-94B6-37327ABFCD55}" type="slidenum">
              <a:rPr lang="en-US" smtClean="0">
                <a:solidFill>
                  <a:srgbClr val="6D6E70">
                    <a:tint val="75000"/>
                  </a:srgbClr>
                </a:solidFill>
              </a:rPr>
              <a:pPr/>
              <a:t>‹#›</a:t>
            </a:fld>
            <a:endParaRPr lang="en-US">
              <a:solidFill>
                <a:srgbClr val="6D6E70">
                  <a:tint val="75000"/>
                </a:srgbClr>
              </a:solidFill>
            </a:endParaRPr>
          </a:p>
        </p:txBody>
      </p:sp>
    </p:spTree>
    <p:extLst>
      <p:ext uri="{BB962C8B-B14F-4D97-AF65-F5344CB8AC3E}">
        <p14:creationId xmlns:p14="http://schemas.microsoft.com/office/powerpoint/2010/main" val="50722633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13267405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6697011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4317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xfrm>
            <a:off x="261194" y="419695"/>
            <a:ext cx="6168182" cy="389466"/>
          </a:xfrm>
          <a:prstGeom prst="rect">
            <a:avLst/>
          </a:prstGeom>
        </p:spPr>
        <p:txBody>
          <a:bodyPr/>
          <a:lstStyle/>
          <a:p>
            <a:pPr lvl="0"/>
            <a:r>
              <a:rPr/>
              <a:t>Title Text</a:t>
            </a:r>
          </a:p>
        </p:txBody>
      </p:sp>
      <p:sp>
        <p:nvSpPr>
          <p:cNvPr id="21" name="Shape 2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22"/>
          <p:cNvSpPr>
            <a:spLocks noGrp="1"/>
          </p:cNvSpPr>
          <p:nvPr>
            <p:ph type="sldNum" sz="quarter" idx="10"/>
          </p:nvPr>
        </p:nvSpPr>
        <p:spPr>
          <a:xfrm>
            <a:off x="182563" y="6537325"/>
            <a:ext cx="366712" cy="184150"/>
          </a:xfrm>
          <a:prstGeom prst="rect">
            <a:avLst/>
          </a:prstGeom>
        </p:spPr>
        <p:txBody>
          <a:bodyPr/>
          <a:lstStyle>
            <a:lvl1pPr>
              <a:defRPr/>
            </a:lvl1pPr>
          </a:lstStyle>
          <a:p>
            <a:pPr>
              <a:defRPr/>
            </a:pPr>
            <a:fld id="{719B466A-2538-4337-823A-E8F431A14DED}" type="slidenum">
              <a:rPr/>
              <a:pPr>
                <a:defRPr/>
              </a:pPr>
              <a:t>‹#›</a:t>
            </a:fld>
            <a:endParaRPr/>
          </a:p>
        </p:txBody>
      </p:sp>
    </p:spTree>
    <p:extLst>
      <p:ext uri="{BB962C8B-B14F-4D97-AF65-F5344CB8AC3E}">
        <p14:creationId xmlns:p14="http://schemas.microsoft.com/office/powerpoint/2010/main" val="217511749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182563" y="6537325"/>
            <a:ext cx="366712" cy="184150"/>
          </a:xfrm>
          <a:prstGeom prst="rect">
            <a:avLst/>
          </a:prstGeom>
        </p:spPr>
        <p:txBody>
          <a:bodyPr/>
          <a:lstStyle>
            <a:lvl1pPr>
              <a:lnSpc>
                <a:spcPct val="90000"/>
              </a:lnSpc>
              <a:defRPr/>
            </a:lvl1pPr>
          </a:lstStyle>
          <a:p>
            <a:pPr>
              <a:defRPr/>
            </a:pPr>
            <a:fld id="{C60ADAAD-56D5-47D5-9DA1-174CE3BB03A7}" type="slidenum">
              <a:rPr lang="en-US" altLang="en-US"/>
              <a:pPr>
                <a:defRPr/>
              </a:pPr>
              <a:t>‹#›</a:t>
            </a:fld>
            <a:endParaRPr lang="en-US" altLang="en-US"/>
          </a:p>
        </p:txBody>
      </p:sp>
      <p:sp>
        <p:nvSpPr>
          <p:cNvPr id="3" name="Rectangle 6"/>
          <p:cNvSpPr>
            <a:spLocks noGrp="1" noChangeArrowheads="1"/>
          </p:cNvSpPr>
          <p:nvPr>
            <p:ph type="ftr" sz="quarter" idx="11"/>
          </p:nvPr>
        </p:nvSpPr>
        <p:spPr>
          <a:xfrm>
            <a:off x="1697038" y="6537325"/>
            <a:ext cx="5943600" cy="184150"/>
          </a:xfrm>
          <a:prstGeom prst="rect">
            <a:avLst/>
          </a:prstGeom>
        </p:spPr>
        <p:txBody>
          <a:bodyPr/>
          <a:lstStyle>
            <a:lvl1pPr>
              <a:lnSpc>
                <a:spcPct val="90000"/>
              </a:lnSpc>
              <a:defRPr/>
            </a:lvl1pPr>
          </a:lstStyle>
          <a:p>
            <a:pPr>
              <a:defRPr/>
            </a:pPr>
            <a:endParaRPr lang="en-US"/>
          </a:p>
        </p:txBody>
      </p:sp>
      <p:sp>
        <p:nvSpPr>
          <p:cNvPr id="4" name="Date Placeholder 3"/>
          <p:cNvSpPr>
            <a:spLocks noGrp="1" noChangeArrowheads="1"/>
          </p:cNvSpPr>
          <p:nvPr>
            <p:ph type="dt" sz="half" idx="12"/>
          </p:nvPr>
        </p:nvSpPr>
        <p:spPr>
          <a:xfrm>
            <a:off x="533400" y="6535738"/>
            <a:ext cx="1004888" cy="184150"/>
          </a:xfrm>
          <a:prstGeom prst="rect">
            <a:avLst/>
          </a:prstGeom>
        </p:spPr>
        <p:txBody>
          <a:bodyPr/>
          <a:lstStyle>
            <a:lvl1pPr>
              <a:lnSpc>
                <a:spcPct val="90000"/>
              </a:lnSpc>
              <a:defRPr/>
            </a:lvl1pPr>
          </a:lstStyle>
          <a:p>
            <a:pPr>
              <a:defRPr/>
            </a:pPr>
            <a:fld id="{6D0526B1-1C68-4397-8056-9A4BC9AE502A}" type="datetime1">
              <a:rPr lang="en-US"/>
              <a:pPr>
                <a:defRPr/>
              </a:pPr>
              <a:t>9/27/2015</a:t>
            </a:fld>
            <a:endParaRPr lang="en-US" dirty="0"/>
          </a:p>
        </p:txBody>
      </p:sp>
    </p:spTree>
    <p:extLst>
      <p:ext uri="{BB962C8B-B14F-4D97-AF65-F5344CB8AC3E}">
        <p14:creationId xmlns:p14="http://schemas.microsoft.com/office/powerpoint/2010/main" val="216905782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182563" y="6537325"/>
            <a:ext cx="366712" cy="184150"/>
          </a:xfrm>
          <a:prstGeom prst="rect">
            <a:avLst/>
          </a:prstGeom>
        </p:spPr>
        <p:txBody>
          <a:bodyPr/>
          <a:lstStyle>
            <a:lvl1pPr>
              <a:lnSpc>
                <a:spcPct val="90000"/>
              </a:lnSpc>
              <a:defRPr/>
            </a:lvl1pPr>
          </a:lstStyle>
          <a:p>
            <a:pPr>
              <a:defRPr/>
            </a:pPr>
            <a:fld id="{B2018239-5F8C-493C-9830-B13068697E6F}" type="slidenum">
              <a:rPr lang="en-US" altLang="en-US"/>
              <a:pPr>
                <a:defRPr/>
              </a:pPr>
              <a:t>‹#›</a:t>
            </a:fld>
            <a:endParaRPr lang="en-US" altLang="en-US"/>
          </a:p>
        </p:txBody>
      </p:sp>
      <p:sp>
        <p:nvSpPr>
          <p:cNvPr id="4" name="Rectangle 6"/>
          <p:cNvSpPr>
            <a:spLocks noGrp="1" noChangeArrowheads="1"/>
          </p:cNvSpPr>
          <p:nvPr>
            <p:ph type="ftr" sz="quarter" idx="11"/>
          </p:nvPr>
        </p:nvSpPr>
        <p:spPr>
          <a:xfrm>
            <a:off x="1697038" y="6537325"/>
            <a:ext cx="5943600" cy="184150"/>
          </a:xfrm>
          <a:prstGeom prst="rect">
            <a:avLst/>
          </a:prstGeom>
        </p:spPr>
        <p:txBody>
          <a:bodyPr/>
          <a:lstStyle>
            <a:lvl1pPr>
              <a:lnSpc>
                <a:spcPct val="90000"/>
              </a:lnSpc>
              <a:defRPr/>
            </a:lvl1pPr>
          </a:lstStyle>
          <a:p>
            <a:pPr>
              <a:defRPr/>
            </a:pPr>
            <a:endParaRPr lang="en-US"/>
          </a:p>
        </p:txBody>
      </p:sp>
      <p:sp>
        <p:nvSpPr>
          <p:cNvPr id="5" name="Date Placeholder 4"/>
          <p:cNvSpPr>
            <a:spLocks noGrp="1" noChangeArrowheads="1"/>
          </p:cNvSpPr>
          <p:nvPr>
            <p:ph type="dt" sz="half" idx="12"/>
          </p:nvPr>
        </p:nvSpPr>
        <p:spPr>
          <a:xfrm>
            <a:off x="533400" y="6535738"/>
            <a:ext cx="1004888" cy="184150"/>
          </a:xfrm>
          <a:prstGeom prst="rect">
            <a:avLst/>
          </a:prstGeom>
        </p:spPr>
        <p:txBody>
          <a:bodyPr/>
          <a:lstStyle>
            <a:lvl1pPr>
              <a:lnSpc>
                <a:spcPct val="90000"/>
              </a:lnSpc>
              <a:defRPr/>
            </a:lvl1pPr>
          </a:lstStyle>
          <a:p>
            <a:pPr>
              <a:defRPr/>
            </a:pPr>
            <a:fld id="{7F630E9A-216C-4545-A0D1-82E847CA9E84}" type="datetime1">
              <a:rPr lang="en-US"/>
              <a:pPr>
                <a:defRPr/>
              </a:pPr>
              <a:t>9/27/2015</a:t>
            </a:fld>
            <a:endParaRPr lang="en-US" dirty="0"/>
          </a:p>
        </p:txBody>
      </p:sp>
    </p:spTree>
    <p:extLst>
      <p:ext uri="{BB962C8B-B14F-4D97-AF65-F5344CB8AC3E}">
        <p14:creationId xmlns:p14="http://schemas.microsoft.com/office/powerpoint/2010/main" val="29096456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r>
              <a:rPr/>
              <a:t>Title Text</a:t>
            </a:r>
          </a:p>
        </p:txBody>
      </p:sp>
      <p:sp>
        <p:nvSpPr>
          <p:cNvPr id="3" name="Rectangle 6"/>
          <p:cNvSpPr>
            <a:spLocks noGrp="1" noChangeArrowheads="1"/>
          </p:cNvSpPr>
          <p:nvPr>
            <p:ph type="sldNum" sz="quarter" idx="10"/>
          </p:nvPr>
        </p:nvSpPr>
        <p:spPr>
          <a:xfrm>
            <a:off x="0" y="6483350"/>
            <a:ext cx="400050" cy="476250"/>
          </a:xfrm>
          <a:prstGeom prst="rect">
            <a:avLst/>
          </a:prstGeom>
        </p:spPr>
        <p:txBody>
          <a:bodyPr/>
          <a:lstStyle>
            <a:lvl1pPr>
              <a:defRPr>
                <a:solidFill>
                  <a:schemeClr val="tx1"/>
                </a:solidFill>
                <a:cs typeface="Helvetica Light" charset="0"/>
              </a:defRPr>
            </a:lvl1pPr>
          </a:lstStyle>
          <a:p>
            <a:fld id="{141633A5-D436-4012-BE64-1ECA1D650423}" type="slidenum">
              <a:rPr lang="en-US" altLang="en-US"/>
              <a:pPr/>
              <a:t>‹#›</a:t>
            </a:fld>
            <a:endParaRPr lang="en-US" altLang="en-US"/>
          </a:p>
        </p:txBody>
      </p:sp>
    </p:spTree>
    <p:extLst>
      <p:ext uri="{BB962C8B-B14F-4D97-AF65-F5344CB8AC3E}">
        <p14:creationId xmlns:p14="http://schemas.microsoft.com/office/powerpoint/2010/main" val="57619184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206" indent="0" algn="ctr">
              <a:buNone/>
              <a:defRPr>
                <a:solidFill>
                  <a:schemeClr val="tx1">
                    <a:tint val="75000"/>
                  </a:schemeClr>
                </a:solidFill>
              </a:defRPr>
            </a:lvl2pPr>
            <a:lvl3pPr marL="912433" indent="0" algn="ctr">
              <a:buNone/>
              <a:defRPr>
                <a:solidFill>
                  <a:schemeClr val="tx1">
                    <a:tint val="75000"/>
                  </a:schemeClr>
                </a:solidFill>
              </a:defRPr>
            </a:lvl3pPr>
            <a:lvl4pPr marL="1368660" indent="0" algn="ctr">
              <a:buNone/>
              <a:defRPr>
                <a:solidFill>
                  <a:schemeClr val="tx1">
                    <a:tint val="75000"/>
                  </a:schemeClr>
                </a:solidFill>
              </a:defRPr>
            </a:lvl4pPr>
            <a:lvl5pPr marL="1824874" indent="0" algn="ctr">
              <a:buNone/>
              <a:defRPr>
                <a:solidFill>
                  <a:schemeClr val="tx1">
                    <a:tint val="75000"/>
                  </a:schemeClr>
                </a:solidFill>
              </a:defRPr>
            </a:lvl5pPr>
            <a:lvl6pPr marL="2281086" indent="0" algn="ctr">
              <a:buNone/>
              <a:defRPr>
                <a:solidFill>
                  <a:schemeClr val="tx1">
                    <a:tint val="75000"/>
                  </a:schemeClr>
                </a:solidFill>
              </a:defRPr>
            </a:lvl6pPr>
            <a:lvl7pPr marL="2737315" indent="0" algn="ctr">
              <a:buNone/>
              <a:defRPr>
                <a:solidFill>
                  <a:schemeClr val="tx1">
                    <a:tint val="75000"/>
                  </a:schemeClr>
                </a:solidFill>
              </a:defRPr>
            </a:lvl7pPr>
            <a:lvl8pPr marL="3193529" indent="0" algn="ctr">
              <a:buNone/>
              <a:defRPr>
                <a:solidFill>
                  <a:schemeClr val="tx1">
                    <a:tint val="75000"/>
                  </a:schemeClr>
                </a:solidFill>
              </a:defRPr>
            </a:lvl8pPr>
            <a:lvl9pPr marL="36497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92"/>
            <a:ext cx="2133600" cy="365125"/>
          </a:xfrm>
          <a:prstGeom prst="rect">
            <a:avLst/>
          </a:prstGeom>
        </p:spPr>
        <p:txBody>
          <a:bodyPr/>
          <a:lstStyle/>
          <a:p>
            <a:fld id="{F4714B13-85D4-784C-92B0-34B13E898A0F}" type="datetimeFigureOut">
              <a:rPr lang="en-US">
                <a:solidFill>
                  <a:prstClr val="black">
                    <a:tint val="75000"/>
                  </a:prstClr>
                </a:solidFill>
              </a:rPr>
              <a:pPr/>
              <a:t>9/27/2015</a:t>
            </a:fld>
            <a:endParaRPr lang="en-US">
              <a:solidFill>
                <a:prstClr val="black">
                  <a:tint val="75000"/>
                </a:prstClr>
              </a:solidFill>
            </a:endParaRPr>
          </a:p>
        </p:txBody>
      </p:sp>
      <p:sp>
        <p:nvSpPr>
          <p:cNvPr id="5" name="Footer Placeholder 4"/>
          <p:cNvSpPr>
            <a:spLocks noGrp="1"/>
          </p:cNvSpPr>
          <p:nvPr>
            <p:ph type="ftr" sz="quarter" idx="11"/>
          </p:nvPr>
        </p:nvSpPr>
        <p:spPr>
          <a:xfrm>
            <a:off x="3124201" y="6356392"/>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92"/>
            <a:ext cx="2133600" cy="365125"/>
          </a:xfrm>
          <a:prstGeom prst="rect">
            <a:avLst/>
          </a:prstGeom>
        </p:spPr>
        <p:txBody>
          <a:bodyPr/>
          <a:lstStyle/>
          <a:p>
            <a:fld id="{2D57B0AA-AC8E-4463-ADAC-E87D09B82E4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51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97183064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4" name="Shape 44"/>
          <p:cNvSpPr>
            <a:spLocks noGrp="1"/>
          </p:cNvSpPr>
          <p:nvPr>
            <p:ph type="title"/>
          </p:nvPr>
        </p:nvSpPr>
        <p:spPr>
          <a:xfrm>
            <a:off x="669727" y="312539"/>
            <a:ext cx="7804547" cy="1518047"/>
          </a:xfrm>
          <a:prstGeom prst="rect">
            <a:avLst/>
          </a:prstGeom>
        </p:spPr>
        <p:txBody>
          <a:bodyPr lIns="0" tIns="0" rIns="0" bIns="0" anchor="ctr">
            <a:normAutofit/>
          </a:bodyPr>
          <a:lstStyle>
            <a:lvl1pPr defTabSz="410751">
              <a:lnSpc>
                <a:spcPct val="100000"/>
              </a:lnSpc>
              <a:defRPr sz="2812" b="1">
                <a:solidFill>
                  <a:srgbClr val="000000"/>
                </a:solidFill>
                <a:latin typeface="Helvetica Neue"/>
                <a:ea typeface="Helvetica Neue"/>
                <a:cs typeface="Helvetica Neue"/>
                <a:sym typeface="Helvetica Neue"/>
              </a:defRPr>
            </a:lvl1pPr>
          </a:lstStyle>
          <a:p>
            <a:pPr lvl="0">
              <a:defRPr sz="1800" b="0"/>
            </a:pPr>
            <a:r>
              <a:rPr sz="2812" b="1"/>
              <a:t>Title Text</a:t>
            </a:r>
          </a:p>
        </p:txBody>
      </p:sp>
      <p:sp>
        <p:nvSpPr>
          <p:cNvPr id="45" name="Shape 45"/>
          <p:cNvSpPr>
            <a:spLocks noGrp="1"/>
          </p:cNvSpPr>
          <p:nvPr>
            <p:ph type="body" idx="1"/>
          </p:nvPr>
        </p:nvSpPr>
        <p:spPr>
          <a:xfrm>
            <a:off x="669727" y="1830586"/>
            <a:ext cx="7804547" cy="4420195"/>
          </a:xfrm>
          <a:prstGeom prst="rect">
            <a:avLst/>
          </a:prstGeom>
        </p:spPr>
        <p:txBody>
          <a:bodyPr lIns="0" tIns="0" rIns="0" bIns="0" anchor="ctr">
            <a:normAutofit/>
          </a:bodyPr>
          <a:lstStyle>
            <a:lvl1pPr marL="312528" indent="-312528" defTabSz="410751">
              <a:spcBef>
                <a:spcPts val="2953"/>
              </a:spcBef>
              <a:buSzPct val="75000"/>
              <a:buChar char="•"/>
              <a:defRPr sz="2531">
                <a:latin typeface="+mn-lt"/>
                <a:ea typeface="+mn-ea"/>
                <a:cs typeface="+mn-cs"/>
                <a:sym typeface="Helvetica Light"/>
              </a:defRPr>
            </a:lvl1pPr>
            <a:lvl2pPr marL="625056" indent="-312528" defTabSz="410751">
              <a:spcBef>
                <a:spcPts val="2953"/>
              </a:spcBef>
              <a:buSzPct val="75000"/>
              <a:buChar char="•"/>
              <a:defRPr sz="2531">
                <a:latin typeface="+mn-lt"/>
                <a:ea typeface="+mn-ea"/>
                <a:cs typeface="+mn-cs"/>
                <a:sym typeface="Helvetica Light"/>
              </a:defRPr>
            </a:lvl2pPr>
            <a:lvl3pPr marL="937584" indent="-312528" defTabSz="410751">
              <a:spcBef>
                <a:spcPts val="2953"/>
              </a:spcBef>
              <a:buSzPct val="75000"/>
              <a:buChar char="•"/>
              <a:defRPr sz="2531">
                <a:latin typeface="+mn-lt"/>
                <a:ea typeface="+mn-ea"/>
                <a:cs typeface="+mn-cs"/>
                <a:sym typeface="Helvetica Light"/>
              </a:defRPr>
            </a:lvl3pPr>
            <a:lvl4pPr marL="1250112" indent="-312528" defTabSz="410751">
              <a:spcBef>
                <a:spcPts val="2953"/>
              </a:spcBef>
              <a:buSzPct val="75000"/>
              <a:buChar char="•"/>
              <a:defRPr sz="2531">
                <a:latin typeface="+mn-lt"/>
                <a:ea typeface="+mn-ea"/>
                <a:cs typeface="+mn-cs"/>
                <a:sym typeface="Helvetica Light"/>
              </a:defRPr>
            </a:lvl4pPr>
            <a:lvl5pPr marL="1562640" indent="-312528" defTabSz="410751">
              <a:spcBef>
                <a:spcPts val="2953"/>
              </a:spcBef>
              <a:buSzPct val="75000"/>
              <a:buChar char="•"/>
              <a:defRPr sz="2531">
                <a:latin typeface="+mn-lt"/>
                <a:ea typeface="+mn-ea"/>
                <a:cs typeface="+mn-cs"/>
                <a:sym typeface="Helvetica Light"/>
              </a:defRPr>
            </a:lvl5p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
        <p:nvSpPr>
          <p:cNvPr id="46" name="Shape 46"/>
          <p:cNvSpPr>
            <a:spLocks noGrp="1"/>
          </p:cNvSpPr>
          <p:nvPr>
            <p:ph type="sldNum" sz="quarter" idx="2"/>
          </p:nvPr>
        </p:nvSpPr>
        <p:spPr>
          <a:xfrm>
            <a:off x="83889" y="6567436"/>
            <a:ext cx="198772" cy="194797"/>
          </a:xfrm>
          <a:prstGeom prst="rect">
            <a:avLst/>
          </a:prstGeom>
        </p:spPr>
        <p:txBody>
          <a:bodyPr wrap="none" lIns="0" tIns="0" rIns="0" bIns="0"/>
          <a:lstStyle>
            <a:lvl1pPr algn="ctr" defTabSz="410751">
              <a:defRPr sz="1266">
                <a:solidFill>
                  <a:srgbClr val="A6AAA9"/>
                </a:solidFill>
                <a:latin typeface="+mn-lt"/>
                <a:ea typeface="+mn-ea"/>
                <a:cs typeface="+mn-cs"/>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013445808"/>
      </p:ext>
    </p:extLst>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2.xml"/><Relationship Id="rId1"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2400" b="1" kern="0" spc="-3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1600" kern="0" spc="-3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1400" kern="0" spc="-3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1200" kern="0" spc="-3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100" kern="0" spc="-3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100" kern="0" spc="-3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1288562421"/>
      </p:ext>
    </p:extLst>
  </p:cSld>
  <p:clrMap bg1="lt1" tx1="dk1" bg2="lt2" tx2="dk2" accent1="accent1" accent2="accent2" accent3="accent3" accent4="accent4" accent5="accent5" accent6="accent6" hlink="hlink" folHlink="folHlink"/>
  <p:sldLayoutIdLst>
    <p:sldLayoutId id="2147483742"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3842504278"/>
      </p:ext>
    </p:extLst>
  </p:cSld>
  <p:clrMap bg1="lt1" tx1="dk1" bg2="lt2" tx2="dk2" accent1="accent1" accent2="accent2" accent3="accent3" accent4="accent4" accent5="accent5" accent6="accent6" hlink="hlink" folHlink="folHlink"/>
  <p:sldLayoutIdLst>
    <p:sldLayoutId id="2147483744"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4091754267"/>
      </p:ext>
    </p:extLst>
  </p:cSld>
  <p:clrMap bg1="lt1" tx1="dk1" bg2="lt2" tx2="dk2" accent1="accent1" accent2="accent2" accent3="accent3" accent4="accent4" accent5="accent5" accent6="accent6" hlink="hlink" folHlink="folHlink"/>
  <p:sldLayoutIdLst>
    <p:sldLayoutId id="2147483746"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5588" y="587375"/>
            <a:ext cx="85455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261938" y="1873250"/>
            <a:ext cx="855821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1028" name="Line 4"/>
          <p:cNvSpPr>
            <a:spLocks noChangeShapeType="1"/>
          </p:cNvSpPr>
          <p:nvPr/>
        </p:nvSpPr>
        <p:spPr bwMode="auto">
          <a:xfrm>
            <a:off x="260350" y="549275"/>
            <a:ext cx="862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a typeface="MS PGothic" pitchFamily="34" charset="-128"/>
            </a:endParaRPr>
          </a:p>
        </p:txBody>
      </p:sp>
      <p:sp>
        <p:nvSpPr>
          <p:cNvPr id="1029" name="Rectangle 6"/>
          <p:cNvSpPr>
            <a:spLocks noChangeArrowheads="1"/>
          </p:cNvSpPr>
          <p:nvPr/>
        </p:nvSpPr>
        <p:spPr bwMode="black">
          <a:xfrm>
            <a:off x="5916613" y="6481763"/>
            <a:ext cx="3054350" cy="231475"/>
          </a:xfrm>
          <a:prstGeom prst="rect">
            <a:avLst/>
          </a:prstGeom>
          <a:noFill/>
          <a:ln>
            <a:noFill/>
          </a:ln>
          <a:extLst/>
        </p:spPr>
        <p:txBody>
          <a:bodyPr lIns="92075" tIns="46038" rIns="92075" bIns="46038">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defRPr/>
            </a:pPr>
            <a:r>
              <a:rPr lang="en-US" sz="900" dirty="0">
                <a:solidFill>
                  <a:srgbClr val="000000"/>
                </a:solidFill>
              </a:rPr>
              <a:t>© </a:t>
            </a:r>
            <a:r>
              <a:rPr lang="en-US" sz="900" dirty="0" smtClean="0">
                <a:solidFill>
                  <a:srgbClr val="000000"/>
                </a:solidFill>
              </a:rPr>
              <a:t>2015 </a:t>
            </a:r>
            <a:r>
              <a:rPr lang="en-US" sz="900" dirty="0">
                <a:solidFill>
                  <a:srgbClr val="000000"/>
                </a:solidFill>
              </a:rPr>
              <a:t>IBM Corporation</a:t>
            </a:r>
          </a:p>
        </p:txBody>
      </p:sp>
      <p:sp>
        <p:nvSpPr>
          <p:cNvPr id="1030" name="Rectangle 6"/>
          <p:cNvSpPr>
            <a:spLocks noChangeArrowheads="1"/>
          </p:cNvSpPr>
          <p:nvPr/>
        </p:nvSpPr>
        <p:spPr bwMode="auto">
          <a:xfrm>
            <a:off x="171450" y="6456363"/>
            <a:ext cx="552450" cy="247650"/>
          </a:xfrm>
          <a:prstGeom prst="rect">
            <a:avLst/>
          </a:prstGeom>
          <a:noFill/>
          <a:ln>
            <a:noFill/>
          </a:ln>
          <a:effectLst/>
          <a:extLst/>
        </p:spPr>
        <p:txBody>
          <a:bodyPr/>
          <a:lstStyle/>
          <a:p>
            <a:pPr fontAlgn="base">
              <a:spcBef>
                <a:spcPct val="0"/>
              </a:spcBef>
              <a:spcAft>
                <a:spcPct val="0"/>
              </a:spcAft>
            </a:pPr>
            <a:fld id="{1B95416A-9547-450C-92EE-1B6E3D8D672A}" type="slidenum">
              <a:rPr lang="en-US" altLang="en-US" sz="1000" smtClean="0">
                <a:solidFill>
                  <a:srgbClr val="000000"/>
                </a:solidFill>
                <a:ea typeface="MS PGothic" pitchFamily="34" charset="-128"/>
                <a:cs typeface="Arial" pitchFamily="34" charset="0"/>
              </a:rPr>
              <a:pPr fontAlgn="base">
                <a:spcBef>
                  <a:spcPct val="0"/>
                </a:spcBef>
                <a:spcAft>
                  <a:spcPct val="0"/>
                </a:spcAft>
              </a:pPr>
              <a:t>‹#›</a:t>
            </a:fld>
            <a:endParaRPr lang="en-US" altLang="en-US" sz="1000" smtClean="0">
              <a:solidFill>
                <a:srgbClr val="000000"/>
              </a:solidFill>
              <a:ea typeface="MS PGothic" pitchFamily="34" charset="-128"/>
              <a:cs typeface="Arial" pitchFamily="34" charset="0"/>
            </a:endParaRPr>
          </a:p>
        </p:txBody>
      </p:sp>
      <p:pic>
        <p:nvPicPr>
          <p:cNvPr id="1031" name="Picture 15" descr="IBMCloud black"/>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73050" y="338138"/>
            <a:ext cx="10604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6" descr="IBM Black"/>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947025" y="263525"/>
            <a:ext cx="923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06353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Lst>
  <p:txStyles>
    <p:title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1600">
          <a:solidFill>
            <a:schemeClr val="tx1"/>
          </a:solidFill>
          <a:latin typeface="+mn-lt"/>
          <a:ea typeface="MS PGothic" panose="020B0600070205080204"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fontAlgn="base">
        <a:spcBef>
          <a:spcPct val="20000"/>
        </a:spcBef>
        <a:spcAft>
          <a:spcPct val="0"/>
        </a:spcAft>
        <a:buClr>
          <a:schemeClr val="tx1"/>
        </a:buClr>
        <a:defRPr sz="1200">
          <a:solidFill>
            <a:schemeClr val="tx1"/>
          </a:solidFill>
          <a:latin typeface="+mn-lt"/>
        </a:defRPr>
      </a:lvl6pPr>
      <a:lvl7pPr marL="2633663" indent="-7938" algn="l" rtl="0" fontAlgn="base">
        <a:spcBef>
          <a:spcPct val="20000"/>
        </a:spcBef>
        <a:spcAft>
          <a:spcPct val="0"/>
        </a:spcAft>
        <a:buClr>
          <a:schemeClr val="tx1"/>
        </a:buClr>
        <a:defRPr sz="1200">
          <a:solidFill>
            <a:schemeClr val="tx1"/>
          </a:solidFill>
          <a:latin typeface="+mn-lt"/>
        </a:defRPr>
      </a:lvl7pPr>
      <a:lvl8pPr marL="3090863" indent="-7938" algn="l" rtl="0" fontAlgn="base">
        <a:spcBef>
          <a:spcPct val="20000"/>
        </a:spcBef>
        <a:spcAft>
          <a:spcPct val="0"/>
        </a:spcAft>
        <a:buClr>
          <a:schemeClr val="tx1"/>
        </a:buClr>
        <a:defRPr sz="1200">
          <a:solidFill>
            <a:schemeClr val="tx1"/>
          </a:solidFill>
          <a:latin typeface="+mn-lt"/>
        </a:defRPr>
      </a:lvl8pPr>
      <a:lvl9pPr marL="3548063" indent="-7938" algn="l" rtl="0" fontAlgn="base">
        <a:spcBef>
          <a:spcPct val="20000"/>
        </a:spcBef>
        <a:spcAft>
          <a:spcPct val="0"/>
        </a:spcAft>
        <a:buClr>
          <a:schemeClr val="tx1"/>
        </a:buCl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1741133538"/>
      </p:ext>
    </p:extLst>
  </p:cSld>
  <p:clrMap bg1="lt1" tx1="dk1" bg2="lt2" tx2="dk2" accent1="accent1" accent2="accent2" accent3="accent3" accent4="accent4" accent5="accent5" accent6="accent6" hlink="hlink" folHlink="folHlink"/>
  <p:sldLayoutIdLst>
    <p:sldLayoutId id="2147483726"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1935128240"/>
      </p:ext>
    </p:extLst>
  </p:cSld>
  <p:clrMap bg1="lt1" tx1="dk1" bg2="lt2" tx2="dk2" accent1="accent1" accent2="accent2" accent3="accent3" accent4="accent4" accent5="accent5" accent6="accent6" hlink="hlink" folHlink="folHlink"/>
  <p:sldLayoutIdLst>
    <p:sldLayoutId id="2147483728"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3572248485"/>
      </p:ext>
    </p:extLst>
  </p:cSld>
  <p:clrMap bg1="lt1" tx1="dk1" bg2="lt2" tx2="dk2" accent1="accent1" accent2="accent2" accent3="accent3" accent4="accent4" accent5="accent5" accent6="accent6" hlink="hlink" folHlink="folHlink"/>
  <p:sldLayoutIdLst>
    <p:sldLayoutId id="2147483730"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4005631663"/>
      </p:ext>
    </p:extLst>
  </p:cSld>
  <p:clrMap bg1="lt1" tx1="dk1" bg2="lt2" tx2="dk2" accent1="accent1" accent2="accent2" accent3="accent3" accent4="accent4" accent5="accent5" accent6="accent6" hlink="hlink" folHlink="folHlink"/>
  <p:sldLayoutIdLst>
    <p:sldLayoutId id="2147483732"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2157902604"/>
      </p:ext>
    </p:extLst>
  </p:cSld>
  <p:clrMap bg1="lt1" tx1="dk1" bg2="lt2" tx2="dk2" accent1="accent1" accent2="accent2" accent3="accent3" accent4="accent4" accent5="accent5" accent6="accent6" hlink="hlink" folHlink="folHlink"/>
  <p:sldLayoutIdLst>
    <p:sldLayoutId id="2147483736"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4167081459"/>
      </p:ext>
    </p:extLst>
  </p:cSld>
  <p:clrMap bg1="lt1" tx1="dk1" bg2="lt2" tx2="dk2" accent1="accent1" accent2="accent2" accent3="accent3" accent4="accent4" accent5="accent5" accent6="accent6" hlink="hlink" folHlink="folHlink"/>
  <p:sldLayoutIdLst>
    <p:sldLayoutId id="2147483738"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74637" y="550545"/>
            <a:ext cx="8594726" cy="1"/>
          </a:xfrm>
          <a:prstGeom prst="line">
            <a:avLst/>
          </a:prstGeom>
          <a:ln w="12700">
            <a:solidFill/>
            <a:round/>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 name="Shape 3"/>
          <p:cNvSpPr/>
          <p:nvPr/>
        </p:nvSpPr>
        <p:spPr>
          <a:xfrm>
            <a:off x="7589837" y="6537324"/>
            <a:ext cx="1371601" cy="482569"/>
          </a:xfrm>
          <a:prstGeom prst="rect">
            <a:avLst/>
          </a:prstGeom>
          <a:ln w="12700">
            <a:miter lim="400000"/>
          </a:ln>
          <a:extLst>
            <a:ext uri="{C572A759-6A51-4108-AA02-DFA0A04FC94B}">
              <ma14:wrappingTextBoxFlag xmlns:ma14="http://schemas.microsoft.com/office/mac/drawingml/2011/main" xmlns="" val="1"/>
            </a:ext>
          </a:extLst>
        </p:spPr>
        <p:txBody>
          <a:bodyPr lIns="46038" tIns="46038" rIns="46038" bIns="46038">
            <a:spAutoFit/>
          </a:bodyPr>
          <a:lstStyle>
            <a:lvl1pPr algn="r" defTabSz="457200">
              <a:defRPr sz="1100">
                <a:latin typeface="Helvetica"/>
                <a:ea typeface="Helvetica"/>
                <a:cs typeface="Helvetica"/>
                <a:sym typeface="Helvetica"/>
              </a:defRPr>
            </a:lvl1pPr>
          </a:lstStyle>
          <a:p>
            <a:pPr>
              <a:defRPr sz="1800"/>
            </a:pPr>
            <a:r>
              <a:rPr sz="1266" kern="0">
                <a:solidFill>
                  <a:sysClr val="windowText" lastClr="000000"/>
                </a:solidFill>
              </a:rPr>
              <a:t>© 2014 IBM Corporation</a:t>
            </a:r>
          </a:p>
        </p:txBody>
      </p:sp>
      <p:pic>
        <p:nvPicPr>
          <p:cNvPr id="4" name="R120_G137_B251-200.png"/>
          <p:cNvPicPr/>
          <p:nvPr/>
        </p:nvPicPr>
        <p:blipFill>
          <a:blip r:embed="rId3">
            <a:extLst/>
          </a:blip>
          <a:stretch>
            <a:fillRect/>
          </a:stretch>
        </p:blipFill>
        <p:spPr>
          <a:xfrm>
            <a:off x="8280399" y="227012"/>
            <a:ext cx="588964" cy="236538"/>
          </a:xfrm>
          <a:prstGeom prst="rect">
            <a:avLst/>
          </a:prstGeom>
          <a:ln w="12700">
            <a:miter lim="400000"/>
          </a:ln>
        </p:spPr>
      </p:pic>
      <p:sp>
        <p:nvSpPr>
          <p:cNvPr id="5" name="Shape 5"/>
          <p:cNvSpPr/>
          <p:nvPr/>
        </p:nvSpPr>
        <p:spPr>
          <a:xfrm>
            <a:off x="207962" y="144462"/>
            <a:ext cx="2816226" cy="40395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321457">
              <a:lnSpc>
                <a:spcPct val="90000"/>
              </a:lnSpc>
              <a:defRPr sz="1800"/>
            </a:pPr>
            <a:r>
              <a:rPr sz="1125" kern="0">
                <a:solidFill>
                  <a:srgbClr val="1E3AF8"/>
                </a:solidFill>
                <a:latin typeface="Times"/>
                <a:ea typeface="Times"/>
                <a:cs typeface="Times"/>
                <a:sym typeface="Times"/>
              </a:rPr>
              <a:t>Software Analyst Insights 2014</a:t>
            </a:r>
          </a:p>
          <a:p>
            <a:pPr defTabSz="321457">
              <a:lnSpc>
                <a:spcPct val="90000"/>
              </a:lnSpc>
              <a:defRPr sz="1800"/>
            </a:pPr>
            <a:r>
              <a:rPr sz="1125" i="1" kern="0">
                <a:solidFill>
                  <a:srgbClr val="1E3AF8"/>
                </a:solidFill>
                <a:latin typeface="Times"/>
                <a:ea typeface="Times"/>
                <a:cs typeface="Times"/>
                <a:sym typeface="Times"/>
              </a:rPr>
              <a:t>Redefining Client Value</a:t>
            </a:r>
          </a:p>
        </p:txBody>
      </p:sp>
      <p:sp>
        <p:nvSpPr>
          <p:cNvPr id="6" name="Shape 6"/>
          <p:cNvSpPr/>
          <p:nvPr/>
        </p:nvSpPr>
        <p:spPr>
          <a:xfrm>
            <a:off x="3973512" y="6521449"/>
            <a:ext cx="1479551" cy="26763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lvl1pPr algn="l" defTabSz="457200">
              <a:lnSpc>
                <a:spcPct val="90000"/>
              </a:lnSpc>
              <a:defRPr sz="1400">
                <a:latin typeface="Helvetica"/>
                <a:ea typeface="Helvetica"/>
                <a:cs typeface="Helvetica"/>
                <a:sym typeface="Helvetica"/>
              </a:defRPr>
            </a:lvl1pPr>
          </a:lstStyle>
          <a:p>
            <a:pPr>
              <a:defRPr sz="1800"/>
            </a:pPr>
            <a:r>
              <a:rPr sz="1266" kern="0">
                <a:solidFill>
                  <a:sysClr val="windowText" lastClr="000000"/>
                </a:solidFill>
              </a:rPr>
              <a:t>#SWGAI</a:t>
            </a:r>
          </a:p>
        </p:txBody>
      </p:sp>
      <p:sp>
        <p:nvSpPr>
          <p:cNvPr id="7" name="Shape 7"/>
          <p:cNvSpPr>
            <a:spLocks noGrp="1"/>
          </p:cNvSpPr>
          <p:nvPr>
            <p:ph type="title"/>
          </p:nvPr>
        </p:nvSpPr>
        <p:spPr>
          <a:xfrm>
            <a:off x="182562" y="593725"/>
            <a:ext cx="8686801" cy="128111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p>
            <a:pPr lvl="0">
              <a:defRPr sz="1800">
                <a:solidFill>
                  <a:srgbClr val="000000"/>
                </a:solidFill>
              </a:defRPr>
            </a:pPr>
            <a:r>
              <a:rPr sz="2109">
                <a:solidFill>
                  <a:srgbClr val="7889FB"/>
                </a:solidFill>
              </a:rPr>
              <a:t>Title Text</a:t>
            </a:r>
          </a:p>
        </p:txBody>
      </p:sp>
      <p:sp>
        <p:nvSpPr>
          <p:cNvPr id="8" name="Shape 8"/>
          <p:cNvSpPr>
            <a:spLocks noGrp="1"/>
          </p:cNvSpPr>
          <p:nvPr>
            <p:ph type="body" idx="1"/>
          </p:nvPr>
        </p:nvSpPr>
        <p:spPr>
          <a:xfrm>
            <a:off x="182562" y="1874837"/>
            <a:ext cx="8686801" cy="4983163"/>
          </a:xfrm>
          <a:prstGeom prst="rect">
            <a:avLst/>
          </a:prstGeom>
          <a:ln w="12700">
            <a:miter lim="400000"/>
          </a:ln>
          <a:extLst>
            <a:ext uri="{C572A759-6A51-4108-AA02-DFA0A04FC94B}">
              <ma14:wrappingTextBoxFlag xmlns:ma14="http://schemas.microsoft.com/office/mac/drawingml/2011/main" xmlns="" val="1"/>
            </a:ext>
          </a:extLst>
        </p:spPr>
        <p:txBody>
          <a:bodyPr lIns="65023" tIns="65023" rIns="65023" bIns="65023"/>
          <a:lstStyle>
            <a:lvl2pPr>
              <a:buChar char="–"/>
            </a:lvl2pPr>
            <a:lvl3pPr>
              <a:buChar char="•"/>
            </a:lvl3pPr>
            <a:lvl4pPr>
              <a:buChar char="–"/>
            </a:lvl4pPr>
          </a:lstStyle>
          <a:p>
            <a:pPr lvl="0">
              <a:defRPr sz="1800"/>
            </a:pPr>
            <a:r>
              <a:rPr sz="1547"/>
              <a:t>Body Level One</a:t>
            </a:r>
          </a:p>
          <a:p>
            <a:pPr lvl="1">
              <a:defRPr sz="1800"/>
            </a:pPr>
            <a:r>
              <a:rPr sz="1547"/>
              <a:t>Body Level Two</a:t>
            </a:r>
          </a:p>
          <a:p>
            <a:pPr lvl="2">
              <a:defRPr sz="1800"/>
            </a:pPr>
            <a:r>
              <a:rPr sz="1547"/>
              <a:t>Body Level Three</a:t>
            </a:r>
          </a:p>
          <a:p>
            <a:pPr lvl="3">
              <a:defRPr sz="1800"/>
            </a:pPr>
            <a:r>
              <a:rPr sz="1547"/>
              <a:t>Body Level Four</a:t>
            </a:r>
          </a:p>
          <a:p>
            <a:pPr lvl="4">
              <a:defRPr sz="1800"/>
            </a:pPr>
            <a:r>
              <a:rPr sz="1547"/>
              <a:t>Body Level Five</a:t>
            </a:r>
          </a:p>
        </p:txBody>
      </p:sp>
      <p:sp>
        <p:nvSpPr>
          <p:cNvPr id="9" name="Shape 9"/>
          <p:cNvSpPr>
            <a:spLocks noGrp="1"/>
          </p:cNvSpPr>
          <p:nvPr>
            <p:ph type="sldNum" sz="quarter" idx="2"/>
          </p:nvPr>
        </p:nvSpPr>
        <p:spPr>
          <a:xfrm>
            <a:off x="182562" y="6537324"/>
            <a:ext cx="366713" cy="251174"/>
          </a:xfrm>
          <a:prstGeom prst="rect">
            <a:avLst/>
          </a:prstGeom>
          <a:ln w="12700">
            <a:miter lim="400000"/>
          </a:ln>
        </p:spPr>
        <p:txBody>
          <a:bodyPr lIns="65476" tIns="65476" rIns="65476" bIns="65476">
            <a:spAutoFit/>
          </a:bodyPr>
          <a:lstStyle>
            <a:lvl1pPr algn="l" defTabSz="321457">
              <a:defRPr sz="773">
                <a:latin typeface="Helvetica"/>
                <a:ea typeface="Helvetica"/>
                <a:cs typeface="Helvetica"/>
                <a:sym typeface="Helvetica"/>
              </a:defRPr>
            </a:lvl1pPr>
          </a:lstStyle>
          <a:p>
            <a:fld id="{86CB4B4D-7CA3-9044-876B-883B54F8677D}" type="slidenum">
              <a:rPr kern="0">
                <a:solidFill>
                  <a:sysClr val="windowText" lastClr="000000"/>
                </a:solidFill>
              </a:rPr>
              <a:pPr/>
              <a:t>‹#›</a:t>
            </a:fld>
            <a:endParaRPr kern="0">
              <a:solidFill>
                <a:sysClr val="windowText" lastClr="000000"/>
              </a:solidFill>
            </a:endParaRPr>
          </a:p>
        </p:txBody>
      </p:sp>
    </p:spTree>
    <p:extLst>
      <p:ext uri="{BB962C8B-B14F-4D97-AF65-F5344CB8AC3E}">
        <p14:creationId xmlns:p14="http://schemas.microsoft.com/office/powerpoint/2010/main" val="594455510"/>
      </p:ext>
    </p:extLst>
  </p:cSld>
  <p:clrMap bg1="lt1" tx1="dk1" bg2="lt2" tx2="dk2" accent1="accent1" accent2="accent2" accent3="accent3" accent4="accent4" accent5="accent5" accent6="accent6" hlink="hlink" folHlink="folHlink"/>
  <p:sldLayoutIdLst>
    <p:sldLayoutId id="2147483740" r:id="rId1"/>
  </p:sldLayoutIdLst>
  <p:transition spd="med"/>
  <p:txStyles>
    <p:titleStyle>
      <a:lvl1pPr>
        <a:lnSpc>
          <a:spcPct val="90000"/>
        </a:lnSpc>
        <a:defRPr sz="2109">
          <a:solidFill>
            <a:srgbClr val="7889FB"/>
          </a:solidFill>
          <a:latin typeface="Helvetica"/>
          <a:ea typeface="Helvetica"/>
          <a:cs typeface="Helvetica"/>
          <a:sym typeface="Helvetica"/>
        </a:defRPr>
      </a:lvl1pPr>
      <a:lvl2pPr indent="160729">
        <a:lnSpc>
          <a:spcPct val="90000"/>
        </a:lnSpc>
        <a:defRPr sz="2109">
          <a:solidFill>
            <a:srgbClr val="7889FB"/>
          </a:solidFill>
          <a:latin typeface="Helvetica"/>
          <a:ea typeface="Helvetica"/>
          <a:cs typeface="Helvetica"/>
          <a:sym typeface="Helvetica"/>
        </a:defRPr>
      </a:lvl2pPr>
      <a:lvl3pPr indent="321457">
        <a:lnSpc>
          <a:spcPct val="90000"/>
        </a:lnSpc>
        <a:defRPr sz="2109">
          <a:solidFill>
            <a:srgbClr val="7889FB"/>
          </a:solidFill>
          <a:latin typeface="Helvetica"/>
          <a:ea typeface="Helvetica"/>
          <a:cs typeface="Helvetica"/>
          <a:sym typeface="Helvetica"/>
        </a:defRPr>
      </a:lvl3pPr>
      <a:lvl4pPr indent="482186">
        <a:lnSpc>
          <a:spcPct val="90000"/>
        </a:lnSpc>
        <a:defRPr sz="2109">
          <a:solidFill>
            <a:srgbClr val="7889FB"/>
          </a:solidFill>
          <a:latin typeface="Helvetica"/>
          <a:ea typeface="Helvetica"/>
          <a:cs typeface="Helvetica"/>
          <a:sym typeface="Helvetica"/>
        </a:defRPr>
      </a:lvl4pPr>
      <a:lvl5pPr indent="642915">
        <a:lnSpc>
          <a:spcPct val="90000"/>
        </a:lnSpc>
        <a:defRPr sz="2109">
          <a:solidFill>
            <a:srgbClr val="7889FB"/>
          </a:solidFill>
          <a:latin typeface="Helvetica"/>
          <a:ea typeface="Helvetica"/>
          <a:cs typeface="Helvetica"/>
          <a:sym typeface="Helvetica"/>
        </a:defRPr>
      </a:lvl5pPr>
      <a:lvl6pPr indent="803643">
        <a:lnSpc>
          <a:spcPct val="90000"/>
        </a:lnSpc>
        <a:defRPr sz="2109">
          <a:solidFill>
            <a:srgbClr val="7889FB"/>
          </a:solidFill>
          <a:latin typeface="Helvetica"/>
          <a:ea typeface="Helvetica"/>
          <a:cs typeface="Helvetica"/>
          <a:sym typeface="Helvetica"/>
        </a:defRPr>
      </a:lvl6pPr>
      <a:lvl7pPr indent="964372">
        <a:lnSpc>
          <a:spcPct val="90000"/>
        </a:lnSpc>
        <a:defRPr sz="2109">
          <a:solidFill>
            <a:srgbClr val="7889FB"/>
          </a:solidFill>
          <a:latin typeface="Helvetica"/>
          <a:ea typeface="Helvetica"/>
          <a:cs typeface="Helvetica"/>
          <a:sym typeface="Helvetica"/>
        </a:defRPr>
      </a:lvl7pPr>
      <a:lvl8pPr indent="1125101">
        <a:lnSpc>
          <a:spcPct val="90000"/>
        </a:lnSpc>
        <a:defRPr sz="2109">
          <a:solidFill>
            <a:srgbClr val="7889FB"/>
          </a:solidFill>
          <a:latin typeface="Helvetica"/>
          <a:ea typeface="Helvetica"/>
          <a:cs typeface="Helvetica"/>
          <a:sym typeface="Helvetica"/>
        </a:defRPr>
      </a:lvl8pPr>
      <a:lvl9pPr indent="1285829">
        <a:lnSpc>
          <a:spcPct val="90000"/>
        </a:lnSpc>
        <a:defRPr sz="2109">
          <a:solidFill>
            <a:srgbClr val="7889FB"/>
          </a:solidFill>
          <a:latin typeface="Helvetica"/>
          <a:ea typeface="Helvetica"/>
          <a:cs typeface="Helvetica"/>
          <a:sym typeface="Helvetica"/>
        </a:defRPr>
      </a:lvl9pPr>
    </p:titleStyle>
    <p:bodyStyle>
      <a:lvl1pPr marL="167286" indent="-167286">
        <a:spcBef>
          <a:spcPts val="633"/>
        </a:spcBef>
        <a:buSzPct val="100000"/>
        <a:buChar char="»"/>
        <a:defRPr sz="1547">
          <a:latin typeface="Helvetica"/>
          <a:ea typeface="Helvetica"/>
          <a:cs typeface="Helvetica"/>
          <a:sym typeface="Helvetica"/>
        </a:defRPr>
      </a:lvl1pPr>
      <a:lvl2pPr marL="383838" indent="-140513">
        <a:spcBef>
          <a:spcPts val="633"/>
        </a:spcBef>
        <a:buSzPct val="100000"/>
        <a:buChar char="»"/>
        <a:defRPr sz="1547">
          <a:latin typeface="Helvetica"/>
          <a:ea typeface="Helvetica"/>
          <a:cs typeface="Helvetica"/>
          <a:sym typeface="Helvetica"/>
        </a:defRPr>
      </a:lvl2pPr>
      <a:lvl3pPr marL="628652" indent="-148699">
        <a:spcBef>
          <a:spcPts val="633"/>
        </a:spcBef>
        <a:buSzPct val="100000"/>
        <a:buChar char="»"/>
        <a:defRPr sz="1547">
          <a:latin typeface="Helvetica"/>
          <a:ea typeface="Helvetica"/>
          <a:cs typeface="Helvetica"/>
          <a:sym typeface="Helvetica"/>
        </a:defRPr>
      </a:lvl3pPr>
      <a:lvl4pPr marL="873093" indent="-148699">
        <a:spcBef>
          <a:spcPts val="633"/>
        </a:spcBef>
        <a:buSzPct val="100000"/>
        <a:buChar char="»"/>
        <a:defRPr sz="1547">
          <a:latin typeface="Helvetica"/>
          <a:ea typeface="Helvetica"/>
          <a:cs typeface="Helvetica"/>
          <a:sym typeface="Helvetica"/>
        </a:defRPr>
      </a:lvl4pPr>
      <a:lvl5pPr marL="1108234" indent="-140513">
        <a:spcBef>
          <a:spcPts val="633"/>
        </a:spcBef>
        <a:buSzPct val="100000"/>
        <a:buChar char="»"/>
        <a:defRPr sz="1547">
          <a:latin typeface="Helvetica"/>
          <a:ea typeface="Helvetica"/>
          <a:cs typeface="Helvetica"/>
          <a:sym typeface="Helvetica"/>
        </a:defRPr>
      </a:lvl5pPr>
      <a:lvl6pPr marL="1429691" indent="-140513">
        <a:spcBef>
          <a:spcPts val="633"/>
        </a:spcBef>
        <a:buSzPct val="100000"/>
        <a:buChar char="»"/>
        <a:defRPr sz="1547">
          <a:latin typeface="Helvetica"/>
          <a:ea typeface="Helvetica"/>
          <a:cs typeface="Helvetica"/>
          <a:sym typeface="Helvetica"/>
        </a:defRPr>
      </a:lvl6pPr>
      <a:lvl7pPr marL="1751149" indent="-140513">
        <a:spcBef>
          <a:spcPts val="633"/>
        </a:spcBef>
        <a:buSzPct val="100000"/>
        <a:buChar char="»"/>
        <a:defRPr sz="1547">
          <a:latin typeface="Helvetica"/>
          <a:ea typeface="Helvetica"/>
          <a:cs typeface="Helvetica"/>
          <a:sym typeface="Helvetica"/>
        </a:defRPr>
      </a:lvl7pPr>
      <a:lvl8pPr marL="2072606" indent="-140513">
        <a:spcBef>
          <a:spcPts val="633"/>
        </a:spcBef>
        <a:buSzPct val="100000"/>
        <a:buChar char="»"/>
        <a:defRPr sz="1547">
          <a:latin typeface="Helvetica"/>
          <a:ea typeface="Helvetica"/>
          <a:cs typeface="Helvetica"/>
          <a:sym typeface="Helvetica"/>
        </a:defRPr>
      </a:lvl8pPr>
      <a:lvl9pPr marL="2394063" indent="-140513">
        <a:spcBef>
          <a:spcPts val="633"/>
        </a:spcBef>
        <a:buSzPct val="100000"/>
        <a:buChar char="»"/>
        <a:defRPr sz="1547">
          <a:latin typeface="Helvetica"/>
          <a:ea typeface="Helvetica"/>
          <a:cs typeface="Helvetica"/>
          <a:sym typeface="Helvetica"/>
        </a:defRPr>
      </a:lvl9pPr>
    </p:bodyStyle>
    <p:otherStyle>
      <a:lvl1pPr defTabSz="321457">
        <a:defRPr sz="773">
          <a:solidFill>
            <a:schemeClr val="tx1"/>
          </a:solidFill>
          <a:latin typeface="+mn-lt"/>
          <a:ea typeface="+mn-ea"/>
          <a:cs typeface="+mn-cs"/>
          <a:sym typeface="Helvetica"/>
        </a:defRPr>
      </a:lvl1pPr>
      <a:lvl2pPr indent="160729" defTabSz="321457">
        <a:defRPr sz="773">
          <a:solidFill>
            <a:schemeClr val="tx1"/>
          </a:solidFill>
          <a:latin typeface="+mn-lt"/>
          <a:ea typeface="+mn-ea"/>
          <a:cs typeface="+mn-cs"/>
          <a:sym typeface="Helvetica"/>
        </a:defRPr>
      </a:lvl2pPr>
      <a:lvl3pPr indent="321457" defTabSz="321457">
        <a:defRPr sz="773">
          <a:solidFill>
            <a:schemeClr val="tx1"/>
          </a:solidFill>
          <a:latin typeface="+mn-lt"/>
          <a:ea typeface="+mn-ea"/>
          <a:cs typeface="+mn-cs"/>
          <a:sym typeface="Helvetica"/>
        </a:defRPr>
      </a:lvl3pPr>
      <a:lvl4pPr indent="482186" defTabSz="321457">
        <a:defRPr sz="773">
          <a:solidFill>
            <a:schemeClr val="tx1"/>
          </a:solidFill>
          <a:latin typeface="+mn-lt"/>
          <a:ea typeface="+mn-ea"/>
          <a:cs typeface="+mn-cs"/>
          <a:sym typeface="Helvetica"/>
        </a:defRPr>
      </a:lvl4pPr>
      <a:lvl5pPr indent="642915" defTabSz="321457">
        <a:defRPr sz="773">
          <a:solidFill>
            <a:schemeClr val="tx1"/>
          </a:solidFill>
          <a:latin typeface="+mn-lt"/>
          <a:ea typeface="+mn-ea"/>
          <a:cs typeface="+mn-cs"/>
          <a:sym typeface="Helvetica"/>
        </a:defRPr>
      </a:lvl5pPr>
      <a:lvl6pPr indent="803643" defTabSz="321457">
        <a:defRPr sz="773">
          <a:solidFill>
            <a:schemeClr val="tx1"/>
          </a:solidFill>
          <a:latin typeface="+mn-lt"/>
          <a:ea typeface="+mn-ea"/>
          <a:cs typeface="+mn-cs"/>
          <a:sym typeface="Helvetica"/>
        </a:defRPr>
      </a:lvl6pPr>
      <a:lvl7pPr indent="964372" defTabSz="321457">
        <a:defRPr sz="773">
          <a:solidFill>
            <a:schemeClr val="tx1"/>
          </a:solidFill>
          <a:latin typeface="+mn-lt"/>
          <a:ea typeface="+mn-ea"/>
          <a:cs typeface="+mn-cs"/>
          <a:sym typeface="Helvetica"/>
        </a:defRPr>
      </a:lvl7pPr>
      <a:lvl8pPr indent="1125101" defTabSz="321457">
        <a:defRPr sz="773">
          <a:solidFill>
            <a:schemeClr val="tx1"/>
          </a:solidFill>
          <a:latin typeface="+mn-lt"/>
          <a:ea typeface="+mn-ea"/>
          <a:cs typeface="+mn-cs"/>
          <a:sym typeface="Helvetica"/>
        </a:defRPr>
      </a:lvl8pPr>
      <a:lvl9pPr indent="1285829" defTabSz="321457">
        <a:defRPr sz="773">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1.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63.png"/><Relationship Id="rId10" Type="http://schemas.openxmlformats.org/officeDocument/2006/relationships/image" Target="../media/image66.png"/><Relationship Id="rId4" Type="http://schemas.openxmlformats.org/officeDocument/2006/relationships/image" Target="../media/image62.jpe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70.tif"/><Relationship Id="rId5" Type="http://schemas.openxmlformats.org/officeDocument/2006/relationships/image" Target="../media/image51.png"/><Relationship Id="rId4" Type="http://schemas.openxmlformats.org/officeDocument/2006/relationships/image" Target="../media/image69.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2.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ng.bluemix.net/docs/Liberty/LibertyApp.html" TargetMode="External"/><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44.xml"/><Relationship Id="rId16"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openxmlformats.org/officeDocument/2006/relationships/image" Target="../media/image101.png"/><Relationship Id="rId10" Type="http://schemas.openxmlformats.org/officeDocument/2006/relationships/image" Target="../media/image3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hyperlink" Target="http://www.ibm.com/cloud-computing/us/en/open-cloud-essentials.html" TargetMode="External"/><Relationship Id="rId13" Type="http://schemas.openxmlformats.org/officeDocument/2006/relationships/hyperlink" Target="https://www.clouddoundry.org/" TargetMode="External"/><Relationship Id="rId3" Type="http://schemas.openxmlformats.org/officeDocument/2006/relationships/hyperlink" Target="http://www.ibm.com/cloud-computing/us/en/" TargetMode="External"/><Relationship Id="rId7" Type="http://schemas.openxmlformats.org/officeDocument/2006/relationships/hyperlink" Target="http://www.ibm.com/developerworks/cloud/library/cl-open-architecture/" TargetMode="External"/><Relationship Id="rId12" Type="http://schemas.openxmlformats.org/officeDocument/2006/relationships/hyperlink" Target="https://www.docker.com/"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www.ibm.com/cloud-computing/us/en/saas.html" TargetMode="External"/><Relationship Id="rId11" Type="http://schemas.openxmlformats.org/officeDocument/2006/relationships/hyperlink" Target="https://www.ng.bluemix.net/docs/#starters/index-gentopic3.html#container_ov" TargetMode="External"/><Relationship Id="rId5" Type="http://schemas.openxmlformats.org/officeDocument/2006/relationships/hyperlink" Target="http://www.ibm.com/cloud-computing/us/en/paas.html" TargetMode="External"/><Relationship Id="rId10" Type="http://schemas.openxmlformats.org/officeDocument/2006/relationships/hyperlink" Target="https://www.ng.bluemix.net/docs/#starters/index-gentopic4.html#genTopProcId5" TargetMode="External"/><Relationship Id="rId4" Type="http://schemas.openxmlformats.org/officeDocument/2006/relationships/hyperlink" Target="http://www.ibm.com/cloud-computing/us/en/iaas.html" TargetMode="External"/><Relationship Id="rId9" Type="http://schemas.openxmlformats.org/officeDocument/2006/relationships/hyperlink" Target="https://www.bluemix.net/"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ibm.com/bluemix/?cm_mc_uid=94933803266914350890234&amp;cm_mc_sid_50200000=1435089023#https://developer.ibm.com/bluemix/?cm_mc_uid=94933803266914350890234&amp;cm_mc_sid_50200000=1435089023"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ibm.biz/BdXGB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28600" y="4617720"/>
            <a:ext cx="6111701" cy="1143000"/>
          </a:xfrm>
        </p:spPr>
        <p:txBody>
          <a:bodyPr/>
          <a:lstStyle/>
          <a:p>
            <a:r>
              <a:rPr lang="en-US" dirty="0" smtClean="0"/>
              <a:t>IBM </a:t>
            </a:r>
            <a:r>
              <a:rPr lang="en-US" dirty="0" err="1" smtClean="0"/>
              <a:t>Bluemix</a:t>
            </a:r>
            <a:r>
              <a:rPr lang="en-US" dirty="0" smtClean="0"/>
              <a:t> PaaS</a:t>
            </a:r>
            <a:br>
              <a:rPr lang="en-US" dirty="0" smtClean="0"/>
            </a:br>
            <a:r>
              <a:rPr lang="en-US" dirty="0"/>
              <a:t/>
            </a:r>
            <a:br>
              <a:rPr lang="en-US" dirty="0"/>
            </a:br>
            <a:r>
              <a:rPr lang="en-US" dirty="0"/>
              <a:t>Java Developers Dream come true</a:t>
            </a:r>
            <a:br>
              <a:rPr lang="en-US" dirty="0"/>
            </a:br>
            <a:r>
              <a:rPr lang="en-US" dirty="0" smtClean="0"/>
              <a:t/>
            </a:r>
            <a:br>
              <a:rPr lang="en-US" dirty="0" smtClean="0"/>
            </a:br>
            <a:endParaRPr lang="en-US" dirty="0"/>
          </a:p>
        </p:txBody>
      </p:sp>
      <p:sp>
        <p:nvSpPr>
          <p:cNvPr id="2" name="Text Placeholder 1"/>
          <p:cNvSpPr>
            <a:spLocks noGrp="1"/>
          </p:cNvSpPr>
          <p:nvPr>
            <p:ph type="body" sz="quarter" idx="11"/>
          </p:nvPr>
        </p:nvSpPr>
        <p:spPr>
          <a:xfrm>
            <a:off x="6629400" y="5349240"/>
            <a:ext cx="2377440" cy="685800"/>
          </a:xfrm>
        </p:spPr>
        <p:txBody>
          <a:bodyPr/>
          <a:lstStyle/>
          <a:p>
            <a:r>
              <a:rPr lang="en-US" dirty="0" smtClean="0"/>
              <a:t>IBM Cloud Ecosystem Development </a:t>
            </a:r>
            <a:endParaRPr lang="en-US" dirty="0"/>
          </a:p>
        </p:txBody>
      </p:sp>
    </p:spTree>
    <p:extLst>
      <p:ext uri="{BB962C8B-B14F-4D97-AF65-F5344CB8AC3E}">
        <p14:creationId xmlns:p14="http://schemas.microsoft.com/office/powerpoint/2010/main" val="25659119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78925" y="391479"/>
            <a:ext cx="8545512" cy="1143000"/>
          </a:xfrm>
        </p:spPr>
        <p:txBody>
          <a:bodyPr/>
          <a:lstStyle/>
          <a:p>
            <a:pPr algn="ctr">
              <a:defRPr/>
            </a:pPr>
            <a:r>
              <a:rPr lang="en-US" sz="3500" dirty="0">
                <a:solidFill>
                  <a:schemeClr val="accent1">
                    <a:lumMod val="50000"/>
                  </a:schemeClr>
                </a:solidFill>
                <a:cs typeface="Helvetica Neue Medium"/>
              </a:rPr>
              <a:t>Performance comparison</a:t>
            </a:r>
          </a:p>
        </p:txBody>
      </p:sp>
      <p:pic>
        <p:nvPicPr>
          <p:cNvPr id="4" name="Picture 6"/>
          <p:cNvPicPr>
            <a:picLocks noChangeAspect="1" noChangeArrowheads="1"/>
          </p:cNvPicPr>
          <p:nvPr/>
        </p:nvPicPr>
        <p:blipFill>
          <a:blip r:embed="rId2"/>
          <a:srcRect/>
          <a:stretch>
            <a:fillRect/>
          </a:stretch>
        </p:blipFill>
        <p:spPr bwMode="auto">
          <a:xfrm>
            <a:off x="555461" y="1097280"/>
            <a:ext cx="3984789" cy="242855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97281"/>
            <a:ext cx="4095884" cy="24745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2"/>
          <p:cNvPicPr>
            <a:picLocks noChangeAspect="1" noChangeArrowheads="1"/>
          </p:cNvPicPr>
          <p:nvPr/>
        </p:nvPicPr>
        <p:blipFill>
          <a:blip r:embed="rId4"/>
          <a:srcRect/>
          <a:stretch>
            <a:fillRect/>
          </a:stretch>
        </p:blipFill>
        <p:spPr bwMode="auto">
          <a:xfrm>
            <a:off x="593891" y="3886200"/>
            <a:ext cx="3957790" cy="237744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886200"/>
            <a:ext cx="4095884" cy="2460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5256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65960"/>
            <a:ext cx="7772400" cy="1470025"/>
          </a:xfrm>
        </p:spPr>
        <p:txBody>
          <a:bodyPr/>
          <a:lstStyle/>
          <a:p>
            <a:pPr algn="ctr"/>
            <a:r>
              <a:rPr lang="en-US" sz="4000" dirty="0" smtClean="0">
                <a:solidFill>
                  <a:schemeClr val="accent1">
                    <a:lumMod val="50000"/>
                  </a:schemeClr>
                </a:solidFill>
              </a:rPr>
              <a:t>A Java </a:t>
            </a:r>
            <a:r>
              <a:rPr lang="en-US" sz="4000" dirty="0">
                <a:solidFill>
                  <a:schemeClr val="accent1">
                    <a:lumMod val="50000"/>
                  </a:schemeClr>
                </a:solidFill>
              </a:rPr>
              <a:t>Developer Perspective</a:t>
            </a:r>
          </a:p>
        </p:txBody>
      </p:sp>
      <p:sp>
        <p:nvSpPr>
          <p:cNvPr id="5" name="Subtitle 4"/>
          <p:cNvSpPr>
            <a:spLocks noGrp="1"/>
          </p:cNvSpPr>
          <p:nvPr>
            <p:ph type="subTitle" idx="1"/>
          </p:nvPr>
        </p:nvSpPr>
        <p:spPr/>
        <p:txBody>
          <a:bodyPr/>
          <a:lstStyle/>
          <a:p>
            <a:r>
              <a:rPr lang="en-US" sz="3600" dirty="0">
                <a:solidFill>
                  <a:schemeClr val="accent1">
                    <a:lumMod val="50000"/>
                  </a:schemeClr>
                </a:solidFill>
              </a:rPr>
              <a:t>To the </a:t>
            </a:r>
            <a:r>
              <a:rPr lang="en-US" sz="3600" dirty="0" smtClean="0">
                <a:solidFill>
                  <a:schemeClr val="accent1">
                    <a:lumMod val="50000"/>
                  </a:schemeClr>
                </a:solidFill>
              </a:rPr>
              <a:t>Cloud..</a:t>
            </a:r>
            <a:endParaRPr lang="en-US" sz="3600" dirty="0">
              <a:solidFill>
                <a:schemeClr val="accent1">
                  <a:lumMod val="50000"/>
                </a:schemeClr>
              </a:solidFill>
            </a:endParaRPr>
          </a:p>
        </p:txBody>
      </p:sp>
    </p:spTree>
    <p:extLst>
      <p:ext uri="{BB962C8B-B14F-4D97-AF65-F5344CB8AC3E}">
        <p14:creationId xmlns:p14="http://schemas.microsoft.com/office/powerpoint/2010/main" val="3819349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pPr algn="ctr">
              <a:defRPr/>
            </a:pPr>
            <a:r>
              <a:rPr lang="en-US" sz="3500" dirty="0">
                <a:solidFill>
                  <a:schemeClr val="accent1">
                    <a:lumMod val="50000"/>
                  </a:schemeClr>
                </a:solidFill>
                <a:cs typeface="Helvetica Neue Medium"/>
              </a:rPr>
              <a:t>Bluemix Tools at a glance</a:t>
            </a:r>
          </a:p>
        </p:txBody>
      </p:sp>
      <p:grpSp>
        <p:nvGrpSpPr>
          <p:cNvPr id="43" name="Group 42"/>
          <p:cNvGrpSpPr/>
          <p:nvPr/>
        </p:nvGrpSpPr>
        <p:grpSpPr>
          <a:xfrm>
            <a:off x="393664" y="1872344"/>
            <a:ext cx="5081850" cy="3233058"/>
            <a:chOff x="393664" y="1872342"/>
            <a:chExt cx="5081850" cy="3167743"/>
          </a:xfrm>
        </p:grpSpPr>
        <p:sp>
          <p:nvSpPr>
            <p:cNvPr id="44" name="Rectangle 43"/>
            <p:cNvSpPr/>
            <p:nvPr/>
          </p:nvSpPr>
          <p:spPr>
            <a:xfrm>
              <a:off x="2934589" y="1872342"/>
              <a:ext cx="2540925" cy="316774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969"/>
            </a:p>
          </p:txBody>
        </p:sp>
        <p:sp>
          <p:nvSpPr>
            <p:cNvPr id="45" name="Rectangle 44"/>
            <p:cNvSpPr/>
            <p:nvPr/>
          </p:nvSpPr>
          <p:spPr>
            <a:xfrm>
              <a:off x="393664" y="3026229"/>
              <a:ext cx="2540925" cy="201385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969"/>
            </a:p>
          </p:txBody>
        </p:sp>
      </p:grpSp>
      <p:sp>
        <p:nvSpPr>
          <p:cNvPr id="46" name="Rectangle 45"/>
          <p:cNvSpPr/>
          <p:nvPr/>
        </p:nvSpPr>
        <p:spPr>
          <a:xfrm>
            <a:off x="489099" y="3137070"/>
            <a:ext cx="4890980" cy="990000"/>
          </a:xfrm>
          <a:prstGeom prst="rect">
            <a:avLst/>
          </a:prstGeom>
        </p:spPr>
        <p:style>
          <a:lnRef idx="1">
            <a:schemeClr val="accent5"/>
          </a:lnRef>
          <a:fillRef idx="2">
            <a:schemeClr val="accent5"/>
          </a:fillRef>
          <a:effectRef idx="1">
            <a:schemeClr val="accent5"/>
          </a:effectRef>
          <a:fontRef idx="minor">
            <a:schemeClr val="dk1"/>
          </a:fontRef>
        </p:style>
        <p:txBody>
          <a:bodyPr lIns="91439" tIns="45719" rIns="91439" bIns="45719" rtlCol="0" anchor="ctr"/>
          <a:lstStyle/>
          <a:p>
            <a:pPr algn="ctr"/>
            <a:r>
              <a:rPr lang="en-US" sz="1969" dirty="0">
                <a:solidFill>
                  <a:schemeClr val="tx1"/>
                </a:solidFill>
              </a:rPr>
              <a:t>Cloud Foundry (CF) Eclipse Tools</a:t>
            </a:r>
            <a:endParaRPr lang="en-CA" sz="1969" dirty="0">
              <a:solidFill>
                <a:schemeClr val="tx1"/>
              </a:solidFill>
            </a:endParaRPr>
          </a:p>
        </p:txBody>
      </p:sp>
      <p:sp>
        <p:nvSpPr>
          <p:cNvPr id="47" name="Rectangle 46"/>
          <p:cNvSpPr/>
          <p:nvPr/>
        </p:nvSpPr>
        <p:spPr>
          <a:xfrm>
            <a:off x="489097" y="1955754"/>
            <a:ext cx="2337283" cy="990000"/>
          </a:xfrm>
          <a:prstGeom prst="rect">
            <a:avLst/>
          </a:prstGeom>
        </p:spPr>
        <p:style>
          <a:lnRef idx="1">
            <a:schemeClr val="accent5"/>
          </a:lnRef>
          <a:fillRef idx="2">
            <a:schemeClr val="accent5"/>
          </a:fillRef>
          <a:effectRef idx="1">
            <a:schemeClr val="accent5"/>
          </a:effectRef>
          <a:fontRef idx="minor">
            <a:schemeClr val="dk1"/>
          </a:fontRef>
        </p:style>
        <p:txBody>
          <a:bodyPr lIns="91439" tIns="45719" rIns="91439" bIns="45719" rtlCol="0" anchor="ctr"/>
          <a:lstStyle/>
          <a:p>
            <a:pPr algn="ctr"/>
            <a:r>
              <a:rPr lang="en-US" sz="1969" dirty="0">
                <a:solidFill>
                  <a:schemeClr val="tx1"/>
                </a:solidFill>
              </a:rPr>
              <a:t>Pivotal CF Tools</a:t>
            </a:r>
            <a:endParaRPr lang="en-CA" sz="1969" dirty="0">
              <a:solidFill>
                <a:schemeClr val="tx1"/>
              </a:solidFill>
            </a:endParaRPr>
          </a:p>
        </p:txBody>
      </p:sp>
      <p:sp>
        <p:nvSpPr>
          <p:cNvPr id="48" name="Rectangle 47"/>
          <p:cNvSpPr/>
          <p:nvPr/>
        </p:nvSpPr>
        <p:spPr>
          <a:xfrm>
            <a:off x="3042797" y="1955754"/>
            <a:ext cx="2337282" cy="990000"/>
          </a:xfrm>
          <a:prstGeom prst="rect">
            <a:avLst/>
          </a:prstGeom>
        </p:spPr>
        <p:style>
          <a:lnRef idx="1">
            <a:schemeClr val="accent5"/>
          </a:lnRef>
          <a:fillRef idx="2">
            <a:schemeClr val="accent5"/>
          </a:fillRef>
          <a:effectRef idx="1">
            <a:schemeClr val="accent5"/>
          </a:effectRef>
          <a:fontRef idx="minor">
            <a:schemeClr val="dk1"/>
          </a:fontRef>
        </p:style>
        <p:txBody>
          <a:bodyPr lIns="91439" tIns="45719" rIns="91439" bIns="45719" rtlCol="0" anchor="ctr"/>
          <a:lstStyle/>
          <a:p>
            <a:pPr algn="ctr"/>
            <a:r>
              <a:rPr lang="en-US" sz="1969" dirty="0">
                <a:solidFill>
                  <a:schemeClr val="tx1"/>
                </a:solidFill>
              </a:rPr>
              <a:t>IBM Eclipse Tools for Bluemix</a:t>
            </a:r>
            <a:endParaRPr lang="en-CA" sz="1969" dirty="0">
              <a:solidFill>
                <a:schemeClr val="tx1"/>
              </a:solidFill>
            </a:endParaRPr>
          </a:p>
        </p:txBody>
      </p:sp>
      <p:sp>
        <p:nvSpPr>
          <p:cNvPr id="49" name="Rectangle 48"/>
          <p:cNvSpPr/>
          <p:nvPr/>
        </p:nvSpPr>
        <p:spPr>
          <a:xfrm>
            <a:off x="489097" y="4333416"/>
            <a:ext cx="4890980" cy="589459"/>
          </a:xfrm>
          <a:prstGeom prst="rect">
            <a:avLst/>
          </a:prstGeom>
        </p:spPr>
        <p:style>
          <a:lnRef idx="1">
            <a:schemeClr val="accent5"/>
          </a:lnRef>
          <a:fillRef idx="2">
            <a:schemeClr val="accent5"/>
          </a:fillRef>
          <a:effectRef idx="1">
            <a:schemeClr val="accent5"/>
          </a:effectRef>
          <a:fontRef idx="minor">
            <a:schemeClr val="dk1"/>
          </a:fontRef>
        </p:style>
        <p:txBody>
          <a:bodyPr lIns="91439" tIns="45719" rIns="91439" bIns="45719" rtlCol="0" anchor="ctr"/>
          <a:lstStyle/>
          <a:p>
            <a:pPr algn="ctr"/>
            <a:r>
              <a:rPr lang="en-US" sz="1969" dirty="0">
                <a:solidFill>
                  <a:schemeClr val="tx1"/>
                </a:solidFill>
              </a:rPr>
              <a:t>Eclipse + Web Tools Platform (WTP)</a:t>
            </a:r>
            <a:endParaRPr lang="en-CA" sz="1969" dirty="0">
              <a:solidFill>
                <a:schemeClr val="tx1"/>
              </a:solidFill>
            </a:endParaRPr>
          </a:p>
        </p:txBody>
      </p:sp>
      <p:sp>
        <p:nvSpPr>
          <p:cNvPr id="50" name="TextBox 49"/>
          <p:cNvSpPr txBox="1"/>
          <p:nvPr/>
        </p:nvSpPr>
        <p:spPr>
          <a:xfrm>
            <a:off x="6310423" y="3216572"/>
            <a:ext cx="2828261" cy="676722"/>
          </a:xfrm>
          <a:prstGeom prst="rect">
            <a:avLst/>
          </a:prstGeom>
          <a:noFill/>
        </p:spPr>
        <p:txBody>
          <a:bodyPr wrap="square" lIns="91439" tIns="45719" rIns="91439" bIns="45719" rtlCol="0">
            <a:spAutoFit/>
          </a:bodyPr>
          <a:lstStyle/>
          <a:p>
            <a:r>
              <a:rPr lang="en-US" sz="1266" dirty="0">
                <a:solidFill>
                  <a:schemeClr val="tx1">
                    <a:lumMod val="65000"/>
                    <a:lumOff val="35000"/>
                  </a:schemeClr>
                </a:solidFill>
              </a:rPr>
              <a:t>Open source CF framework</a:t>
            </a:r>
          </a:p>
          <a:p>
            <a:r>
              <a:rPr lang="en-US" sz="1266" i="1" dirty="0">
                <a:solidFill>
                  <a:schemeClr val="tx1">
                    <a:lumMod val="65000"/>
                    <a:lumOff val="35000"/>
                  </a:schemeClr>
                </a:solidFill>
              </a:rPr>
              <a:t>Vendor neutral support for all CF environments</a:t>
            </a:r>
            <a:endParaRPr lang="en-CA" sz="1266" i="1" dirty="0">
              <a:solidFill>
                <a:schemeClr val="tx1">
                  <a:lumMod val="65000"/>
                  <a:lumOff val="35000"/>
                </a:schemeClr>
              </a:solidFill>
            </a:endParaRPr>
          </a:p>
        </p:txBody>
      </p:sp>
      <p:sp>
        <p:nvSpPr>
          <p:cNvPr id="51" name="TextBox 50"/>
          <p:cNvSpPr txBox="1"/>
          <p:nvPr/>
        </p:nvSpPr>
        <p:spPr>
          <a:xfrm>
            <a:off x="6326623" y="2291366"/>
            <a:ext cx="2456121" cy="287128"/>
          </a:xfrm>
          <a:prstGeom prst="rect">
            <a:avLst/>
          </a:prstGeom>
          <a:noFill/>
        </p:spPr>
        <p:txBody>
          <a:bodyPr wrap="square" lIns="91439" tIns="45719" rIns="91439" bIns="45719" rtlCol="0">
            <a:spAutoFit/>
          </a:bodyPr>
          <a:lstStyle/>
          <a:p>
            <a:r>
              <a:rPr lang="en-US" sz="1266" dirty="0">
                <a:solidFill>
                  <a:schemeClr val="tx1">
                    <a:lumMod val="65000"/>
                    <a:lumOff val="35000"/>
                  </a:schemeClr>
                </a:solidFill>
              </a:rPr>
              <a:t>Vendor-specific extensions</a:t>
            </a:r>
          </a:p>
        </p:txBody>
      </p:sp>
      <p:sp>
        <p:nvSpPr>
          <p:cNvPr id="52" name="Right Brace 51"/>
          <p:cNvSpPr/>
          <p:nvPr/>
        </p:nvSpPr>
        <p:spPr>
          <a:xfrm>
            <a:off x="5849678" y="1955754"/>
            <a:ext cx="350874" cy="990000"/>
          </a:xfrm>
          <a:prstGeom prst="rightBrace">
            <a:avLst/>
          </a:prstGeom>
        </p:spPr>
        <p:style>
          <a:lnRef idx="2">
            <a:schemeClr val="accent1"/>
          </a:lnRef>
          <a:fillRef idx="0">
            <a:schemeClr val="accent1"/>
          </a:fillRef>
          <a:effectRef idx="1">
            <a:schemeClr val="accent1"/>
          </a:effectRef>
          <a:fontRef idx="minor">
            <a:schemeClr val="tx1"/>
          </a:fontRef>
        </p:style>
        <p:txBody>
          <a:bodyPr lIns="91439" tIns="45719" rIns="91439" bIns="45719" rtlCol="0" anchor="ctr"/>
          <a:lstStyle/>
          <a:p>
            <a:pPr algn="ctr"/>
            <a:endParaRPr lang="en-CA" sz="1969"/>
          </a:p>
        </p:txBody>
      </p:sp>
      <p:sp>
        <p:nvSpPr>
          <p:cNvPr id="53" name="Right Brace 52"/>
          <p:cNvSpPr/>
          <p:nvPr/>
        </p:nvSpPr>
        <p:spPr>
          <a:xfrm>
            <a:off x="5849678" y="3147762"/>
            <a:ext cx="350874" cy="979308"/>
          </a:xfrm>
          <a:prstGeom prst="rightBrace">
            <a:avLst/>
          </a:prstGeom>
        </p:spPr>
        <p:style>
          <a:lnRef idx="2">
            <a:schemeClr val="accent1"/>
          </a:lnRef>
          <a:fillRef idx="0">
            <a:schemeClr val="accent1"/>
          </a:fillRef>
          <a:effectRef idx="1">
            <a:schemeClr val="accent1"/>
          </a:effectRef>
          <a:fontRef idx="minor">
            <a:schemeClr val="tx1"/>
          </a:fontRef>
        </p:style>
        <p:txBody>
          <a:bodyPr lIns="91439" tIns="45719" rIns="91439" bIns="45719" rtlCol="0" anchor="ctr"/>
          <a:lstStyle/>
          <a:p>
            <a:pPr algn="ctr"/>
            <a:endParaRPr lang="en-CA" sz="1969"/>
          </a:p>
        </p:txBody>
      </p:sp>
      <p:sp>
        <p:nvSpPr>
          <p:cNvPr id="66" name="Right Brace 65"/>
          <p:cNvSpPr/>
          <p:nvPr/>
        </p:nvSpPr>
        <p:spPr>
          <a:xfrm>
            <a:off x="5849678" y="4246180"/>
            <a:ext cx="350874" cy="859221"/>
          </a:xfrm>
          <a:prstGeom prst="rightBrace">
            <a:avLst/>
          </a:prstGeom>
        </p:spPr>
        <p:style>
          <a:lnRef idx="2">
            <a:schemeClr val="accent1"/>
          </a:lnRef>
          <a:fillRef idx="0">
            <a:schemeClr val="accent1"/>
          </a:fillRef>
          <a:effectRef idx="1">
            <a:schemeClr val="accent1"/>
          </a:effectRef>
          <a:fontRef idx="minor">
            <a:schemeClr val="tx1"/>
          </a:fontRef>
        </p:style>
        <p:txBody>
          <a:bodyPr lIns="91439" tIns="45719" rIns="91439" bIns="45719" rtlCol="0" anchor="ctr"/>
          <a:lstStyle/>
          <a:p>
            <a:pPr algn="ctr"/>
            <a:endParaRPr lang="en-CA" sz="1969"/>
          </a:p>
        </p:txBody>
      </p:sp>
      <p:sp>
        <p:nvSpPr>
          <p:cNvPr id="68" name="TextBox 67"/>
          <p:cNvSpPr txBox="1"/>
          <p:nvPr/>
        </p:nvSpPr>
        <p:spPr>
          <a:xfrm>
            <a:off x="6324600" y="4456462"/>
            <a:ext cx="2828261" cy="287128"/>
          </a:xfrm>
          <a:prstGeom prst="rect">
            <a:avLst/>
          </a:prstGeom>
          <a:noFill/>
        </p:spPr>
        <p:txBody>
          <a:bodyPr wrap="square" lIns="91439" tIns="45719" rIns="91439" bIns="45719" rtlCol="0">
            <a:spAutoFit/>
          </a:bodyPr>
          <a:lstStyle/>
          <a:p>
            <a:r>
              <a:rPr lang="en-US" sz="1266" dirty="0">
                <a:solidFill>
                  <a:schemeClr val="tx1">
                    <a:lumMod val="65000"/>
                    <a:lumOff val="35000"/>
                  </a:schemeClr>
                </a:solidFill>
              </a:rPr>
              <a:t>Eclipse open source projects</a:t>
            </a:r>
            <a:endParaRPr lang="en-CA" sz="1266" i="1" dirty="0">
              <a:solidFill>
                <a:schemeClr val="tx1">
                  <a:lumMod val="65000"/>
                  <a:lumOff val="35000"/>
                </a:schemeClr>
              </a:solidFill>
            </a:endParaRPr>
          </a:p>
        </p:txBody>
      </p:sp>
      <p:sp>
        <p:nvSpPr>
          <p:cNvPr id="3" name="TextBox 2"/>
          <p:cNvSpPr txBox="1"/>
          <p:nvPr/>
        </p:nvSpPr>
        <p:spPr>
          <a:xfrm>
            <a:off x="0" y="5434430"/>
            <a:ext cx="9138684" cy="698394"/>
          </a:xfrm>
          <a:prstGeom prst="rect">
            <a:avLst/>
          </a:prstGeom>
          <a:noFill/>
        </p:spPr>
        <p:txBody>
          <a:bodyPr wrap="square" lIns="91439" tIns="45719" rIns="91439" bIns="45719" rtlCol="0">
            <a:spAutoFit/>
          </a:bodyPr>
          <a:lstStyle/>
          <a:p>
            <a:pPr algn="ctr"/>
            <a:r>
              <a:rPr lang="en-US" sz="1969" b="1" i="1" dirty="0">
                <a:solidFill>
                  <a:schemeClr val="accent1">
                    <a:lumMod val="50000"/>
                  </a:schemeClr>
                </a:solidFill>
              </a:rPr>
              <a:t>We develop and contribute to all 3 layers (WTP, CF Eclipse Tools and IBM Eclipse Tools for Bluemix)</a:t>
            </a:r>
          </a:p>
        </p:txBody>
      </p:sp>
    </p:spTree>
    <p:extLst>
      <p:ext uri="{BB962C8B-B14F-4D97-AF65-F5344CB8AC3E}">
        <p14:creationId xmlns:p14="http://schemas.microsoft.com/office/powerpoint/2010/main" val="4125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611704"/>
            <a:ext cx="8229600" cy="1143000"/>
          </a:xfrm>
        </p:spPr>
        <p:txBody>
          <a:bodyPr>
            <a:normAutofit/>
          </a:bodyPr>
          <a:lstStyle/>
          <a:p>
            <a:pPr algn="ctr">
              <a:defRPr/>
            </a:pPr>
            <a:r>
              <a:rPr lang="en-US" sz="3500" dirty="0">
                <a:solidFill>
                  <a:schemeClr val="accent1">
                    <a:lumMod val="50000"/>
                  </a:schemeClr>
                </a:solidFill>
                <a:cs typeface="Helvetica Neue Medium"/>
              </a:rPr>
              <a:t>IBM Eclipse Tools for Bluemix</a:t>
            </a:r>
          </a:p>
        </p:txBody>
      </p:sp>
      <p:sp>
        <p:nvSpPr>
          <p:cNvPr id="3075" name="Content Placeholder 2"/>
          <p:cNvSpPr>
            <a:spLocks noGrp="1"/>
          </p:cNvSpPr>
          <p:nvPr>
            <p:ph idx="1"/>
          </p:nvPr>
        </p:nvSpPr>
        <p:spPr>
          <a:xfrm>
            <a:off x="0" y="1508760"/>
            <a:ext cx="9144000" cy="4754563"/>
          </a:xfrm>
        </p:spPr>
        <p:txBody>
          <a:bodyPr/>
          <a:lstStyle/>
          <a:p>
            <a:pPr>
              <a:buFont typeface="Arial" panose="020B0604020202020204" pitchFamily="34" charset="0"/>
              <a:buChar char="•"/>
            </a:pPr>
            <a:r>
              <a:rPr lang="en-US" sz="2812" dirty="0"/>
              <a:t>Eclipse is </a:t>
            </a:r>
            <a:r>
              <a:rPr lang="en-US" sz="2812" dirty="0" smtClean="0"/>
              <a:t>IDE </a:t>
            </a:r>
            <a:r>
              <a:rPr lang="en-US" sz="2812" dirty="0"/>
              <a:t>of </a:t>
            </a:r>
            <a:r>
              <a:rPr lang="en-US" sz="2812" dirty="0" smtClean="0"/>
              <a:t>choice</a:t>
            </a:r>
          </a:p>
          <a:p>
            <a:pPr>
              <a:buFont typeface="Arial" panose="020B0604020202020204" pitchFamily="34" charset="0"/>
              <a:buChar char="•"/>
            </a:pPr>
            <a:endParaRPr lang="en-US" sz="2812" dirty="0">
              <a:solidFill>
                <a:schemeClr val="accent5">
                  <a:lumMod val="50000"/>
                </a:schemeClr>
              </a:solidFill>
            </a:endParaRPr>
          </a:p>
          <a:p>
            <a:pPr>
              <a:buFont typeface="Arial" panose="020B0604020202020204" pitchFamily="34" charset="0"/>
              <a:buChar char="•"/>
            </a:pPr>
            <a:r>
              <a:rPr lang="en-US" sz="2812" dirty="0" smtClean="0"/>
              <a:t>Develop, build, deploy apps </a:t>
            </a:r>
            <a:r>
              <a:rPr lang="en-US" sz="2812" dirty="0"/>
              <a:t>to </a:t>
            </a:r>
            <a:r>
              <a:rPr lang="en-US" sz="2812" dirty="0" smtClean="0"/>
              <a:t>Cloud quickly &amp; easily</a:t>
            </a:r>
          </a:p>
          <a:p>
            <a:pPr>
              <a:buFont typeface="Arial" panose="020B0604020202020204" pitchFamily="34" charset="0"/>
              <a:buChar char="•"/>
            </a:pPr>
            <a:endParaRPr lang="en-US" sz="2812" dirty="0"/>
          </a:p>
          <a:p>
            <a:pPr>
              <a:buFont typeface="Arial" panose="020B0604020202020204" pitchFamily="34" charset="0"/>
              <a:buChar char="•"/>
            </a:pPr>
            <a:r>
              <a:rPr lang="en-US" sz="2812" dirty="0"/>
              <a:t>C</a:t>
            </a:r>
            <a:r>
              <a:rPr lang="en-US" sz="2812" dirty="0" smtClean="0"/>
              <a:t>urrently target </a:t>
            </a:r>
            <a:r>
              <a:rPr lang="en-US" sz="2812" dirty="0"/>
              <a:t>IBM supported (Tier 1) </a:t>
            </a:r>
            <a:r>
              <a:rPr lang="en-US" sz="2812" dirty="0" smtClean="0"/>
              <a:t>runtimes</a:t>
            </a:r>
          </a:p>
          <a:p>
            <a:pPr lvl="1">
              <a:buFont typeface="Wingdings" panose="05000000000000000000" pitchFamily="2" charset="2"/>
              <a:buChar char="Ø"/>
            </a:pPr>
            <a:r>
              <a:rPr lang="en-US" sz="2812" dirty="0" smtClean="0"/>
              <a:t>Liberty for Java</a:t>
            </a:r>
          </a:p>
          <a:p>
            <a:pPr lvl="1">
              <a:buFont typeface="Wingdings" panose="05000000000000000000" pitchFamily="2" charset="2"/>
              <a:buChar char="Ø"/>
            </a:pPr>
            <a:r>
              <a:rPr lang="en-US" sz="2812" dirty="0" smtClean="0"/>
              <a:t>Node.js </a:t>
            </a:r>
            <a:endParaRPr lang="en-US" sz="2812" dirty="0"/>
          </a:p>
        </p:txBody>
      </p:sp>
    </p:spTree>
    <p:extLst>
      <p:ext uri="{BB962C8B-B14F-4D97-AF65-F5344CB8AC3E}">
        <p14:creationId xmlns:p14="http://schemas.microsoft.com/office/powerpoint/2010/main" val="2854779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1430" y="594360"/>
            <a:ext cx="9144000" cy="1143000"/>
          </a:xfrm>
        </p:spPr>
        <p:txBody>
          <a:bodyPr>
            <a:normAutofit/>
          </a:bodyPr>
          <a:lstStyle/>
          <a:p>
            <a:pPr algn="ctr"/>
            <a:r>
              <a:rPr lang="en-US" sz="3500" dirty="0">
                <a:solidFill>
                  <a:schemeClr val="accent1">
                    <a:lumMod val="50000"/>
                  </a:schemeClr>
                </a:solidFill>
                <a:cs typeface="Helvetica Neue Medium"/>
              </a:rPr>
              <a:t>IBM Eclipse Tools for Bluemix</a:t>
            </a:r>
            <a:r>
              <a:rPr lang="en-US" sz="2672" dirty="0">
                <a:solidFill>
                  <a:schemeClr val="tx2">
                    <a:lumMod val="40000"/>
                    <a:lumOff val="60000"/>
                  </a:schemeClr>
                </a:solidFill>
              </a:rPr>
              <a:t/>
            </a:r>
            <a:br>
              <a:rPr lang="en-US" sz="2672" dirty="0">
                <a:solidFill>
                  <a:schemeClr val="tx2">
                    <a:lumMod val="40000"/>
                    <a:lumOff val="60000"/>
                  </a:schemeClr>
                </a:solidFill>
              </a:rPr>
            </a:br>
            <a:r>
              <a:rPr lang="en-US" sz="2800" dirty="0"/>
              <a:t>Powerful &amp; Versatile DevOps tools</a:t>
            </a:r>
            <a:endParaRPr lang="en-US" sz="2672" dirty="0"/>
          </a:p>
        </p:txBody>
      </p:sp>
      <p:sp>
        <p:nvSpPr>
          <p:cNvPr id="3075" name="Content Placeholder 2"/>
          <p:cNvSpPr>
            <a:spLocks noGrp="1"/>
          </p:cNvSpPr>
          <p:nvPr>
            <p:ph idx="1"/>
          </p:nvPr>
        </p:nvSpPr>
        <p:spPr>
          <a:xfrm>
            <a:off x="11430" y="1737360"/>
            <a:ext cx="9144000" cy="4754563"/>
          </a:xfrm>
        </p:spPr>
        <p:txBody>
          <a:bodyPr>
            <a:normAutofit/>
          </a:bodyPr>
          <a:lstStyle/>
          <a:p>
            <a:pPr>
              <a:buFont typeface="Arial" panose="020B0604020202020204" pitchFamily="34" charset="0"/>
              <a:buChar char="•"/>
            </a:pPr>
            <a:r>
              <a:rPr lang="en-US" sz="2812" dirty="0"/>
              <a:t>Ops Tools for Sever lifecycle:</a:t>
            </a:r>
          </a:p>
          <a:p>
            <a:pPr lvl="1">
              <a:buFont typeface="Arial" panose="020B0604020202020204" pitchFamily="34" charset="0"/>
              <a:buChar char="­"/>
            </a:pPr>
            <a:r>
              <a:rPr lang="en-US" sz="2601" dirty="0">
                <a:solidFill>
                  <a:srgbClr val="FFC000"/>
                </a:solidFill>
              </a:rPr>
              <a:t>Creation, Removal, Start, Stop, Restart</a:t>
            </a:r>
          </a:p>
          <a:p>
            <a:pPr>
              <a:buFont typeface="Arial" panose="020B0604020202020204" pitchFamily="34" charset="0"/>
              <a:buChar char="•"/>
            </a:pPr>
            <a:r>
              <a:rPr lang="en-US" sz="2812" dirty="0"/>
              <a:t>Ops Tools for lifecycle of Applications </a:t>
            </a:r>
            <a:endParaRPr lang="en-US" sz="2812" dirty="0" smtClean="0"/>
          </a:p>
          <a:p>
            <a:pPr>
              <a:buFont typeface="Arial" panose="020B0604020202020204" pitchFamily="34" charset="0"/>
              <a:buChar char="•"/>
            </a:pPr>
            <a:r>
              <a:rPr lang="en-US" sz="2601" dirty="0" smtClean="0">
                <a:solidFill>
                  <a:srgbClr val="FFC000"/>
                </a:solidFill>
              </a:rPr>
              <a:t>Deploy</a:t>
            </a:r>
            <a:r>
              <a:rPr lang="en-US" sz="2601" dirty="0">
                <a:solidFill>
                  <a:srgbClr val="FFC000"/>
                </a:solidFill>
              </a:rPr>
              <a:t>, Remove, Update, Restart</a:t>
            </a:r>
          </a:p>
          <a:p>
            <a:pPr>
              <a:buFont typeface="Arial" panose="020B0604020202020204" pitchFamily="34" charset="0"/>
              <a:buChar char="•"/>
            </a:pPr>
            <a:r>
              <a:rPr lang="en-US" sz="2812" dirty="0"/>
              <a:t>Dev Tools supporting Architect &amp; Developer</a:t>
            </a:r>
          </a:p>
          <a:p>
            <a:pPr lvl="1">
              <a:buFont typeface="Arial" panose="020B0604020202020204" pitchFamily="34" charset="0"/>
              <a:buChar char="­"/>
            </a:pPr>
            <a:r>
              <a:rPr lang="en-US" sz="2601" dirty="0">
                <a:solidFill>
                  <a:srgbClr val="FFC000"/>
                </a:solidFill>
              </a:rPr>
              <a:t>Compose applications by creating and binding services</a:t>
            </a:r>
          </a:p>
          <a:p>
            <a:pPr lvl="1">
              <a:buFont typeface="Arial" panose="020B0604020202020204" pitchFamily="34" charset="0"/>
              <a:buChar char="­"/>
            </a:pPr>
            <a:r>
              <a:rPr lang="en-US" sz="2601" dirty="0">
                <a:solidFill>
                  <a:srgbClr val="FFC000"/>
                </a:solidFill>
              </a:rPr>
              <a:t>Run, Debug, </a:t>
            </a:r>
            <a:r>
              <a:rPr lang="en-US" sz="2601" dirty="0" smtClean="0">
                <a:solidFill>
                  <a:srgbClr val="FFC000"/>
                </a:solidFill>
              </a:rPr>
              <a:t>Profile</a:t>
            </a:r>
          </a:p>
          <a:p>
            <a:pPr lvl="1">
              <a:buFont typeface="Arial" panose="020B0604020202020204" pitchFamily="34" charset="0"/>
              <a:buChar char="­"/>
            </a:pPr>
            <a:r>
              <a:rPr lang="en-US" sz="2601" dirty="0" smtClean="0">
                <a:solidFill>
                  <a:srgbClr val="FFC000"/>
                </a:solidFill>
              </a:rPr>
              <a:t>Tune</a:t>
            </a:r>
            <a:endParaRPr lang="en-US" sz="2601" dirty="0">
              <a:solidFill>
                <a:srgbClr val="FFC000"/>
              </a:solidFill>
            </a:endParaRPr>
          </a:p>
          <a:p>
            <a:pPr>
              <a:buFont typeface="Arial" panose="020B0604020202020204" pitchFamily="34" charset="0"/>
              <a:buChar char="•"/>
            </a:pPr>
            <a:r>
              <a:rPr lang="en-US" sz="2812" dirty="0" smtClean="0"/>
              <a:t>Local &amp; Remote Support</a:t>
            </a:r>
            <a:endParaRPr lang="en-US" sz="2812" dirty="0"/>
          </a:p>
        </p:txBody>
      </p:sp>
    </p:spTree>
    <p:extLst>
      <p:ext uri="{BB962C8B-B14F-4D97-AF65-F5344CB8AC3E}">
        <p14:creationId xmlns:p14="http://schemas.microsoft.com/office/powerpoint/2010/main" val="10379672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a:r>
              <a:rPr lang="en-US" sz="3500" dirty="0">
                <a:solidFill>
                  <a:schemeClr val="accent1">
                    <a:lumMod val="50000"/>
                  </a:schemeClr>
                </a:solidFill>
                <a:cs typeface="Helvetica Neue Medium"/>
              </a:rPr>
              <a:t>Development </a:t>
            </a:r>
            <a:r>
              <a:rPr lang="en-US" sz="3500" dirty="0" smtClean="0">
                <a:solidFill>
                  <a:schemeClr val="accent1">
                    <a:lumMod val="50000"/>
                  </a:schemeClr>
                </a:solidFill>
                <a:cs typeface="Helvetica Neue Medium"/>
              </a:rPr>
              <a:t>Mode</a:t>
            </a:r>
            <a:endParaRPr lang="en-US" sz="3500" dirty="0">
              <a:solidFill>
                <a:schemeClr val="accent1">
                  <a:lumMod val="50000"/>
                </a:schemeClr>
              </a:solidFill>
              <a:cs typeface="Helvetica Neue Medium"/>
            </a:endParaRPr>
          </a:p>
        </p:txBody>
      </p:sp>
      <p:sp>
        <p:nvSpPr>
          <p:cNvPr id="8195" name="Content Placeholder 2"/>
          <p:cNvSpPr>
            <a:spLocks noGrp="1"/>
          </p:cNvSpPr>
          <p:nvPr>
            <p:ph idx="1"/>
          </p:nvPr>
        </p:nvSpPr>
        <p:spPr>
          <a:xfrm>
            <a:off x="261938" y="1325880"/>
            <a:ext cx="8558212" cy="5043170"/>
          </a:xfrm>
        </p:spPr>
        <p:txBody>
          <a:bodyPr/>
          <a:lstStyle/>
          <a:p>
            <a:pPr>
              <a:buFont typeface="Arial" panose="020B0604020202020204" pitchFamily="34" charset="0"/>
              <a:buChar char="•"/>
            </a:pPr>
            <a:r>
              <a:rPr lang="en-US" sz="2500" dirty="0">
                <a:latin typeface="Calibri" charset="0"/>
              </a:rPr>
              <a:t>S</a:t>
            </a:r>
            <a:r>
              <a:rPr lang="en-US" sz="2500" dirty="0" smtClean="0">
                <a:latin typeface="Calibri" charset="0"/>
              </a:rPr>
              <a:t>pecial </a:t>
            </a:r>
            <a:r>
              <a:rPr lang="en-US" sz="2500" dirty="0">
                <a:latin typeface="Calibri" charset="0"/>
              </a:rPr>
              <a:t>mode of </a:t>
            </a:r>
            <a:r>
              <a:rPr lang="en-US" sz="2500" dirty="0" smtClean="0">
                <a:latin typeface="Calibri" charset="0"/>
              </a:rPr>
              <a:t>application </a:t>
            </a:r>
            <a:r>
              <a:rPr lang="en-US" sz="2500" dirty="0">
                <a:latin typeface="Calibri" charset="0"/>
              </a:rPr>
              <a:t>instance </a:t>
            </a:r>
            <a:endParaRPr lang="en-US" sz="2500" dirty="0" smtClean="0">
              <a:latin typeface="Calibri" charset="0"/>
            </a:endParaRPr>
          </a:p>
          <a:p>
            <a:pPr>
              <a:buFont typeface="Arial" panose="020B0604020202020204" pitchFamily="34" charset="0"/>
              <a:buChar char="•"/>
            </a:pPr>
            <a:r>
              <a:rPr lang="en-US" sz="2500" dirty="0" smtClean="0">
                <a:latin typeface="Calibri" charset="0"/>
              </a:rPr>
              <a:t> </a:t>
            </a:r>
            <a:r>
              <a:rPr lang="en-US" sz="2500" dirty="0">
                <a:latin typeface="Calibri" charset="0"/>
              </a:rPr>
              <a:t>A</a:t>
            </a:r>
            <a:r>
              <a:rPr lang="en-US" sz="2500" dirty="0" smtClean="0">
                <a:latin typeface="Calibri" charset="0"/>
              </a:rPr>
              <a:t>llows dev operations</a:t>
            </a:r>
            <a:endParaRPr lang="en-US" sz="2500" dirty="0">
              <a:latin typeface="Calibri" charset="0"/>
            </a:endParaRPr>
          </a:p>
          <a:p>
            <a:pPr lvl="1"/>
            <a:r>
              <a:rPr lang="en-US" sz="2500" dirty="0">
                <a:latin typeface="Calibri" charset="0"/>
              </a:rPr>
              <a:t>Remote debugging</a:t>
            </a:r>
          </a:p>
          <a:p>
            <a:pPr lvl="1"/>
            <a:r>
              <a:rPr lang="en-US" sz="2500" dirty="0">
                <a:latin typeface="Calibri" charset="0"/>
              </a:rPr>
              <a:t>Incremental update</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2" y="3474720"/>
            <a:ext cx="9014204" cy="3383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2240280" y="5029200"/>
            <a:ext cx="2011680" cy="4114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515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00" dirty="0">
                <a:solidFill>
                  <a:schemeClr val="accent1">
                    <a:lumMod val="50000"/>
                  </a:schemeClr>
                </a:solidFill>
                <a:cs typeface="Helvetica Neue Medium"/>
              </a:rPr>
              <a:t>Remotely Debug Applications in Bluemix</a:t>
            </a:r>
          </a:p>
        </p:txBody>
      </p:sp>
      <p:pic>
        <p:nvPicPr>
          <p:cNvPr id="4" name="Content Placeholder 3"/>
          <p:cNvPicPr>
            <a:picLocks noGrp="1" noChangeAspect="1"/>
          </p:cNvPicPr>
          <p:nvPr>
            <p:ph idx="1"/>
          </p:nvPr>
        </p:nvPicPr>
        <p:blipFill>
          <a:blip r:embed="rId3"/>
          <a:stretch>
            <a:fillRect/>
          </a:stretch>
        </p:blipFill>
        <p:spPr>
          <a:xfrm>
            <a:off x="0" y="1283517"/>
            <a:ext cx="9169398" cy="5574483"/>
          </a:xfrm>
          <a:prstGeom prst="rect">
            <a:avLst/>
          </a:prstGeom>
        </p:spPr>
      </p:pic>
      <p:grpSp>
        <p:nvGrpSpPr>
          <p:cNvPr id="17" name="Group 16"/>
          <p:cNvGrpSpPr/>
          <p:nvPr/>
        </p:nvGrpSpPr>
        <p:grpSpPr>
          <a:xfrm>
            <a:off x="868680" y="2423160"/>
            <a:ext cx="6446520" cy="1874520"/>
            <a:chOff x="868680" y="2423160"/>
            <a:chExt cx="6446520" cy="1874520"/>
          </a:xfrm>
        </p:grpSpPr>
        <p:grpSp>
          <p:nvGrpSpPr>
            <p:cNvPr id="16" name="Group 15"/>
            <p:cNvGrpSpPr/>
            <p:nvPr/>
          </p:nvGrpSpPr>
          <p:grpSpPr>
            <a:xfrm>
              <a:off x="868680" y="3586182"/>
              <a:ext cx="1417320" cy="711498"/>
              <a:chOff x="868680" y="3586182"/>
              <a:chExt cx="1417320" cy="711498"/>
            </a:xfrm>
          </p:grpSpPr>
          <p:cxnSp>
            <p:nvCxnSpPr>
              <p:cNvPr id="6" name="Straight Arrow Connector 5"/>
              <p:cNvCxnSpPr/>
              <p:nvPr/>
            </p:nvCxnSpPr>
            <p:spPr>
              <a:xfrm flipV="1">
                <a:off x="868680" y="3794760"/>
                <a:ext cx="548640" cy="502920"/>
              </a:xfrm>
              <a:prstGeom prst="straightConnector1">
                <a:avLst/>
              </a:prstGeom>
              <a:ln w="34925">
                <a:solidFill>
                  <a:srgbClr val="FF0000"/>
                </a:solidFill>
                <a:headEnd type="stealth"/>
                <a:tailEnd type="non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14400" y="3586182"/>
                <a:ext cx="1371600" cy="276229"/>
              </a:xfrm>
              <a:prstGeom prst="rect">
                <a:avLst/>
              </a:prstGeom>
              <a:noFill/>
            </p:spPr>
            <p:txBody>
              <a:bodyPr wrap="square" rtlCol="0">
                <a:spAutoFit/>
              </a:bodyPr>
              <a:lstStyle/>
              <a:p>
                <a:r>
                  <a:rPr lang="en-US" sz="1195" spc="-30" dirty="0">
                    <a:solidFill>
                      <a:schemeClr val="accent5">
                        <a:lumMod val="50000"/>
                      </a:schemeClr>
                    </a:solidFill>
                    <a:latin typeface="Arial"/>
                    <a:cs typeface="Arial"/>
                  </a:rPr>
                  <a:t>Set break points</a:t>
                </a:r>
              </a:p>
            </p:txBody>
          </p:sp>
        </p:grpSp>
        <p:grpSp>
          <p:nvGrpSpPr>
            <p:cNvPr id="15" name="Group 14"/>
            <p:cNvGrpSpPr/>
            <p:nvPr/>
          </p:nvGrpSpPr>
          <p:grpSpPr>
            <a:xfrm>
              <a:off x="1508760" y="2423160"/>
              <a:ext cx="2057400" cy="503489"/>
              <a:chOff x="1508760" y="2423160"/>
              <a:chExt cx="2057400" cy="503489"/>
            </a:xfrm>
          </p:grpSpPr>
          <p:cxnSp>
            <p:nvCxnSpPr>
              <p:cNvPr id="9" name="Straight Arrow Connector 8"/>
              <p:cNvCxnSpPr/>
              <p:nvPr/>
            </p:nvCxnSpPr>
            <p:spPr>
              <a:xfrm>
                <a:off x="1874520" y="2423160"/>
                <a:ext cx="228600" cy="365760"/>
              </a:xfrm>
              <a:prstGeom prst="straightConnector1">
                <a:avLst/>
              </a:prstGeom>
              <a:ln>
                <a:solidFill>
                  <a:srgbClr val="FF0000"/>
                </a:solidFill>
                <a:headEnd type="stealth"/>
                <a:tailEnd type="non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508760" y="2650420"/>
                <a:ext cx="2057400" cy="276229"/>
              </a:xfrm>
              <a:prstGeom prst="rect">
                <a:avLst/>
              </a:prstGeom>
              <a:noFill/>
            </p:spPr>
            <p:txBody>
              <a:bodyPr wrap="square" rtlCol="0">
                <a:spAutoFit/>
              </a:bodyPr>
              <a:lstStyle/>
              <a:p>
                <a:r>
                  <a:rPr lang="en-US" sz="1195" spc="-30" dirty="0">
                    <a:solidFill>
                      <a:schemeClr val="accent4">
                        <a:lumMod val="50000"/>
                      </a:schemeClr>
                    </a:solidFill>
                    <a:latin typeface="Arial"/>
                    <a:cs typeface="Arial"/>
                  </a:rPr>
                  <a:t>App in Dev &amp; Debug mode</a:t>
                </a:r>
              </a:p>
            </p:txBody>
          </p:sp>
        </p:grpSp>
        <p:grpSp>
          <p:nvGrpSpPr>
            <p:cNvPr id="14" name="Group 13"/>
            <p:cNvGrpSpPr/>
            <p:nvPr/>
          </p:nvGrpSpPr>
          <p:grpSpPr>
            <a:xfrm>
              <a:off x="5623560" y="2719670"/>
              <a:ext cx="1691640" cy="754914"/>
              <a:chOff x="5623560" y="2719670"/>
              <a:chExt cx="1691640" cy="754914"/>
            </a:xfrm>
          </p:grpSpPr>
          <p:cxnSp>
            <p:nvCxnSpPr>
              <p:cNvPr id="12" name="Straight Arrow Connector 11"/>
              <p:cNvCxnSpPr/>
              <p:nvPr/>
            </p:nvCxnSpPr>
            <p:spPr>
              <a:xfrm flipH="1">
                <a:off x="6126480" y="2719670"/>
                <a:ext cx="274320" cy="572170"/>
              </a:xfrm>
              <a:prstGeom prst="straightConnector1">
                <a:avLst/>
              </a:prstGeom>
              <a:ln>
                <a:solidFill>
                  <a:srgbClr val="FF0000"/>
                </a:solidFill>
                <a:headEnd type="stealth"/>
                <a:tailEnd type="non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623560" y="3198355"/>
                <a:ext cx="1691640" cy="276229"/>
              </a:xfrm>
              <a:prstGeom prst="rect">
                <a:avLst/>
              </a:prstGeom>
              <a:noFill/>
            </p:spPr>
            <p:txBody>
              <a:bodyPr wrap="square" rtlCol="0">
                <a:spAutoFit/>
              </a:bodyPr>
              <a:lstStyle/>
              <a:p>
                <a:r>
                  <a:rPr lang="en-US" sz="1195" spc="-30" dirty="0">
                    <a:solidFill>
                      <a:schemeClr val="accent4">
                        <a:lumMod val="50000"/>
                      </a:schemeClr>
                    </a:solidFill>
                    <a:latin typeface="Arial"/>
                    <a:cs typeface="Arial"/>
                  </a:rPr>
                  <a:t>Inspect variables</a:t>
                </a:r>
              </a:p>
            </p:txBody>
          </p:sp>
        </p:grpSp>
      </p:grpSp>
      <p:sp>
        <p:nvSpPr>
          <p:cNvPr id="3" name="Rectangle 2"/>
          <p:cNvSpPr/>
          <p:nvPr/>
        </p:nvSpPr>
        <p:spPr>
          <a:xfrm>
            <a:off x="4069080" y="3063240"/>
            <a:ext cx="1188720" cy="32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24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8640"/>
            <a:ext cx="9144000" cy="640080"/>
          </a:xfrm>
        </p:spPr>
        <p:txBody>
          <a:bodyPr>
            <a:noAutofit/>
          </a:bodyPr>
          <a:lstStyle/>
          <a:p>
            <a:pPr algn="ctr"/>
            <a:r>
              <a:rPr lang="en-US" sz="3500" dirty="0">
                <a:solidFill>
                  <a:schemeClr val="accent1">
                    <a:lumMod val="50000"/>
                  </a:schemeClr>
                </a:solidFill>
                <a:cs typeface="Helvetica Neue Medium"/>
              </a:rPr>
              <a:t>Incremental Publish </a:t>
            </a:r>
            <a:r>
              <a:rPr lang="en-US" sz="3500" dirty="0" smtClean="0">
                <a:solidFill>
                  <a:schemeClr val="accent1">
                    <a:lumMod val="50000"/>
                  </a:schemeClr>
                </a:solidFill>
                <a:cs typeface="Helvetica Neue Medium"/>
              </a:rPr>
              <a:t>of Apps </a:t>
            </a:r>
            <a:r>
              <a:rPr lang="en-US" sz="3500" dirty="0">
                <a:solidFill>
                  <a:schemeClr val="accent1">
                    <a:lumMod val="50000"/>
                  </a:schemeClr>
                </a:solidFill>
                <a:cs typeface="Helvetica Neue Medium"/>
              </a:rPr>
              <a:t>in Bluemix</a:t>
            </a:r>
          </a:p>
        </p:txBody>
      </p:sp>
      <p:pic>
        <p:nvPicPr>
          <p:cNvPr id="4" name="Content Placeholder 3"/>
          <p:cNvPicPr>
            <a:picLocks noGrp="1" noChangeAspect="1"/>
          </p:cNvPicPr>
          <p:nvPr>
            <p:ph idx="1"/>
          </p:nvPr>
        </p:nvPicPr>
        <p:blipFill>
          <a:blip r:embed="rId3"/>
          <a:stretch>
            <a:fillRect/>
          </a:stretch>
        </p:blipFill>
        <p:spPr>
          <a:xfrm>
            <a:off x="1508760" y="2057401"/>
            <a:ext cx="6343650" cy="1914525"/>
          </a:xfrm>
          <a:prstGeom prst="rect">
            <a:avLst/>
          </a:prstGeom>
        </p:spPr>
      </p:pic>
      <p:sp>
        <p:nvSpPr>
          <p:cNvPr id="5" name="TextBox 4"/>
          <p:cNvSpPr txBox="1"/>
          <p:nvPr/>
        </p:nvSpPr>
        <p:spPr>
          <a:xfrm>
            <a:off x="428625" y="1600200"/>
            <a:ext cx="8686800" cy="5112295"/>
          </a:xfrm>
          <a:prstGeom prst="rect">
            <a:avLst/>
          </a:prstGeom>
          <a:noFill/>
        </p:spPr>
        <p:txBody>
          <a:bodyPr wrap="square" lIns="91439" tIns="45719" rIns="91439" bIns="45719" rtlCol="0">
            <a:spAutoFit/>
          </a:bodyPr>
          <a:lstStyle/>
          <a:p>
            <a:pPr marL="342882" indent="-342882" defTabSz="457177">
              <a:spcBef>
                <a:spcPct val="20000"/>
              </a:spcBef>
              <a:buFont typeface="Arial"/>
              <a:buChar char="•"/>
            </a:pPr>
            <a:r>
              <a:rPr lang="en-US" sz="2812" dirty="0"/>
              <a:t>Enable Development Mode</a:t>
            </a:r>
          </a:p>
          <a:p>
            <a:pPr marL="342882" indent="-342882" defTabSz="457177">
              <a:spcBef>
                <a:spcPct val="20000"/>
              </a:spcBef>
              <a:buFont typeface="Arial"/>
              <a:buChar char="•"/>
            </a:pPr>
            <a:endParaRPr lang="en-US" sz="2812" dirty="0">
              <a:solidFill>
                <a:schemeClr val="accent5">
                  <a:lumMod val="75000"/>
                </a:schemeClr>
              </a:solidFill>
            </a:endParaRPr>
          </a:p>
          <a:p>
            <a:pPr marL="342882" indent="-342882" defTabSz="457177">
              <a:spcBef>
                <a:spcPct val="20000"/>
              </a:spcBef>
              <a:buFont typeface="Arial"/>
              <a:buChar char="•"/>
            </a:pPr>
            <a:endParaRPr lang="en-US" sz="2812" dirty="0">
              <a:solidFill>
                <a:schemeClr val="accent5">
                  <a:lumMod val="75000"/>
                </a:schemeClr>
              </a:solidFill>
            </a:endParaRPr>
          </a:p>
          <a:p>
            <a:pPr marL="342882" indent="-342882" defTabSz="457177">
              <a:spcBef>
                <a:spcPct val="20000"/>
              </a:spcBef>
              <a:buFont typeface="Arial"/>
              <a:buChar char="•"/>
            </a:pPr>
            <a:endParaRPr lang="en-US" sz="2812" dirty="0">
              <a:solidFill>
                <a:schemeClr val="accent5">
                  <a:lumMod val="75000"/>
                </a:schemeClr>
              </a:solidFill>
            </a:endParaRPr>
          </a:p>
          <a:p>
            <a:pPr marL="342882" indent="-342882" defTabSz="457177">
              <a:spcBef>
                <a:spcPct val="20000"/>
              </a:spcBef>
              <a:buFont typeface="Arial"/>
              <a:buChar char="•"/>
            </a:pPr>
            <a:endParaRPr lang="en-US" sz="2812" dirty="0">
              <a:solidFill>
                <a:schemeClr val="accent5">
                  <a:lumMod val="75000"/>
                </a:schemeClr>
              </a:solidFill>
            </a:endParaRPr>
          </a:p>
          <a:p>
            <a:pPr marL="342882" indent="-342882" defTabSz="457177">
              <a:spcBef>
                <a:spcPct val="20000"/>
              </a:spcBef>
              <a:buFont typeface="Arial"/>
              <a:buChar char="•"/>
            </a:pPr>
            <a:r>
              <a:rPr lang="en-US" sz="2812" dirty="0"/>
              <a:t>Enabling Development Mode provides access to</a:t>
            </a:r>
          </a:p>
          <a:p>
            <a:pPr lvl="2" indent="-457177" defTabSz="457177">
              <a:spcBef>
                <a:spcPct val="20000"/>
              </a:spcBef>
              <a:buFont typeface="Arial" panose="020B0604020202020204" pitchFamily="34" charset="0"/>
              <a:buChar char="­"/>
            </a:pPr>
            <a:r>
              <a:rPr lang="en-US" sz="2812" dirty="0"/>
              <a:t>Push incremental file updates</a:t>
            </a:r>
          </a:p>
          <a:p>
            <a:pPr lvl="2" indent="-457177" defTabSz="457177">
              <a:spcBef>
                <a:spcPct val="20000"/>
              </a:spcBef>
              <a:buFont typeface="Arial" panose="020B0604020202020204" pitchFamily="34" charset="0"/>
              <a:buChar char="­"/>
            </a:pPr>
            <a:r>
              <a:rPr lang="en-US" sz="2812" dirty="0"/>
              <a:t>Run additional tools inside app container like SSH web console</a:t>
            </a:r>
          </a:p>
          <a:p>
            <a:pPr marL="800059" lvl="1" indent="-342882" defTabSz="457177">
              <a:spcBef>
                <a:spcPct val="20000"/>
              </a:spcBef>
              <a:buFont typeface="Arial"/>
              <a:buChar char="•"/>
            </a:pPr>
            <a:endParaRPr lang="en-US" sz="2812" dirty="0">
              <a:solidFill>
                <a:schemeClr val="accent4">
                  <a:lumMod val="75000"/>
                </a:schemeClr>
              </a:solidFill>
            </a:endParaRPr>
          </a:p>
        </p:txBody>
      </p:sp>
    </p:spTree>
    <p:extLst>
      <p:ext uri="{BB962C8B-B14F-4D97-AF65-F5344CB8AC3E}">
        <p14:creationId xmlns:p14="http://schemas.microsoft.com/office/powerpoint/2010/main" val="318616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240280"/>
            <a:ext cx="9144000" cy="1470025"/>
          </a:xfrm>
        </p:spPr>
        <p:txBody>
          <a:bodyPr/>
          <a:lstStyle/>
          <a:p>
            <a:pPr algn="ctr"/>
            <a:r>
              <a:rPr lang="en-US" sz="3234" dirty="0">
                <a:solidFill>
                  <a:schemeClr val="accent1">
                    <a:lumMod val="50000"/>
                  </a:schemeClr>
                </a:solidFill>
              </a:rPr>
              <a:t>T</a:t>
            </a:r>
            <a:r>
              <a:rPr lang="en-US" sz="3234" dirty="0" smtClean="0">
                <a:solidFill>
                  <a:schemeClr val="accent1">
                    <a:lumMod val="50000"/>
                  </a:schemeClr>
                </a:solidFill>
              </a:rPr>
              <a:t>hree </a:t>
            </a:r>
            <a:r>
              <a:rPr lang="en-US" sz="3234" dirty="0">
                <a:solidFill>
                  <a:schemeClr val="accent1">
                    <a:lumMod val="50000"/>
                  </a:schemeClr>
                </a:solidFill>
              </a:rPr>
              <a:t>Hands-on Labs</a:t>
            </a:r>
          </a:p>
        </p:txBody>
      </p:sp>
    </p:spTree>
    <p:extLst>
      <p:ext uri="{BB962C8B-B14F-4D97-AF65-F5344CB8AC3E}">
        <p14:creationId xmlns:p14="http://schemas.microsoft.com/office/powerpoint/2010/main" val="1095494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2011680"/>
            <a:ext cx="7772400" cy="1470025"/>
          </a:xfrm>
        </p:spPr>
        <p:txBody>
          <a:bodyPr/>
          <a:lstStyle/>
          <a:p>
            <a:pPr algn="ctr"/>
            <a:r>
              <a:rPr lang="en-US" sz="4000" dirty="0">
                <a:solidFill>
                  <a:schemeClr val="accent1">
                    <a:lumMod val="50000"/>
                  </a:schemeClr>
                </a:solidFill>
              </a:rPr>
              <a:t>Consuming </a:t>
            </a:r>
            <a:r>
              <a:rPr lang="en-US" sz="4000" dirty="0" smtClean="0">
                <a:solidFill>
                  <a:schemeClr val="accent1">
                    <a:lumMod val="50000"/>
                  </a:schemeClr>
                </a:solidFill>
              </a:rPr>
              <a:t>Services</a:t>
            </a:r>
            <a:endParaRPr lang="en-US" sz="4000" dirty="0">
              <a:solidFill>
                <a:schemeClr val="accent1">
                  <a:lumMod val="50000"/>
                </a:schemeClr>
              </a:solidFill>
            </a:endParaRPr>
          </a:p>
        </p:txBody>
      </p:sp>
      <p:sp>
        <p:nvSpPr>
          <p:cNvPr id="5" name="Subtitle 4"/>
          <p:cNvSpPr>
            <a:spLocks noGrp="1"/>
          </p:cNvSpPr>
          <p:nvPr>
            <p:ph type="subTitle" idx="1"/>
          </p:nvPr>
        </p:nvSpPr>
        <p:spPr/>
        <p:txBody>
          <a:bodyPr/>
          <a:lstStyle/>
          <a:p>
            <a:r>
              <a:rPr lang="en-US" sz="3000" dirty="0" smtClean="0">
                <a:solidFill>
                  <a:schemeClr val="accent1">
                    <a:lumMod val="50000"/>
                  </a:schemeClr>
                </a:solidFill>
              </a:rPr>
              <a:t>From Java Applications</a:t>
            </a:r>
            <a:endParaRPr lang="en-US" sz="3000" dirty="0">
              <a:solidFill>
                <a:schemeClr val="accent1">
                  <a:lumMod val="50000"/>
                </a:schemeClr>
              </a:solidFill>
            </a:endParaRPr>
          </a:p>
        </p:txBody>
      </p:sp>
    </p:spTree>
    <p:extLst>
      <p:ext uri="{BB962C8B-B14F-4D97-AF65-F5344CB8AC3E}">
        <p14:creationId xmlns:p14="http://schemas.microsoft.com/office/powerpoint/2010/main" val="196675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31" name="Shape 58"/>
          <p:cNvSpPr>
            <a:spLocks noChangeArrowheads="1"/>
          </p:cNvSpPr>
          <p:nvPr/>
        </p:nvSpPr>
        <p:spPr bwMode="auto">
          <a:xfrm>
            <a:off x="6357945" y="1644650"/>
            <a:ext cx="2600277" cy="3273425"/>
          </a:xfrm>
          <a:prstGeom prst="rect">
            <a:avLst/>
          </a:prstGeom>
          <a:solidFill>
            <a:srgbClr val="597C96">
              <a:alpha val="10196"/>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lstStyle/>
          <a:p>
            <a:pPr eaLnBrk="1" hangingPunct="1"/>
            <a:endParaRPr lang="en-US" sz="2391">
              <a:latin typeface="Arial" charset="0"/>
              <a:cs typeface="Arial" charset="0"/>
              <a:sym typeface="Arial" charset="0"/>
            </a:endParaRPr>
          </a:p>
        </p:txBody>
      </p:sp>
      <p:grpSp>
        <p:nvGrpSpPr>
          <p:cNvPr id="64520" name="Group 31"/>
          <p:cNvGrpSpPr>
            <a:grpSpLocks/>
          </p:cNvGrpSpPr>
          <p:nvPr/>
        </p:nvGrpSpPr>
        <p:grpSpPr bwMode="auto">
          <a:xfrm>
            <a:off x="2820995" y="1658941"/>
            <a:ext cx="3513137" cy="2806701"/>
            <a:chOff x="5208" y="1572"/>
            <a:chExt cx="3348" cy="2674"/>
          </a:xfrm>
        </p:grpSpPr>
        <p:pic>
          <p:nvPicPr>
            <p:cNvPr id="64521"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8" y="1572"/>
              <a:ext cx="3348" cy="26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22"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0" y="1705"/>
              <a:ext cx="2887" cy="1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4530" name="Shape 60"/>
          <p:cNvSpPr>
            <a:spLocks noChangeArrowheads="1"/>
          </p:cNvSpPr>
          <p:nvPr/>
        </p:nvSpPr>
        <p:spPr bwMode="auto">
          <a:xfrm>
            <a:off x="298457" y="5451478"/>
            <a:ext cx="8550276" cy="1204819"/>
          </a:xfrm>
          <a:prstGeom prst="rect">
            <a:avLst/>
          </a:prstGeom>
          <a:solidFill>
            <a:srgbClr val="597C96"/>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lstStyle/>
          <a:p>
            <a:pPr eaLnBrk="1" hangingPunct="1"/>
            <a:endParaRPr lang="en-US" sz="1617">
              <a:solidFill>
                <a:schemeClr val="bg1"/>
              </a:solidFill>
              <a:latin typeface="Arial" charset="0"/>
              <a:cs typeface="Arial" charset="0"/>
              <a:sym typeface="Arial" charset="0"/>
            </a:endParaRPr>
          </a:p>
        </p:txBody>
      </p:sp>
      <p:sp>
        <p:nvSpPr>
          <p:cNvPr id="64527" name="Shape 58"/>
          <p:cNvSpPr>
            <a:spLocks noChangeArrowheads="1"/>
          </p:cNvSpPr>
          <p:nvPr/>
        </p:nvSpPr>
        <p:spPr bwMode="auto">
          <a:xfrm>
            <a:off x="-447514" y="2656610"/>
            <a:ext cx="2578733" cy="3273425"/>
          </a:xfrm>
          <a:prstGeom prst="rect">
            <a:avLst/>
          </a:prstGeom>
          <a:solidFill>
            <a:srgbClr val="597C96">
              <a:alpha val="10196"/>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lstStyle/>
          <a:p>
            <a:pPr eaLnBrk="1" hangingPunct="1"/>
            <a:endParaRPr lang="en-US" sz="2391" dirty="0">
              <a:latin typeface="Arial" charset="0"/>
              <a:cs typeface="Arial" charset="0"/>
              <a:sym typeface="Arial" charset="0"/>
            </a:endParaRPr>
          </a:p>
        </p:txBody>
      </p:sp>
      <p:sp>
        <p:nvSpPr>
          <p:cNvPr id="64514" name="Title 3"/>
          <p:cNvSpPr>
            <a:spLocks noGrp="1"/>
          </p:cNvSpPr>
          <p:nvPr>
            <p:ph type="title" idx="4294967295"/>
          </p:nvPr>
        </p:nvSpPr>
        <p:spPr>
          <a:xfrm>
            <a:off x="138546" y="584848"/>
            <a:ext cx="9008884" cy="406013"/>
          </a:xfrm>
        </p:spPr>
        <p:txBody>
          <a:bodyPr vert="horz" wrap="square" lIns="0" tIns="45720" rIns="91440" bIns="45720" numCol="1" anchor="t" anchorCtr="0" compatLnSpc="1">
            <a:prstTxWarp prst="textNoShape">
              <a:avLst/>
            </a:prstTxWarp>
            <a:noAutofit/>
          </a:bodyPr>
          <a:lstStyle/>
          <a:p>
            <a:pPr algn="ctr">
              <a:spcBef>
                <a:spcPts val="1800"/>
              </a:spcBef>
            </a:pPr>
            <a:r>
              <a:rPr lang="en-US" sz="3500" dirty="0">
                <a:solidFill>
                  <a:schemeClr val="accent1">
                    <a:lumMod val="50000"/>
                  </a:schemeClr>
                </a:solidFill>
                <a:cs typeface="Helvetica Neue Medium"/>
              </a:rPr>
              <a:t>Bluemix: IBM’s Cloud Platform</a:t>
            </a:r>
            <a:endParaRPr lang="en-US" sz="3500" dirty="0">
              <a:solidFill>
                <a:schemeClr val="accent1">
                  <a:lumMod val="50000"/>
                </a:schemeClr>
              </a:solidFill>
              <a:latin typeface="Helvetica Neue Light"/>
              <a:cs typeface="Helvetica Neue Light"/>
            </a:endParaRPr>
          </a:p>
        </p:txBody>
      </p:sp>
      <p:sp>
        <p:nvSpPr>
          <p:cNvPr id="64516" name="TextBox 13"/>
          <p:cNvSpPr txBox="1">
            <a:spLocks noChangeArrowheads="1"/>
          </p:cNvSpPr>
          <p:nvPr/>
        </p:nvSpPr>
        <p:spPr bwMode="auto">
          <a:xfrm>
            <a:off x="250832" y="5484879"/>
            <a:ext cx="3127376" cy="1173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65" tIns="45683" rIns="91365" bIns="45683">
            <a:spAutoFit/>
          </a:bodyPr>
          <a:lstStyle>
            <a:lvl1pPr marL="292100" indent="-177800">
              <a:defRPr sz="2200">
                <a:solidFill>
                  <a:schemeClr val="hlink"/>
                </a:solidFill>
                <a:latin typeface="Helvetica" charset="0"/>
                <a:ea typeface="ＭＳ Ｐゴシック" charset="0"/>
                <a:cs typeface="MS PGothic" charset="0"/>
              </a:defRPr>
            </a:lvl1pPr>
            <a:lvl2pPr marL="742950" indent="-285750">
              <a:defRPr sz="2200">
                <a:solidFill>
                  <a:schemeClr val="hlink"/>
                </a:solidFill>
                <a:latin typeface="Helvetica" charset="0"/>
                <a:ea typeface="MS PGothic" charset="0"/>
                <a:cs typeface="MS PGothic" charset="0"/>
              </a:defRPr>
            </a:lvl2pPr>
            <a:lvl3pPr marL="1143000" indent="-228600">
              <a:defRPr sz="2200">
                <a:solidFill>
                  <a:schemeClr val="hlink"/>
                </a:solidFill>
                <a:latin typeface="Helvetica" charset="0"/>
                <a:ea typeface="MS PGothic" charset="0"/>
                <a:cs typeface="MS PGothic" charset="0"/>
              </a:defRPr>
            </a:lvl3pPr>
            <a:lvl4pPr marL="1600200" indent="-228600">
              <a:defRPr sz="2200">
                <a:solidFill>
                  <a:schemeClr val="hlink"/>
                </a:solidFill>
                <a:latin typeface="Helvetica" charset="0"/>
                <a:ea typeface="MS PGothic" charset="0"/>
                <a:cs typeface="MS PGothic" charset="0"/>
              </a:defRPr>
            </a:lvl4pPr>
            <a:lvl5pPr marL="2057400" indent="-228600">
              <a:defRPr sz="2200">
                <a:solidFill>
                  <a:schemeClr val="hlink"/>
                </a:solidFill>
                <a:latin typeface="Helvetica"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Helvetica" charset="0"/>
                <a:ea typeface="MS PGothic" charset="0"/>
                <a:cs typeface="MS PGothic" charset="0"/>
              </a:defRPr>
            </a:lvl9pPr>
          </a:lstStyle>
          <a:p>
            <a:pPr eaLnBrk="1" hangingPunct="1">
              <a:buFontTx/>
              <a:buChar char="•"/>
            </a:pPr>
            <a:r>
              <a:rPr lang="en-US" sz="1406" dirty="0">
                <a:solidFill>
                  <a:schemeClr val="bg1"/>
                </a:solidFill>
                <a:latin typeface="Helvetica Neue Light"/>
                <a:cs typeface="Helvetica Neue Light"/>
              </a:rPr>
              <a:t>DevOps</a:t>
            </a:r>
          </a:p>
          <a:p>
            <a:pPr eaLnBrk="1" hangingPunct="1">
              <a:buFontTx/>
              <a:buChar char="•"/>
            </a:pPr>
            <a:r>
              <a:rPr lang="en-US" sz="1406" dirty="0">
                <a:solidFill>
                  <a:schemeClr val="bg1"/>
                </a:solidFill>
                <a:latin typeface="Helvetica Neue Light"/>
                <a:cs typeface="Helvetica Neue Light"/>
              </a:rPr>
              <a:t>Big Data</a:t>
            </a:r>
          </a:p>
          <a:p>
            <a:pPr eaLnBrk="1" hangingPunct="1">
              <a:buFontTx/>
              <a:buChar char="•"/>
            </a:pPr>
            <a:r>
              <a:rPr lang="en-US" sz="1406" dirty="0">
                <a:solidFill>
                  <a:schemeClr val="bg1"/>
                </a:solidFill>
                <a:latin typeface="Helvetica Neue Light"/>
                <a:cs typeface="Helvetica Neue Light"/>
              </a:rPr>
              <a:t>Mobile</a:t>
            </a:r>
          </a:p>
          <a:p>
            <a:pPr eaLnBrk="1" hangingPunct="1">
              <a:buFontTx/>
              <a:buChar char="•"/>
            </a:pPr>
            <a:r>
              <a:rPr lang="en-US" sz="1406" dirty="0">
                <a:solidFill>
                  <a:schemeClr val="bg1"/>
                </a:solidFill>
                <a:latin typeface="Helvetica Neue Light"/>
                <a:cs typeface="Helvetica Neue Light"/>
              </a:rPr>
              <a:t>Watson</a:t>
            </a:r>
          </a:p>
          <a:p>
            <a:pPr eaLnBrk="1" hangingPunct="1">
              <a:buFontTx/>
              <a:buChar char="•"/>
            </a:pPr>
            <a:r>
              <a:rPr lang="en-US" sz="1406" dirty="0">
                <a:solidFill>
                  <a:schemeClr val="bg1"/>
                </a:solidFill>
                <a:latin typeface="Helvetica Neue Light"/>
                <a:cs typeface="Helvetica Neue Light"/>
              </a:rPr>
              <a:t>Business Analytics</a:t>
            </a:r>
          </a:p>
        </p:txBody>
      </p:sp>
      <p:sp>
        <p:nvSpPr>
          <p:cNvPr id="64517" name="Rectangle 20"/>
          <p:cNvSpPr>
            <a:spLocks noChangeArrowheads="1"/>
          </p:cNvSpPr>
          <p:nvPr/>
        </p:nvSpPr>
        <p:spPr bwMode="auto">
          <a:xfrm>
            <a:off x="279400" y="5065721"/>
            <a:ext cx="4833938" cy="400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65" tIns="45683" rIns="91365" bIns="45683">
            <a:spAutoFit/>
          </a:bodyPr>
          <a:lstStyle/>
          <a:p>
            <a:r>
              <a:rPr lang="en-US" sz="2000" dirty="0">
                <a:solidFill>
                  <a:schemeClr val="accent1">
                    <a:lumMod val="50000"/>
                  </a:schemeClr>
                </a:solidFill>
                <a:latin typeface="Helvetica Neue Light"/>
                <a:ea typeface="ＭＳ Ｐゴシック"/>
                <a:cs typeface="Helvetica Neue Light"/>
              </a:rPr>
              <a:t>Bluemix service categories</a:t>
            </a:r>
          </a:p>
        </p:txBody>
      </p:sp>
      <p:sp>
        <p:nvSpPr>
          <p:cNvPr id="64523" name="TextBox 13"/>
          <p:cNvSpPr txBox="1">
            <a:spLocks noChangeArrowheads="1"/>
          </p:cNvSpPr>
          <p:nvPr/>
        </p:nvSpPr>
        <p:spPr bwMode="auto">
          <a:xfrm>
            <a:off x="3095632" y="5484879"/>
            <a:ext cx="3127376" cy="1390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65" tIns="45683" rIns="91365" bIns="45683">
            <a:spAutoFit/>
          </a:bodyPr>
          <a:lstStyle>
            <a:lvl1pPr marL="292100" indent="-177800">
              <a:defRPr sz="2200">
                <a:solidFill>
                  <a:schemeClr val="hlink"/>
                </a:solidFill>
                <a:latin typeface="Helvetica" charset="0"/>
                <a:ea typeface="ＭＳ Ｐゴシック" charset="0"/>
                <a:cs typeface="MS PGothic" charset="0"/>
              </a:defRPr>
            </a:lvl1pPr>
            <a:lvl2pPr marL="742950" indent="-285750">
              <a:defRPr sz="2200">
                <a:solidFill>
                  <a:schemeClr val="hlink"/>
                </a:solidFill>
                <a:latin typeface="Helvetica" charset="0"/>
                <a:ea typeface="MS PGothic" charset="0"/>
                <a:cs typeface="MS PGothic" charset="0"/>
              </a:defRPr>
            </a:lvl2pPr>
            <a:lvl3pPr marL="1143000" indent="-228600">
              <a:defRPr sz="2200">
                <a:solidFill>
                  <a:schemeClr val="hlink"/>
                </a:solidFill>
                <a:latin typeface="Helvetica" charset="0"/>
                <a:ea typeface="MS PGothic" charset="0"/>
                <a:cs typeface="MS PGothic" charset="0"/>
              </a:defRPr>
            </a:lvl3pPr>
            <a:lvl4pPr marL="1600200" indent="-228600">
              <a:defRPr sz="2200">
                <a:solidFill>
                  <a:schemeClr val="hlink"/>
                </a:solidFill>
                <a:latin typeface="Helvetica" charset="0"/>
                <a:ea typeface="MS PGothic" charset="0"/>
                <a:cs typeface="MS PGothic" charset="0"/>
              </a:defRPr>
            </a:lvl4pPr>
            <a:lvl5pPr marL="2057400" indent="-228600">
              <a:defRPr sz="2200">
                <a:solidFill>
                  <a:schemeClr val="hlink"/>
                </a:solidFill>
                <a:latin typeface="Helvetica"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Helvetica" charset="0"/>
                <a:ea typeface="MS PGothic" charset="0"/>
                <a:cs typeface="MS PGothic" charset="0"/>
              </a:defRPr>
            </a:lvl9pPr>
          </a:lstStyle>
          <a:p>
            <a:pPr eaLnBrk="1" hangingPunct="1">
              <a:buFontTx/>
              <a:buChar char="•"/>
            </a:pPr>
            <a:r>
              <a:rPr lang="en-US" sz="1406" dirty="0">
                <a:solidFill>
                  <a:schemeClr val="bg1"/>
                </a:solidFill>
                <a:latin typeface="Helvetica Neue Light"/>
                <a:cs typeface="Helvetica Neue Light"/>
              </a:rPr>
              <a:t>Database</a:t>
            </a:r>
          </a:p>
          <a:p>
            <a:pPr eaLnBrk="1" hangingPunct="1">
              <a:buFontTx/>
              <a:buChar char="•"/>
            </a:pPr>
            <a:r>
              <a:rPr lang="en-US" sz="1406" dirty="0">
                <a:solidFill>
                  <a:schemeClr val="bg1"/>
                </a:solidFill>
                <a:latin typeface="Helvetica Neue Light"/>
                <a:cs typeface="Helvetica Neue Light"/>
              </a:rPr>
              <a:t>Web and application</a:t>
            </a:r>
          </a:p>
          <a:p>
            <a:pPr eaLnBrk="1" hangingPunct="1">
              <a:buFontTx/>
              <a:buChar char="•"/>
            </a:pPr>
            <a:r>
              <a:rPr lang="en-US" sz="1406" dirty="0">
                <a:solidFill>
                  <a:schemeClr val="bg1"/>
                </a:solidFill>
                <a:latin typeface="Helvetica Neue Light"/>
                <a:cs typeface="Helvetica Neue Light"/>
              </a:rPr>
              <a:t>Security </a:t>
            </a:r>
          </a:p>
          <a:p>
            <a:pPr eaLnBrk="1" hangingPunct="1">
              <a:buFontTx/>
              <a:buChar char="•"/>
            </a:pPr>
            <a:r>
              <a:rPr lang="en-US" sz="1406" dirty="0">
                <a:solidFill>
                  <a:schemeClr val="bg1"/>
                </a:solidFill>
                <a:latin typeface="Helvetica Neue Light"/>
                <a:cs typeface="Helvetica Neue Light"/>
              </a:rPr>
              <a:t>Internet of Things</a:t>
            </a:r>
          </a:p>
          <a:p>
            <a:pPr eaLnBrk="1" hangingPunct="1">
              <a:buFontTx/>
              <a:buChar char="•"/>
            </a:pPr>
            <a:r>
              <a:rPr lang="en-US" sz="1406" dirty="0">
                <a:solidFill>
                  <a:schemeClr val="bg1"/>
                </a:solidFill>
                <a:latin typeface="Helvetica Neue Light"/>
                <a:cs typeface="Helvetica Neue Light"/>
              </a:rPr>
              <a:t>Cloud Integration </a:t>
            </a:r>
          </a:p>
          <a:p>
            <a:pPr eaLnBrk="1" hangingPunct="1">
              <a:buFontTx/>
              <a:buChar char="•"/>
            </a:pPr>
            <a:endParaRPr lang="en-US" sz="1406" dirty="0">
              <a:solidFill>
                <a:schemeClr val="bg1"/>
              </a:solidFill>
              <a:latin typeface="Helvetica Neue Light"/>
              <a:cs typeface="Helvetica Neue Light"/>
            </a:endParaRPr>
          </a:p>
        </p:txBody>
      </p:sp>
      <p:sp>
        <p:nvSpPr>
          <p:cNvPr id="64525" name="Shape 54"/>
          <p:cNvSpPr>
            <a:spLocks noChangeArrowheads="1"/>
          </p:cNvSpPr>
          <p:nvPr/>
        </p:nvSpPr>
        <p:spPr bwMode="auto">
          <a:xfrm>
            <a:off x="297255" y="1701258"/>
            <a:ext cx="2364536" cy="2488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0" tIns="0" rIns="0" bIns="0" anchor="ctr">
            <a:spAutoFit/>
          </a:bodyPr>
          <a:lstStyle/>
          <a:p>
            <a:pPr marL="118960" indent="-118960" defTabSz="456810"/>
            <a:r>
              <a:rPr lang="en-US" sz="1828" dirty="0">
                <a:latin typeface="Helvetica Neue Medium"/>
                <a:cs typeface="Helvetica Neue Medium"/>
                <a:sym typeface="Helvetica Neue Bold for IBM" charset="0"/>
              </a:rPr>
              <a:t>Developer experience</a:t>
            </a:r>
            <a:endParaRPr lang="en-US" sz="1828" dirty="0">
              <a:solidFill>
                <a:srgbClr val="FFFFFF"/>
              </a:solidFill>
              <a:latin typeface="Helvetica Neue Medium"/>
              <a:cs typeface="Helvetica Neue Medium"/>
              <a:sym typeface="Helvetica Neue Light" charset="0"/>
            </a:endParaRPr>
          </a:p>
          <a:p>
            <a:pPr marL="118960" indent="-118960" defTabSz="456810">
              <a:buFontTx/>
              <a:buChar char="•"/>
            </a:pPr>
            <a:endParaRPr lang="en-US" sz="1195" dirty="0">
              <a:latin typeface="Helvetica Neue Light"/>
              <a:cs typeface="Helvetica Neue Light"/>
              <a:sym typeface="Helvetica Neue Light" charset="0"/>
            </a:endParaRPr>
          </a:p>
          <a:p>
            <a:pPr marL="118960" indent="-118960" defTabSz="456810">
              <a:buFontTx/>
              <a:buChar char="•"/>
            </a:pPr>
            <a:r>
              <a:rPr lang="en-US" sz="1195" dirty="0">
                <a:latin typeface="Helvetica Neue Light"/>
                <a:cs typeface="Helvetica Neue Light"/>
                <a:sym typeface="Helvetica Neue Light" charset="0"/>
              </a:rPr>
              <a:t>Rapidly deploy and scale applications in any language.</a:t>
            </a:r>
          </a:p>
          <a:p>
            <a:pPr marL="118960" indent="-118960" defTabSz="456810">
              <a:buFontTx/>
              <a:buChar char="•"/>
            </a:pPr>
            <a:endParaRPr lang="en-US" sz="1195" dirty="0">
              <a:latin typeface="Helvetica Neue Light"/>
              <a:cs typeface="Helvetica Neue Light"/>
              <a:sym typeface="Helvetica Neue Light" charset="0"/>
            </a:endParaRPr>
          </a:p>
          <a:p>
            <a:pPr marL="118960" indent="-118960" defTabSz="456810">
              <a:buFontTx/>
              <a:buChar char="•"/>
            </a:pPr>
            <a:r>
              <a:rPr lang="en-US" sz="1195" dirty="0">
                <a:latin typeface="Helvetica Neue Light"/>
                <a:cs typeface="Helvetica Neue Light"/>
                <a:sym typeface="Helvetica Neue Light" charset="0"/>
              </a:rPr>
              <a:t>Compose applications quickly with useful APIs and services and avoid tedious backend </a:t>
            </a:r>
            <a:r>
              <a:rPr lang="en-US" sz="1195" dirty="0" err="1">
                <a:latin typeface="Helvetica Neue Light"/>
                <a:cs typeface="Helvetica Neue Light"/>
                <a:sym typeface="Helvetica Neue Light" charset="0"/>
              </a:rPr>
              <a:t>config</a:t>
            </a:r>
            <a:r>
              <a:rPr lang="en-US" sz="1195" dirty="0">
                <a:latin typeface="Helvetica Neue Light"/>
                <a:cs typeface="Helvetica Neue Light"/>
                <a:sym typeface="Helvetica Neue Light" charset="0"/>
              </a:rPr>
              <a:t>. </a:t>
            </a:r>
          </a:p>
          <a:p>
            <a:pPr marL="118960" indent="-118960" defTabSz="456810">
              <a:buFontTx/>
              <a:buChar char="•"/>
            </a:pPr>
            <a:endParaRPr lang="en-US" sz="1195" dirty="0">
              <a:latin typeface="Helvetica Neue Light"/>
              <a:cs typeface="Helvetica Neue Light"/>
              <a:sym typeface="Helvetica Neue Light" charset="0"/>
            </a:endParaRPr>
          </a:p>
          <a:p>
            <a:pPr marL="118960" indent="-118960" defTabSz="456810">
              <a:buFontTx/>
              <a:buChar char="•"/>
            </a:pPr>
            <a:r>
              <a:rPr lang="en-US" sz="1195" dirty="0">
                <a:latin typeface="Helvetica Neue Light"/>
                <a:cs typeface="Helvetica Neue Light"/>
                <a:sym typeface="Helvetica Neue Light" charset="0"/>
              </a:rPr>
              <a:t>Realize fast time-to-value with simplicity, flexibility and clear documentation.</a:t>
            </a:r>
          </a:p>
        </p:txBody>
      </p:sp>
      <p:sp>
        <p:nvSpPr>
          <p:cNvPr id="64526" name="Rectangle 14"/>
          <p:cNvSpPr>
            <a:spLocks noChangeArrowheads="1"/>
          </p:cNvSpPr>
          <p:nvPr/>
        </p:nvSpPr>
        <p:spPr bwMode="auto">
          <a:xfrm>
            <a:off x="6454788" y="1701258"/>
            <a:ext cx="2443079" cy="276420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91365" tIns="45683" rIns="91365" bIns="45683">
            <a:spAutoFit/>
          </a:bodyPr>
          <a:lstStyle/>
          <a:p>
            <a:pPr marL="118960" indent="-118960"/>
            <a:r>
              <a:rPr lang="en-US" sz="1828" dirty="0">
                <a:latin typeface="Helvetica Neue Medium"/>
                <a:cs typeface="Helvetica Neue Medium"/>
                <a:sym typeface="Helvetica Neue Bold for IBM" charset="0"/>
              </a:rPr>
              <a:t>Enterprise capability </a:t>
            </a:r>
            <a:endParaRPr lang="en-US" sz="1828" dirty="0">
              <a:latin typeface="Helvetica Neue Medium"/>
              <a:cs typeface="Helvetica Neue Medium"/>
              <a:sym typeface="Helvetica Neue Light" charset="0"/>
            </a:endParaRPr>
          </a:p>
          <a:p>
            <a:pPr marL="118960" indent="-118960">
              <a:buFontTx/>
              <a:buChar char="•"/>
            </a:pPr>
            <a:endParaRPr lang="en-US" sz="1195" dirty="0">
              <a:latin typeface="Helvetica Neue Light"/>
              <a:cs typeface="Helvetica Neue Light"/>
              <a:sym typeface="Helvetica Neue Light" charset="0"/>
            </a:endParaRPr>
          </a:p>
          <a:p>
            <a:pPr marL="118960" indent="-118960">
              <a:buFontTx/>
              <a:buChar char="•"/>
            </a:pPr>
            <a:r>
              <a:rPr lang="en-US" sz="1195" dirty="0">
                <a:latin typeface="Helvetica Neue Light"/>
                <a:cs typeface="Helvetica Neue Light"/>
                <a:sym typeface="Helvetica Neue Light" charset="0"/>
              </a:rPr>
              <a:t>Securely integrate with existing on-</a:t>
            </a:r>
            <a:r>
              <a:rPr lang="en-US" sz="1195" dirty="0" err="1">
                <a:latin typeface="Helvetica Neue Light"/>
                <a:cs typeface="Helvetica Neue Light"/>
                <a:sym typeface="Helvetica Neue Light" charset="0"/>
              </a:rPr>
              <a:t>prem</a:t>
            </a:r>
            <a:r>
              <a:rPr lang="en-US" sz="1195" dirty="0">
                <a:latin typeface="Helvetica Neue Light"/>
                <a:cs typeface="Helvetica Neue Light"/>
                <a:sym typeface="Helvetica Neue Light" charset="0"/>
              </a:rPr>
              <a:t> data and systems.</a:t>
            </a:r>
          </a:p>
          <a:p>
            <a:pPr marL="118960" indent="-118960">
              <a:buFontTx/>
              <a:buChar char="•"/>
            </a:pPr>
            <a:endParaRPr lang="en-US" sz="1195" dirty="0">
              <a:latin typeface="Helvetica Neue Light"/>
              <a:cs typeface="Helvetica Neue Light"/>
              <a:sym typeface="Helvetica Neue Light" charset="0"/>
            </a:endParaRPr>
          </a:p>
          <a:p>
            <a:pPr marL="118960" indent="-118960">
              <a:buFontTx/>
              <a:buChar char="•"/>
            </a:pPr>
            <a:r>
              <a:rPr lang="en-US" sz="1195" dirty="0">
                <a:latin typeface="Helvetica Neue Light"/>
                <a:cs typeface="Helvetica Neue Light"/>
                <a:sym typeface="Helvetica Neue Light" charset="0"/>
              </a:rPr>
              <a:t>Choose from flexible deployment models.</a:t>
            </a:r>
          </a:p>
          <a:p>
            <a:pPr marL="118960" indent="-118960">
              <a:buFontTx/>
              <a:buChar char="•"/>
            </a:pPr>
            <a:endParaRPr lang="en-US" sz="1195" dirty="0">
              <a:latin typeface="Helvetica Neue Light"/>
              <a:cs typeface="Helvetica Neue Light"/>
              <a:sym typeface="Helvetica Neue Light" charset="0"/>
            </a:endParaRPr>
          </a:p>
          <a:p>
            <a:pPr marL="118960" indent="-118960">
              <a:buFontTx/>
              <a:buChar char="•"/>
            </a:pPr>
            <a:r>
              <a:rPr lang="en-US" sz="1195" dirty="0">
                <a:latin typeface="Helvetica Neue Light"/>
                <a:cs typeface="Helvetica Neue Light"/>
                <a:sym typeface="Helvetica Neue Light" charset="0"/>
              </a:rPr>
              <a:t>Manage the full application lifecycle with DevOps. </a:t>
            </a:r>
          </a:p>
          <a:p>
            <a:pPr marL="118960" indent="-118960">
              <a:buFontTx/>
              <a:buChar char="•"/>
            </a:pPr>
            <a:endParaRPr lang="en-US" sz="1195" dirty="0">
              <a:latin typeface="Helvetica Neue Light"/>
              <a:cs typeface="Helvetica Neue Light"/>
              <a:sym typeface="Helvetica Neue Light" charset="0"/>
            </a:endParaRPr>
          </a:p>
          <a:p>
            <a:pPr marL="118960" indent="-118960">
              <a:buFontTx/>
              <a:buChar char="•"/>
            </a:pPr>
            <a:r>
              <a:rPr lang="en-US" sz="1195" dirty="0">
                <a:latin typeface="Helvetica Neue Light"/>
                <a:cs typeface="Helvetica Neue Light"/>
                <a:sym typeface="Helvetica Neue Light" charset="0"/>
              </a:rPr>
              <a:t>Develop and deploy on a platform built on a foundation of open technology.</a:t>
            </a:r>
          </a:p>
        </p:txBody>
      </p:sp>
      <p:sp>
        <p:nvSpPr>
          <p:cNvPr id="64532" name="Text Box 20"/>
          <p:cNvSpPr txBox="1">
            <a:spLocks noChangeArrowheads="1"/>
          </p:cNvSpPr>
          <p:nvPr/>
        </p:nvSpPr>
        <p:spPr bwMode="auto">
          <a:xfrm>
            <a:off x="2846389" y="4435480"/>
            <a:ext cx="3367087" cy="524941"/>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lIns="91365" tIns="45683" rIns="91365" bIns="45683">
            <a:spAutoFit/>
          </a:bodyPr>
          <a:lstStyle/>
          <a:p>
            <a:pPr algn="ctr">
              <a:spcBef>
                <a:spcPct val="50000"/>
              </a:spcBef>
            </a:pPr>
            <a:r>
              <a:rPr lang="en-US" sz="1406">
                <a:solidFill>
                  <a:srgbClr val="B2B2B2"/>
                </a:solidFill>
              </a:rPr>
              <a:t>Built on a foundation of </a:t>
            </a:r>
            <a:r>
              <a:rPr lang="en-US" sz="1406" b="1">
                <a:solidFill>
                  <a:srgbClr val="B2B2B2"/>
                </a:solidFill>
              </a:rPr>
              <a:t>open technology.</a:t>
            </a:r>
          </a:p>
        </p:txBody>
      </p:sp>
      <p:pic>
        <p:nvPicPr>
          <p:cNvPr id="17" name="Picture 8" descr="imag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8875" y="2968505"/>
            <a:ext cx="414849" cy="371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8480" y="2968505"/>
            <a:ext cx="376663" cy="425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900" y="2968502"/>
            <a:ext cx="417674" cy="574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72328" y="2968502"/>
            <a:ext cx="556300" cy="381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156592" y="1107466"/>
            <a:ext cx="9005455" cy="400035"/>
          </a:xfrm>
          <a:prstGeom prst="rect">
            <a:avLst/>
          </a:prstGeom>
        </p:spPr>
        <p:txBody>
          <a:bodyPr wrap="square" lIns="0" tIns="45683" rIns="0" bIns="45683">
            <a:spAutoFit/>
          </a:bodyPr>
          <a:lstStyle/>
          <a:p>
            <a:r>
              <a:rPr lang="en-US" sz="2000" dirty="0">
                <a:solidFill>
                  <a:schemeClr val="accent1">
                    <a:lumMod val="50000"/>
                  </a:schemeClr>
                </a:solidFill>
                <a:latin typeface="Helvetica Neue Light"/>
                <a:ea typeface="ＭＳ Ｐゴシック"/>
                <a:cs typeface="Helvetica Neue Light"/>
              </a:rPr>
              <a:t>Build, run, scale, manage, integrate &amp; secure applications in the cloud </a:t>
            </a:r>
            <a:endParaRPr lang="en-US" sz="2000" dirty="0">
              <a:solidFill>
                <a:schemeClr val="accent1">
                  <a:lumMod val="50000"/>
                </a:schemeClr>
              </a:solidFill>
            </a:endParaRPr>
          </a:p>
        </p:txBody>
      </p:sp>
    </p:spTree>
    <p:extLst>
      <p:ext uri="{BB962C8B-B14F-4D97-AF65-F5344CB8AC3E}">
        <p14:creationId xmlns:p14="http://schemas.microsoft.com/office/powerpoint/2010/main" val="14963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algn="ctr"/>
            <a:r>
              <a:rPr lang="en-US" sz="3500" dirty="0">
                <a:solidFill>
                  <a:schemeClr val="accent1">
                    <a:lumMod val="50000"/>
                  </a:schemeClr>
                </a:solidFill>
                <a:cs typeface="Helvetica Neue Medium"/>
              </a:rPr>
              <a:t>Using a service in </a:t>
            </a:r>
            <a:r>
              <a:rPr lang="en-US" sz="3500" dirty="0" err="1">
                <a:solidFill>
                  <a:schemeClr val="accent1">
                    <a:lumMod val="50000"/>
                  </a:schemeClr>
                </a:solidFill>
                <a:cs typeface="Helvetica Neue Medium"/>
              </a:rPr>
              <a:t>Bluemix</a:t>
            </a:r>
            <a:endParaRPr lang="en-US" sz="3500" dirty="0">
              <a:solidFill>
                <a:schemeClr val="accent1">
                  <a:lumMod val="50000"/>
                </a:schemeClr>
              </a:solidFill>
              <a:cs typeface="Helvetica Neue Medium"/>
            </a:endParaRPr>
          </a:p>
        </p:txBody>
      </p:sp>
      <p:sp>
        <p:nvSpPr>
          <p:cNvPr id="3" name="Content Placeholder 2"/>
          <p:cNvSpPr>
            <a:spLocks noGrp="1"/>
          </p:cNvSpPr>
          <p:nvPr>
            <p:ph idx="1"/>
          </p:nvPr>
        </p:nvSpPr>
        <p:spPr>
          <a:xfrm>
            <a:off x="335006" y="1277356"/>
            <a:ext cx="8505825" cy="3746500"/>
          </a:xfrm>
        </p:spPr>
        <p:txBody>
          <a:bodyPr>
            <a:normAutofit lnSpcReduction="10000"/>
          </a:bodyPr>
          <a:lstStyle/>
          <a:p>
            <a:pPr>
              <a:buFont typeface="Arial" panose="020B0604020202020204" pitchFamily="34" charset="0"/>
              <a:buChar char="•"/>
            </a:pPr>
            <a:r>
              <a:rPr lang="en-US" sz="2800" dirty="0">
                <a:latin typeface="Arial" charset="0"/>
              </a:rPr>
              <a:t>Create &amp; </a:t>
            </a:r>
            <a:r>
              <a:rPr lang="en-US" sz="2800" dirty="0" smtClean="0">
                <a:latin typeface="Arial" charset="0"/>
              </a:rPr>
              <a:t>Bind </a:t>
            </a:r>
            <a:r>
              <a:rPr lang="en-US" sz="2800" dirty="0">
                <a:latin typeface="Arial" charset="0"/>
              </a:rPr>
              <a:t>service</a:t>
            </a:r>
          </a:p>
          <a:p>
            <a:pPr lvl="1"/>
            <a:r>
              <a:rPr lang="en-US" sz="2000" dirty="0">
                <a:latin typeface="Arial" charset="0"/>
              </a:rPr>
              <a:t>Command line</a:t>
            </a:r>
          </a:p>
          <a:p>
            <a:pPr lvl="2">
              <a:tabLst/>
            </a:pPr>
            <a:r>
              <a:rPr lang="en-US" sz="2000" i="1" dirty="0" err="1">
                <a:solidFill>
                  <a:srgbClr val="008A52"/>
                </a:solidFill>
                <a:latin typeface="Arial" charset="0"/>
              </a:rPr>
              <a:t>cf</a:t>
            </a:r>
            <a:r>
              <a:rPr lang="en-US" sz="2000" i="1" dirty="0">
                <a:solidFill>
                  <a:srgbClr val="008A52"/>
                </a:solidFill>
                <a:latin typeface="Arial" charset="0"/>
              </a:rPr>
              <a:t> marketplace </a:t>
            </a:r>
            <a:r>
              <a:rPr lang="en-US" sz="2000" dirty="0">
                <a:latin typeface="Arial" charset="0"/>
              </a:rPr>
              <a:t>to see available services</a:t>
            </a:r>
          </a:p>
          <a:p>
            <a:pPr lvl="2">
              <a:tabLst/>
            </a:pPr>
            <a:r>
              <a:rPr lang="en-US" sz="2000" i="1" dirty="0" err="1">
                <a:solidFill>
                  <a:srgbClr val="008A52"/>
                </a:solidFill>
                <a:latin typeface="Arial" charset="0"/>
              </a:rPr>
              <a:t>cf</a:t>
            </a:r>
            <a:r>
              <a:rPr lang="en-US" sz="2000" i="1" dirty="0">
                <a:solidFill>
                  <a:srgbClr val="008A52"/>
                </a:solidFill>
                <a:latin typeface="Arial" charset="0"/>
              </a:rPr>
              <a:t> create-service </a:t>
            </a:r>
            <a:r>
              <a:rPr lang="en-US" sz="2000" dirty="0">
                <a:latin typeface="Arial" charset="0"/>
              </a:rPr>
              <a:t>to create a service instance</a:t>
            </a:r>
          </a:p>
          <a:p>
            <a:pPr lvl="2">
              <a:tabLst/>
            </a:pPr>
            <a:r>
              <a:rPr lang="en-US" sz="2000" i="1" dirty="0" err="1">
                <a:solidFill>
                  <a:srgbClr val="008A52"/>
                </a:solidFill>
                <a:latin typeface="Arial" charset="0"/>
              </a:rPr>
              <a:t>cf</a:t>
            </a:r>
            <a:r>
              <a:rPr lang="en-US" sz="2000" i="1" dirty="0">
                <a:solidFill>
                  <a:srgbClr val="008A52"/>
                </a:solidFill>
                <a:latin typeface="Arial" charset="0"/>
              </a:rPr>
              <a:t> bind-service </a:t>
            </a:r>
            <a:r>
              <a:rPr lang="en-US" sz="2000" dirty="0">
                <a:latin typeface="Arial" charset="0"/>
              </a:rPr>
              <a:t>to bind the service instance to your application</a:t>
            </a:r>
          </a:p>
          <a:p>
            <a:pPr lvl="2">
              <a:tabLst/>
            </a:pPr>
            <a:r>
              <a:rPr lang="en-US" sz="2000" i="1" dirty="0" err="1">
                <a:solidFill>
                  <a:srgbClr val="008A52"/>
                </a:solidFill>
                <a:latin typeface="Arial" charset="0"/>
              </a:rPr>
              <a:t>cf</a:t>
            </a:r>
            <a:r>
              <a:rPr lang="en-US" sz="2000" i="1" dirty="0">
                <a:solidFill>
                  <a:srgbClr val="008A52"/>
                </a:solidFill>
                <a:latin typeface="Arial" charset="0"/>
              </a:rPr>
              <a:t> restart</a:t>
            </a:r>
            <a:r>
              <a:rPr lang="en-US" sz="2000" dirty="0">
                <a:latin typeface="Arial" charset="0"/>
              </a:rPr>
              <a:t>, or </a:t>
            </a:r>
            <a:r>
              <a:rPr lang="en-US" sz="2000" i="1" dirty="0" err="1">
                <a:solidFill>
                  <a:srgbClr val="008A52"/>
                </a:solidFill>
                <a:latin typeface="Arial" charset="0"/>
              </a:rPr>
              <a:t>cf</a:t>
            </a:r>
            <a:r>
              <a:rPr lang="en-US" sz="2000" i="1" dirty="0">
                <a:solidFill>
                  <a:srgbClr val="008A52"/>
                </a:solidFill>
                <a:latin typeface="Arial" charset="0"/>
              </a:rPr>
              <a:t> push </a:t>
            </a:r>
            <a:r>
              <a:rPr lang="en-US" sz="2000" dirty="0">
                <a:latin typeface="Arial" charset="0"/>
              </a:rPr>
              <a:t>again</a:t>
            </a:r>
          </a:p>
          <a:p>
            <a:pPr lvl="1"/>
            <a:r>
              <a:rPr lang="en-US" sz="2000" dirty="0">
                <a:latin typeface="Arial" charset="0"/>
              </a:rPr>
              <a:t>Web portal </a:t>
            </a:r>
            <a:r>
              <a:rPr lang="en-US" sz="2000" dirty="0" smtClean="0">
                <a:latin typeface="Arial" charset="0"/>
              </a:rPr>
              <a:t>(bluemix.net)</a:t>
            </a:r>
          </a:p>
          <a:p>
            <a:pPr>
              <a:buFont typeface="Arial" panose="020B0604020202020204" pitchFamily="34" charset="0"/>
              <a:buChar char="•"/>
            </a:pPr>
            <a:r>
              <a:rPr lang="en-US" sz="2800" dirty="0" smtClean="0">
                <a:latin typeface="Arial" charset="0"/>
              </a:rPr>
              <a:t>Read </a:t>
            </a:r>
            <a:r>
              <a:rPr lang="en-US" sz="2800" dirty="0">
                <a:latin typeface="Arial" charset="0"/>
              </a:rPr>
              <a:t>service connection and </a:t>
            </a:r>
            <a:r>
              <a:rPr lang="en-US" sz="2800" dirty="0" smtClean="0">
                <a:latin typeface="Arial" charset="0"/>
              </a:rPr>
              <a:t>credentials</a:t>
            </a:r>
          </a:p>
          <a:p>
            <a:pPr marL="290513" lvl="1" indent="0">
              <a:buNone/>
            </a:pPr>
            <a:r>
              <a:rPr lang="en-US" sz="2000" dirty="0" smtClean="0">
                <a:latin typeface="Arial" charset="0"/>
              </a:rPr>
              <a:t>Sample VCAP_SERVICES environment variable</a:t>
            </a:r>
            <a:endParaRPr lang="en-US" sz="2000" dirty="0">
              <a:latin typeface="Arial" charset="0"/>
            </a:endParaRPr>
          </a:p>
          <a:p>
            <a:pPr>
              <a:buFontTx/>
              <a:buNone/>
            </a:pPr>
            <a:r>
              <a:rPr lang="en-US" sz="2250" dirty="0">
                <a:latin typeface="Arial" charset="0"/>
              </a:rPr>
              <a:t>	</a:t>
            </a:r>
          </a:p>
        </p:txBody>
      </p:sp>
      <p:sp>
        <p:nvSpPr>
          <p:cNvPr id="14340" name="Slide Number Placeholder 3"/>
          <p:cNvSpPr>
            <a:spLocks noGrp="1"/>
          </p:cNvSpPr>
          <p:nvPr>
            <p:ph type="sldNum" sz="quarter" idx="4294967295"/>
          </p:nvPr>
        </p:nvSpPr>
        <p:spPr bwMode="auto">
          <a:xfrm>
            <a:off x="457200" y="6356392"/>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1316" indent="-285134" eaLnBrk="0" hangingPunct="0">
              <a:defRPr>
                <a:solidFill>
                  <a:schemeClr val="tx1"/>
                </a:solidFill>
                <a:latin typeface="Arial" charset="0"/>
                <a:ea typeface="Arial" charset="0"/>
                <a:cs typeface="Arial" charset="0"/>
              </a:defRPr>
            </a:lvl2pPr>
            <a:lvl3pPr marL="1140486" indent="-228091" eaLnBrk="0" hangingPunct="0">
              <a:defRPr>
                <a:solidFill>
                  <a:schemeClr val="tx1"/>
                </a:solidFill>
                <a:latin typeface="Arial" charset="0"/>
                <a:ea typeface="Arial" charset="0"/>
                <a:cs typeface="Arial" charset="0"/>
              </a:defRPr>
            </a:lvl3pPr>
            <a:lvl4pPr marL="1596676" indent="-228091" eaLnBrk="0" hangingPunct="0">
              <a:defRPr>
                <a:solidFill>
                  <a:schemeClr val="tx1"/>
                </a:solidFill>
                <a:latin typeface="Arial" charset="0"/>
                <a:ea typeface="Arial" charset="0"/>
                <a:cs typeface="Arial" charset="0"/>
              </a:defRPr>
            </a:lvl4pPr>
            <a:lvl5pPr marL="2052885" indent="-228091" eaLnBrk="0" hangingPunct="0">
              <a:defRPr>
                <a:solidFill>
                  <a:schemeClr val="tx1"/>
                </a:solidFill>
                <a:latin typeface="Arial" charset="0"/>
                <a:ea typeface="Arial" charset="0"/>
                <a:cs typeface="Arial" charset="0"/>
              </a:defRPr>
            </a:lvl5pPr>
            <a:lvl6pPr marL="2509078" indent="-228091" eaLnBrk="0" fontAlgn="base" hangingPunct="0">
              <a:spcBef>
                <a:spcPct val="0"/>
              </a:spcBef>
              <a:spcAft>
                <a:spcPct val="0"/>
              </a:spcAft>
              <a:defRPr>
                <a:solidFill>
                  <a:schemeClr val="tx1"/>
                </a:solidFill>
                <a:latin typeface="Arial" charset="0"/>
                <a:ea typeface="Arial" charset="0"/>
                <a:cs typeface="Arial" charset="0"/>
              </a:defRPr>
            </a:lvl6pPr>
            <a:lvl7pPr marL="2965266" indent="-228091" eaLnBrk="0" fontAlgn="base" hangingPunct="0">
              <a:spcBef>
                <a:spcPct val="0"/>
              </a:spcBef>
              <a:spcAft>
                <a:spcPct val="0"/>
              </a:spcAft>
              <a:defRPr>
                <a:solidFill>
                  <a:schemeClr val="tx1"/>
                </a:solidFill>
                <a:latin typeface="Arial" charset="0"/>
                <a:ea typeface="Arial" charset="0"/>
                <a:cs typeface="Arial" charset="0"/>
              </a:defRPr>
            </a:lvl7pPr>
            <a:lvl8pPr marL="3421467" indent="-228091" eaLnBrk="0" fontAlgn="base" hangingPunct="0">
              <a:spcBef>
                <a:spcPct val="0"/>
              </a:spcBef>
              <a:spcAft>
                <a:spcPct val="0"/>
              </a:spcAft>
              <a:defRPr>
                <a:solidFill>
                  <a:schemeClr val="tx1"/>
                </a:solidFill>
                <a:latin typeface="Arial" charset="0"/>
                <a:ea typeface="Arial" charset="0"/>
                <a:cs typeface="Arial" charset="0"/>
              </a:defRPr>
            </a:lvl8pPr>
            <a:lvl9pPr marL="3877646" indent="-228091"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7D605F-1E39-4742-BEBC-F7493334F2FA}" type="slidenum">
              <a:rPr lang="en-US">
                <a:solidFill>
                  <a:srgbClr val="A6A6A6"/>
                </a:solidFill>
              </a:rPr>
              <a:pPr eaLnBrk="1" hangingPunct="1"/>
              <a:t>20</a:t>
            </a:fld>
            <a:endParaRPr lang="en-US">
              <a:solidFill>
                <a:srgbClr val="A6A6A6"/>
              </a:solidFill>
            </a:endParaRPr>
          </a:p>
        </p:txBody>
      </p:sp>
      <p:pic>
        <p:nvPicPr>
          <p:cNvPr id="143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191" y="4754880"/>
            <a:ext cx="4157436" cy="20584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8685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55588" y="587375"/>
            <a:ext cx="8888412" cy="1143000"/>
          </a:xfrm>
        </p:spPr>
        <p:txBody>
          <a:bodyPr>
            <a:noAutofit/>
          </a:bodyPr>
          <a:lstStyle/>
          <a:p>
            <a:pPr algn="ctr"/>
            <a:r>
              <a:rPr lang="en-US" sz="3500" dirty="0">
                <a:solidFill>
                  <a:schemeClr val="accent1">
                    <a:lumMod val="50000"/>
                  </a:schemeClr>
                </a:solidFill>
                <a:cs typeface="Helvetica Neue Medium"/>
              </a:rPr>
              <a:t>Sample code to connect to a SQL </a:t>
            </a:r>
            <a:r>
              <a:rPr lang="en-US" sz="3500" dirty="0" smtClean="0">
                <a:solidFill>
                  <a:schemeClr val="accent1">
                    <a:lumMod val="50000"/>
                  </a:schemeClr>
                </a:solidFill>
                <a:cs typeface="Helvetica Neue Medium"/>
              </a:rPr>
              <a:t>service</a:t>
            </a:r>
            <a:br>
              <a:rPr lang="en-US" sz="3500" dirty="0" smtClean="0">
                <a:solidFill>
                  <a:schemeClr val="accent1">
                    <a:lumMod val="50000"/>
                  </a:schemeClr>
                </a:solidFill>
                <a:cs typeface="Helvetica Neue Medium"/>
              </a:rPr>
            </a:br>
            <a:r>
              <a:rPr lang="en-US" sz="2600" dirty="0" smtClean="0">
                <a:solidFill>
                  <a:schemeClr val="accent1">
                    <a:lumMod val="50000"/>
                  </a:schemeClr>
                </a:solidFill>
                <a:cs typeface="Helvetica Neue Medium"/>
              </a:rPr>
              <a:t>Read the credentials</a:t>
            </a:r>
            <a:endParaRPr lang="en-US" sz="2600" dirty="0">
              <a:solidFill>
                <a:schemeClr val="accent1">
                  <a:lumMod val="50000"/>
                </a:schemeClr>
              </a:solidFill>
              <a:cs typeface="Helvetica Neue Medium"/>
            </a:endParaRPr>
          </a:p>
        </p:txBody>
      </p:sp>
      <p:pic>
        <p:nvPicPr>
          <p:cNvPr id="15371" name="Picture 11"/>
          <p:cNvPicPr>
            <a:picLocks noChangeAspect="1" noChangeArrowheads="1"/>
          </p:cNvPicPr>
          <p:nvPr/>
        </p:nvPicPr>
        <p:blipFill>
          <a:blip r:embed="rId3">
            <a:extLst>
              <a:ext uri="{28A0092B-C50C-407E-A947-70E740481C1C}">
                <a14:useLocalDpi xmlns:a14="http://schemas.microsoft.com/office/drawing/2010/main" val="0"/>
              </a:ext>
            </a:extLst>
          </a:blip>
          <a:srcRect l="4605" t="19016" r="6642" b="12314"/>
          <a:stretch>
            <a:fillRect/>
          </a:stretch>
        </p:blipFill>
        <p:spPr bwMode="auto">
          <a:xfrm>
            <a:off x="0" y="1874520"/>
            <a:ext cx="9143999" cy="49834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75" name="Rectangle 15"/>
          <p:cNvSpPr>
            <a:spLocks noChangeArrowheads="1"/>
          </p:cNvSpPr>
          <p:nvPr/>
        </p:nvSpPr>
        <p:spPr bwMode="auto">
          <a:xfrm>
            <a:off x="365760" y="4389120"/>
            <a:ext cx="7909560" cy="1176655"/>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240" tIns="45620" rIns="91240" bIns="45620" anchor="ctr"/>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
        <p:nvSpPr>
          <p:cNvPr id="15376" name="Rectangle 16"/>
          <p:cNvSpPr>
            <a:spLocks noChangeArrowheads="1"/>
          </p:cNvSpPr>
          <p:nvPr/>
        </p:nvSpPr>
        <p:spPr bwMode="auto">
          <a:xfrm>
            <a:off x="255588" y="2606040"/>
            <a:ext cx="8659812" cy="249554"/>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240" tIns="45620" rIns="91240" bIns="45620" anchor="ctr"/>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985941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3"/>
          <p:cNvSpPr txBox="1">
            <a:spLocks noGrp="1"/>
          </p:cNvSpPr>
          <p:nvPr/>
        </p:nvSpPr>
        <p:spPr bwMode="auto">
          <a:xfrm>
            <a:off x="3671888" y="64278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E78131B9-8637-8945-A36C-878614CDD706}" type="slidenum">
              <a:rPr lang="en-US" sz="914">
                <a:solidFill>
                  <a:srgbClr val="A6A6A6"/>
                </a:solidFill>
              </a:rPr>
              <a:pPr defTabSz="456183" eaLnBrk="1" fontAlgn="base" hangingPunct="1">
                <a:spcBef>
                  <a:spcPct val="0"/>
                </a:spcBef>
                <a:spcAft>
                  <a:spcPct val="0"/>
                </a:spcAft>
              </a:pPr>
              <a:t>22</a:t>
            </a:fld>
            <a:endParaRPr lang="en-US" sz="914">
              <a:solidFill>
                <a:srgbClr val="A6A6A6"/>
              </a:solidFill>
            </a:endParaRPr>
          </a:p>
        </p:txBody>
      </p:sp>
      <p:sp>
        <p:nvSpPr>
          <p:cNvPr id="51208" name="TextBox 5"/>
          <p:cNvSpPr txBox="1">
            <a:spLocks noChangeArrowheads="1"/>
          </p:cNvSpPr>
          <p:nvPr/>
        </p:nvSpPr>
        <p:spPr bwMode="auto">
          <a:xfrm>
            <a:off x="0" y="502920"/>
            <a:ext cx="9144000" cy="103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240" tIns="45620" rIns="91240" bIns="456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456183" fontAlgn="base">
              <a:spcBef>
                <a:spcPct val="0"/>
              </a:spcBef>
              <a:spcAft>
                <a:spcPct val="0"/>
              </a:spcAft>
            </a:pPr>
            <a:r>
              <a:rPr lang="en-US" sz="3500" dirty="0">
                <a:solidFill>
                  <a:schemeClr val="accent1">
                    <a:lumMod val="50000"/>
                  </a:schemeClr>
                </a:solidFill>
                <a:cs typeface="Helvetica Neue Medium"/>
              </a:rPr>
              <a:t>Sample code to connect to a SQL service</a:t>
            </a:r>
            <a:endParaRPr lang="en-US" sz="3500" dirty="0" smtClean="0">
              <a:solidFill>
                <a:schemeClr val="accent1">
                  <a:lumMod val="50000"/>
                </a:schemeClr>
              </a:solidFill>
              <a:latin typeface="+mj-lt"/>
              <a:ea typeface="MS PGothic" panose="020B0600070205080204" pitchFamily="34" charset="-128"/>
              <a:cs typeface="Helvetica Neue Medium"/>
            </a:endParaRPr>
          </a:p>
          <a:p>
            <a:pPr algn="ctr" defTabSz="456183" fontAlgn="base">
              <a:spcBef>
                <a:spcPct val="0"/>
              </a:spcBef>
              <a:spcAft>
                <a:spcPct val="0"/>
              </a:spcAft>
            </a:pPr>
            <a:r>
              <a:rPr lang="en-US" sz="2600" dirty="0" smtClean="0">
                <a:solidFill>
                  <a:schemeClr val="accent1">
                    <a:lumMod val="50000"/>
                  </a:schemeClr>
                </a:solidFill>
                <a:latin typeface="+mj-lt"/>
                <a:ea typeface="MS PGothic" panose="020B0600070205080204" pitchFamily="34" charset="-128"/>
                <a:cs typeface="Helvetica Neue Medium"/>
              </a:rPr>
              <a:t>Establish </a:t>
            </a:r>
            <a:r>
              <a:rPr lang="en-US" sz="2600" dirty="0">
                <a:solidFill>
                  <a:schemeClr val="accent1">
                    <a:lumMod val="50000"/>
                  </a:schemeClr>
                </a:solidFill>
                <a:latin typeface="+mj-lt"/>
                <a:ea typeface="MS PGothic" panose="020B0600070205080204" pitchFamily="34" charset="-128"/>
                <a:cs typeface="Helvetica Neue Medium"/>
              </a:rPr>
              <a:t>the connection</a:t>
            </a:r>
          </a:p>
        </p:txBody>
      </p:sp>
      <p:pic>
        <p:nvPicPr>
          <p:cNvPr id="51209" name="Picture 9"/>
          <p:cNvPicPr>
            <a:picLocks noChangeAspect="1" noChangeArrowheads="1"/>
          </p:cNvPicPr>
          <p:nvPr/>
        </p:nvPicPr>
        <p:blipFill>
          <a:blip r:embed="rId3">
            <a:extLst>
              <a:ext uri="{28A0092B-C50C-407E-A947-70E740481C1C}">
                <a14:useLocalDpi xmlns:a14="http://schemas.microsoft.com/office/drawing/2010/main" val="0"/>
              </a:ext>
            </a:extLst>
          </a:blip>
          <a:srcRect l="3949" t="18758" r="6345" b="26146"/>
          <a:stretch>
            <a:fillRect/>
          </a:stretch>
        </p:blipFill>
        <p:spPr bwMode="auto">
          <a:xfrm>
            <a:off x="0" y="1533770"/>
            <a:ext cx="9162932" cy="5132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4828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587375"/>
            <a:ext cx="9144001" cy="601345"/>
          </a:xfrm>
        </p:spPr>
        <p:txBody>
          <a:bodyPr>
            <a:noAutofit/>
          </a:bodyPr>
          <a:lstStyle/>
          <a:p>
            <a:pPr algn="ctr">
              <a:defRPr/>
            </a:pPr>
            <a:r>
              <a:rPr lang="en-US" sz="3500" kern="1200" dirty="0">
                <a:solidFill>
                  <a:schemeClr val="accent1">
                    <a:lumMod val="50000"/>
                  </a:schemeClr>
                </a:solidFill>
                <a:cs typeface="Helvetica Neue Medium"/>
              </a:rPr>
              <a:t>Java EE Resource Auto-wiring for </a:t>
            </a:r>
            <a:r>
              <a:rPr lang="en-US" sz="3500" dirty="0" smtClean="0">
                <a:solidFill>
                  <a:schemeClr val="accent1">
                    <a:lumMod val="50000"/>
                  </a:schemeClr>
                </a:solidFill>
                <a:ea typeface="+mj-ea"/>
              </a:rPr>
              <a:t>services</a:t>
            </a:r>
            <a:endParaRPr lang="en-US" sz="3500" dirty="0">
              <a:solidFill>
                <a:schemeClr val="accent1">
                  <a:lumMod val="50000"/>
                </a:schemeClr>
              </a:solidFill>
              <a:ea typeface="+mj-ea"/>
            </a:endParaRPr>
          </a:p>
        </p:txBody>
      </p:sp>
      <p:sp>
        <p:nvSpPr>
          <p:cNvPr id="67587" name="Slide Number Placeholder 3"/>
          <p:cNvSpPr txBox="1">
            <a:spLocks noGrp="1"/>
          </p:cNvSpPr>
          <p:nvPr/>
        </p:nvSpPr>
        <p:spPr bwMode="auto">
          <a:xfrm>
            <a:off x="3671888" y="64278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0E0F738F-4FC4-C04E-A53E-D0AC6BC68CC0}" type="slidenum">
              <a:rPr lang="en-US" sz="914">
                <a:solidFill>
                  <a:srgbClr val="A6A6A6"/>
                </a:solidFill>
              </a:rPr>
              <a:pPr defTabSz="456183" eaLnBrk="1" fontAlgn="base" hangingPunct="1">
                <a:spcBef>
                  <a:spcPct val="0"/>
                </a:spcBef>
                <a:spcAft>
                  <a:spcPct val="0"/>
                </a:spcAft>
              </a:pPr>
              <a:t>23</a:t>
            </a:fld>
            <a:endParaRPr lang="en-US" sz="914">
              <a:solidFill>
                <a:srgbClr val="A6A6A6"/>
              </a:solidFill>
            </a:endParaRPr>
          </a:p>
        </p:txBody>
      </p:sp>
      <p:pic>
        <p:nvPicPr>
          <p:cNvPr id="675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88720"/>
            <a:ext cx="9144001" cy="6223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48101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4360"/>
            <a:ext cx="9144000" cy="548640"/>
          </a:xfrm>
        </p:spPr>
        <p:txBody>
          <a:bodyPr/>
          <a:lstStyle/>
          <a:p>
            <a:pPr algn="ctr"/>
            <a:r>
              <a:rPr lang="en-US" sz="3500" kern="1200" dirty="0">
                <a:solidFill>
                  <a:schemeClr val="accent1">
                    <a:lumMod val="50000"/>
                  </a:schemeClr>
                </a:solidFill>
                <a:cs typeface="Helvetica Neue Medium"/>
              </a:rPr>
              <a:t>How does Auto Wiring work ?</a:t>
            </a:r>
          </a:p>
        </p:txBody>
      </p:sp>
      <p:sp>
        <p:nvSpPr>
          <p:cNvPr id="3" name="Text Placeholder 2"/>
          <p:cNvSpPr>
            <a:spLocks noGrp="1"/>
          </p:cNvSpPr>
          <p:nvPr>
            <p:ph type="body" idx="1"/>
          </p:nvPr>
        </p:nvSpPr>
        <p:spPr>
          <a:xfrm>
            <a:off x="0" y="2011680"/>
            <a:ext cx="9144000" cy="4389120"/>
          </a:xfrm>
        </p:spPr>
        <p:txBody>
          <a:bodyPr/>
          <a:lstStyle/>
          <a:p>
            <a:pPr>
              <a:buFont typeface="Arial" panose="020B0604020202020204" pitchFamily="34" charset="0"/>
              <a:buChar char="•"/>
            </a:pPr>
            <a:r>
              <a:rPr lang="en-US" sz="2600" dirty="0" smtClean="0"/>
              <a:t>Look for resource using JNDI name </a:t>
            </a:r>
            <a:r>
              <a:rPr lang="en-US" sz="2600" dirty="0" err="1" smtClean="0"/>
              <a:t>java:comp</a:t>
            </a:r>
            <a:r>
              <a:rPr lang="en-US" sz="2600" dirty="0" smtClean="0"/>
              <a:t>/</a:t>
            </a:r>
            <a:r>
              <a:rPr lang="en-US" sz="2600" dirty="0" err="1" smtClean="0"/>
              <a:t>env</a:t>
            </a:r>
            <a:r>
              <a:rPr lang="en-US" sz="2600" dirty="0" smtClean="0"/>
              <a:t>/</a:t>
            </a:r>
            <a:r>
              <a:rPr lang="en-US" sz="2600" dirty="0" err="1" smtClean="0"/>
              <a:t>jdbc</a:t>
            </a:r>
            <a:r>
              <a:rPr lang="en-US" sz="2600" dirty="0" smtClean="0"/>
              <a:t>/</a:t>
            </a:r>
            <a:r>
              <a:rPr lang="en-US" sz="2600" dirty="0" err="1" smtClean="0"/>
              <a:t>myDB</a:t>
            </a:r>
            <a:endParaRPr lang="en-US" sz="2600" dirty="0" smtClean="0"/>
          </a:p>
          <a:p>
            <a:pPr>
              <a:buFont typeface="Arial" panose="020B0604020202020204" pitchFamily="34" charset="0"/>
              <a:buChar char="•"/>
            </a:pPr>
            <a:endParaRPr lang="en-US" sz="2600" dirty="0" smtClean="0"/>
          </a:p>
          <a:p>
            <a:pPr>
              <a:buFont typeface="Arial" panose="020B0604020202020204" pitchFamily="34" charset="0"/>
              <a:buChar char="•"/>
            </a:pPr>
            <a:r>
              <a:rPr lang="en-US" sz="2600" dirty="0" smtClean="0"/>
              <a:t>Bind service with name ‘</a:t>
            </a:r>
            <a:r>
              <a:rPr lang="en-US" sz="2600" dirty="0" err="1" smtClean="0"/>
              <a:t>myDB</a:t>
            </a:r>
            <a:r>
              <a:rPr lang="en-US" sz="2600" dirty="0" smtClean="0"/>
              <a:t>’ which is mapped to JNDI name </a:t>
            </a:r>
            <a:r>
              <a:rPr lang="en-US" sz="2600" dirty="0" err="1" smtClean="0"/>
              <a:t>jdbc</a:t>
            </a:r>
            <a:r>
              <a:rPr lang="en-US" sz="2600" dirty="0" smtClean="0"/>
              <a:t>/</a:t>
            </a:r>
            <a:r>
              <a:rPr lang="en-US" sz="2600" dirty="0" err="1" smtClean="0"/>
              <a:t>myDB</a:t>
            </a:r>
            <a:endParaRPr lang="en-US" sz="2600" dirty="0" smtClean="0"/>
          </a:p>
          <a:p>
            <a:pPr>
              <a:buFont typeface="Arial" panose="020B0604020202020204" pitchFamily="34" charset="0"/>
              <a:buChar char="•"/>
            </a:pPr>
            <a:endParaRPr lang="en-US" sz="2600" dirty="0" smtClean="0"/>
          </a:p>
          <a:p>
            <a:pPr>
              <a:buFont typeface="Arial" panose="020B0604020202020204" pitchFamily="34" charset="0"/>
              <a:buChar char="•"/>
            </a:pPr>
            <a:r>
              <a:rPr lang="en-US" sz="2600" dirty="0" smtClean="0"/>
              <a:t>Bound service returned as result of lookup </a:t>
            </a:r>
            <a:endParaRPr lang="en-US" sz="2600" dirty="0"/>
          </a:p>
        </p:txBody>
      </p:sp>
    </p:spTree>
    <p:extLst>
      <p:ext uri="{BB962C8B-B14F-4D97-AF65-F5344CB8AC3E}">
        <p14:creationId xmlns:p14="http://schemas.microsoft.com/office/powerpoint/2010/main" val="76652661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83" y="598337"/>
            <a:ext cx="9143999" cy="623888"/>
          </a:xfrm>
        </p:spPr>
        <p:txBody>
          <a:bodyPr/>
          <a:lstStyle/>
          <a:p>
            <a:pPr algn="ctr"/>
            <a:r>
              <a:rPr lang="en-US" sz="3500" kern="1200" dirty="0">
                <a:solidFill>
                  <a:schemeClr val="accent1">
                    <a:lumMod val="50000"/>
                  </a:schemeClr>
                </a:solidFill>
                <a:cs typeface="Helvetica Neue Medium"/>
              </a:rPr>
              <a:t>Auto configuration of Liberty server</a:t>
            </a:r>
          </a:p>
        </p:txBody>
      </p:sp>
      <p:sp>
        <p:nvSpPr>
          <p:cNvPr id="3" name="Content Placeholder 2"/>
          <p:cNvSpPr>
            <a:spLocks noGrp="1"/>
          </p:cNvSpPr>
          <p:nvPr>
            <p:ph idx="1"/>
          </p:nvPr>
        </p:nvSpPr>
        <p:spPr>
          <a:xfrm>
            <a:off x="0" y="1178540"/>
            <a:ext cx="9144000" cy="1214647"/>
          </a:xfrm>
        </p:spPr>
        <p:txBody>
          <a:bodyPr>
            <a:noAutofit/>
          </a:bodyPr>
          <a:lstStyle/>
          <a:p>
            <a:pPr marL="0" indent="0" algn="just">
              <a:buNone/>
            </a:pPr>
            <a:r>
              <a:rPr lang="en-US" sz="2600" dirty="0" smtClean="0">
                <a:solidFill>
                  <a:srgbClr val="000000"/>
                </a:solidFill>
                <a:latin typeface="Helv"/>
              </a:rPr>
              <a:t>During App Staging :</a:t>
            </a:r>
          </a:p>
          <a:p>
            <a:pPr marL="0" indent="0" algn="just">
              <a:buNone/>
            </a:pPr>
            <a:r>
              <a:rPr lang="en-US" sz="2600" dirty="0" err="1" smtClean="0">
                <a:solidFill>
                  <a:srgbClr val="000000"/>
                </a:solidFill>
                <a:latin typeface="Helv"/>
              </a:rPr>
              <a:t>Buildpack</a:t>
            </a:r>
            <a:r>
              <a:rPr lang="en-US" sz="2600" dirty="0" smtClean="0">
                <a:solidFill>
                  <a:srgbClr val="000000"/>
                </a:solidFill>
                <a:latin typeface="Helv"/>
              </a:rPr>
              <a:t> service plugin examines VCAP_SERVICES</a:t>
            </a:r>
            <a:r>
              <a:rPr lang="en-US" sz="2600" dirty="0">
                <a:solidFill>
                  <a:srgbClr val="000000"/>
                </a:solidFill>
                <a:latin typeface="Helv"/>
              </a:rPr>
              <a:t> </a:t>
            </a:r>
            <a:r>
              <a:rPr lang="en-US" sz="2600" dirty="0" smtClean="0">
                <a:solidFill>
                  <a:srgbClr val="000000"/>
                </a:solidFill>
                <a:latin typeface="Helv"/>
                <a:sym typeface="Wingdings" panose="05000000000000000000" pitchFamily="2" charset="2"/>
              </a:rPr>
              <a:t></a:t>
            </a:r>
            <a:r>
              <a:rPr lang="en-US" sz="2600" dirty="0" smtClean="0">
                <a:solidFill>
                  <a:srgbClr val="000000"/>
                </a:solidFill>
                <a:latin typeface="Helv"/>
              </a:rPr>
              <a:t> Generates server.xml snippets</a:t>
            </a:r>
            <a:endParaRPr lang="en-US" sz="2600" dirty="0"/>
          </a:p>
        </p:txBody>
      </p:sp>
      <p:sp>
        <p:nvSpPr>
          <p:cNvPr id="5" name="Rectangle 7"/>
          <p:cNvSpPr>
            <a:spLocks noChangeArrowheads="1"/>
          </p:cNvSpPr>
          <p:nvPr/>
        </p:nvSpPr>
        <p:spPr bwMode="auto">
          <a:xfrm>
            <a:off x="249238" y="3047103"/>
            <a:ext cx="4321175" cy="3671887"/>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245" tIns="45622" rIns="91245" bIns="45622"/>
          <a:lstStyle/>
          <a:p>
            <a:pPr defTabSz="456206" fontAlgn="base">
              <a:spcBef>
                <a:spcPct val="0"/>
              </a:spcBef>
              <a:spcAft>
                <a:spcPct val="0"/>
              </a:spcAft>
            </a:pPr>
            <a:r>
              <a:rPr lang="en-US"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&lt;server&gt;</a:t>
            </a:r>
          </a:p>
          <a:p>
            <a:pPr defTabSz="456206" fontAlgn="base">
              <a:spcBef>
                <a:spcPct val="0"/>
              </a:spcBef>
              <a:spcAft>
                <a:spcPct val="0"/>
              </a:spcAft>
            </a:pPr>
            <a:r>
              <a:rPr lang="en-US"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&lt;featureManager&gt;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&lt;feature&gt;webProfile-6.0&lt;/feature&gt;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a:t>
            </a:r>
            <a:r>
              <a:rPr lang="en-GB" sz="1406" b="1" dirty="0" err="1">
                <a:solidFill>
                  <a:srgbClr val="7F1C7D"/>
                </a:solidFill>
                <a:latin typeface="Courier New" panose="02070309020205020404" pitchFamily="49" charset="0"/>
                <a:ea typeface="Times New Roman" panose="02020603050405020304" pitchFamily="18" charset="0"/>
                <a:cs typeface="Courier New" panose="02070309020205020404" pitchFamily="49" charset="0"/>
              </a:rPr>
              <a:t>featureManager</a:t>
            </a: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&lt;/server&gt;</a:t>
            </a:r>
            <a:endParaRPr lang="en-US"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6" name="Rectangle 8"/>
          <p:cNvSpPr>
            <a:spLocks noChangeArrowheads="1"/>
          </p:cNvSpPr>
          <p:nvPr/>
        </p:nvSpPr>
        <p:spPr bwMode="auto">
          <a:xfrm>
            <a:off x="4570413" y="3047103"/>
            <a:ext cx="4321175" cy="3671887"/>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245" tIns="45622" rIns="91245" bIns="45622"/>
          <a:lstStyle/>
          <a:p>
            <a:pPr defTabSz="456206" fontAlgn="base">
              <a:spcBef>
                <a:spcPct val="0"/>
              </a:spcBef>
              <a:spcAft>
                <a:spcPct val="0"/>
              </a:spcAft>
            </a:pPr>
            <a:r>
              <a:rPr lang="en-US"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&lt;server&gt;</a:t>
            </a:r>
          </a:p>
          <a:p>
            <a:pPr defTabSz="456206" fontAlgn="base">
              <a:spcBef>
                <a:spcPct val="0"/>
              </a:spcBef>
              <a:spcAft>
                <a:spcPct val="0"/>
              </a:spcAft>
            </a:pPr>
            <a:r>
              <a:rPr lang="en-US"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&lt;featureManager&gt;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&lt;feature&gt;webProfile-6.0&lt;/feature&gt;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&lt;feature&gt;eXtremeScale.webapp-1.1&lt;/feature&gt;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a:t>
            </a:r>
            <a:r>
              <a:rPr lang="en-GB" sz="1406" b="1" dirty="0" err="1">
                <a:solidFill>
                  <a:srgbClr val="7F1C7D"/>
                </a:solidFill>
                <a:latin typeface="Courier New" panose="02070309020205020404" pitchFamily="49" charset="0"/>
                <a:ea typeface="Times New Roman" panose="02020603050405020304" pitchFamily="18" charset="0"/>
                <a:cs typeface="Courier New" panose="02070309020205020404" pitchFamily="49" charset="0"/>
              </a:rPr>
              <a:t>featureManager</a:t>
            </a: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&lt;</a:t>
            </a:r>
            <a:r>
              <a:rPr lang="en-GB" sz="1406" b="1" dirty="0" err="1">
                <a:solidFill>
                  <a:srgbClr val="7F1C7D"/>
                </a:solidFill>
                <a:latin typeface="Courier New" panose="02070309020205020404" pitchFamily="49" charset="0"/>
                <a:ea typeface="Times New Roman" panose="02020603050405020304" pitchFamily="18" charset="0"/>
                <a:cs typeface="Courier New" panose="02070309020205020404" pitchFamily="49" charset="0"/>
              </a:rPr>
              <a:t>xsWebApp</a:t>
            </a:r>
            <a:endPar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endParaRP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a:t>
            </a:r>
            <a:r>
              <a:rPr lang="en-GB" sz="1406" b="1" dirty="0" err="1">
                <a:solidFill>
                  <a:srgbClr val="7F1C7D"/>
                </a:solidFill>
                <a:latin typeface="Courier New" panose="02070309020205020404" pitchFamily="49" charset="0"/>
                <a:ea typeface="Times New Roman" panose="02020603050405020304" pitchFamily="18" charset="0"/>
                <a:cs typeface="Courier New" panose="02070309020205020404" pitchFamily="49" charset="0"/>
              </a:rPr>
              <a:t>objectGridName</a:t>
            </a: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=“${cloud…}“</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a:t>
            </a:r>
            <a:r>
              <a:rPr lang="en-GB" sz="1406" b="1" dirty="0" err="1">
                <a:solidFill>
                  <a:srgbClr val="7F1C7D"/>
                </a:solidFill>
                <a:latin typeface="Courier New" panose="02070309020205020404" pitchFamily="49" charset="0"/>
                <a:ea typeface="Times New Roman" panose="02020603050405020304" pitchFamily="18" charset="0"/>
                <a:cs typeface="Courier New" panose="02070309020205020404" pitchFamily="49" charset="0"/>
              </a:rPr>
              <a:t>catalogHostPort</a:t>
            </a: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=“${cloud…}" 		 </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    </a:t>
            </a:r>
            <a:r>
              <a:rPr lang="en-GB" sz="1406" b="1" dirty="0" err="1">
                <a:solidFill>
                  <a:srgbClr val="7F1C7D"/>
                </a:solidFill>
                <a:latin typeface="Courier New" panose="02070309020205020404" pitchFamily="49" charset="0"/>
                <a:ea typeface="Times New Roman" panose="02020603050405020304" pitchFamily="18" charset="0"/>
                <a:cs typeface="Courier New" panose="02070309020205020404" pitchFamily="49" charset="0"/>
              </a:rPr>
              <a:t>securityEnabled</a:t>
            </a: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=“${cloud…}" /&gt;</a:t>
            </a:r>
          </a:p>
          <a:p>
            <a:pPr defTabSz="456206" fontAlgn="base">
              <a:spcBef>
                <a:spcPct val="0"/>
              </a:spcBef>
              <a:spcAft>
                <a:spcPct val="0"/>
              </a:spcAft>
            </a:pPr>
            <a:r>
              <a:rPr lang="en-GB"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rPr>
              <a:t>&lt;/server&gt;</a:t>
            </a:r>
            <a:endParaRPr lang="en-US" sz="1406" b="1" dirty="0">
              <a:solidFill>
                <a:srgbClr val="7F1C7D"/>
              </a:solidFill>
              <a:latin typeface="Courier New" panose="02070309020205020404" pitchFamily="49" charset="0"/>
              <a:ea typeface="Times New Roman" panose="02020603050405020304" pitchFamily="18" charset="0"/>
              <a:cs typeface="Courier New" panose="02070309020205020404" pitchFamily="49" charset="0"/>
            </a:endParaRPr>
          </a:p>
        </p:txBody>
      </p:sp>
      <p:sp>
        <p:nvSpPr>
          <p:cNvPr id="7" name="Text Box 10"/>
          <p:cNvSpPr txBox="1">
            <a:spLocks noChangeArrowheads="1"/>
          </p:cNvSpPr>
          <p:nvPr/>
        </p:nvSpPr>
        <p:spPr bwMode="auto">
          <a:xfrm>
            <a:off x="1783080" y="2740429"/>
            <a:ext cx="1511300" cy="345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245" tIns="45622" rIns="91245" bIns="45622">
            <a:spAutoFit/>
          </a:bodyPr>
          <a:lstStyle/>
          <a:p>
            <a:pPr defTabSz="456206" fontAlgn="base">
              <a:lnSpc>
                <a:spcPct val="90000"/>
              </a:lnSpc>
              <a:spcBef>
                <a:spcPct val="50000"/>
              </a:spcBef>
              <a:spcAft>
                <a:spcPct val="0"/>
              </a:spcAft>
            </a:pPr>
            <a:r>
              <a:rPr lang="en-GB" sz="1828" dirty="0">
                <a:solidFill>
                  <a:prstClr val="black"/>
                </a:solidFill>
                <a:latin typeface="Arial" panose="020B0604020202020204" pitchFamily="34" charset="0"/>
                <a:cs typeface="Arial" panose="020B0604020202020204" pitchFamily="34" charset="0"/>
              </a:rPr>
              <a:t>Before</a:t>
            </a:r>
            <a:endParaRPr lang="en-US" sz="1828" dirty="0">
              <a:solidFill>
                <a:prstClr val="black"/>
              </a:solidFill>
              <a:latin typeface="Arial" panose="020B0604020202020204" pitchFamily="34" charset="0"/>
              <a:cs typeface="Arial" panose="020B0604020202020204" pitchFamily="34" charset="0"/>
            </a:endParaRPr>
          </a:p>
        </p:txBody>
      </p:sp>
      <p:sp>
        <p:nvSpPr>
          <p:cNvPr id="8" name="Text Box 11"/>
          <p:cNvSpPr txBox="1">
            <a:spLocks noChangeArrowheads="1"/>
          </p:cNvSpPr>
          <p:nvPr/>
        </p:nvSpPr>
        <p:spPr bwMode="auto">
          <a:xfrm>
            <a:off x="6400800" y="2740429"/>
            <a:ext cx="1511300" cy="345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245" tIns="45622" rIns="91245" bIns="45622">
            <a:spAutoFit/>
          </a:bodyPr>
          <a:lstStyle/>
          <a:p>
            <a:pPr defTabSz="456206" fontAlgn="base">
              <a:lnSpc>
                <a:spcPct val="90000"/>
              </a:lnSpc>
              <a:spcBef>
                <a:spcPct val="50000"/>
              </a:spcBef>
              <a:spcAft>
                <a:spcPct val="0"/>
              </a:spcAft>
            </a:pPr>
            <a:r>
              <a:rPr lang="en-GB" sz="1828" dirty="0">
                <a:solidFill>
                  <a:prstClr val="black"/>
                </a:solidFill>
                <a:latin typeface="Arial" panose="020B0604020202020204" pitchFamily="34" charset="0"/>
                <a:cs typeface="Arial" panose="020B0604020202020204" pitchFamily="34" charset="0"/>
              </a:rPr>
              <a:t>After</a:t>
            </a:r>
            <a:endParaRPr lang="en-US" sz="1828"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094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83" y="598337"/>
            <a:ext cx="9143999" cy="623888"/>
          </a:xfrm>
        </p:spPr>
        <p:txBody>
          <a:bodyPr/>
          <a:lstStyle/>
          <a:p>
            <a:pPr algn="ctr"/>
            <a:r>
              <a:rPr lang="en-US" sz="3500" kern="1200" dirty="0">
                <a:solidFill>
                  <a:schemeClr val="accent1">
                    <a:lumMod val="50000"/>
                  </a:schemeClr>
                </a:solidFill>
                <a:cs typeface="Helvetica Neue Medium"/>
              </a:rPr>
              <a:t>Auto configuration of Liberty server</a:t>
            </a:r>
          </a:p>
        </p:txBody>
      </p:sp>
      <p:sp>
        <p:nvSpPr>
          <p:cNvPr id="3" name="Content Placeholder 2"/>
          <p:cNvSpPr>
            <a:spLocks noGrp="1"/>
          </p:cNvSpPr>
          <p:nvPr>
            <p:ph idx="1"/>
          </p:nvPr>
        </p:nvSpPr>
        <p:spPr>
          <a:xfrm>
            <a:off x="67353" y="1828800"/>
            <a:ext cx="9144000" cy="1214647"/>
          </a:xfrm>
        </p:spPr>
        <p:txBody>
          <a:bodyPr>
            <a:noAutofit/>
          </a:bodyPr>
          <a:lstStyle/>
          <a:p>
            <a:pPr algn="just">
              <a:buFont typeface="Arial" panose="020B0604020202020204" pitchFamily="34" charset="0"/>
              <a:buChar char="•"/>
            </a:pPr>
            <a:r>
              <a:rPr lang="en-US" sz="2600" dirty="0" smtClean="0">
                <a:solidFill>
                  <a:srgbClr val="000000"/>
                </a:solidFill>
                <a:latin typeface="+mj-lt"/>
              </a:rPr>
              <a:t>Opt-out of Auto configuration when :</a:t>
            </a:r>
          </a:p>
          <a:p>
            <a:pPr marL="796925" lvl="1" indent="-457200" algn="just">
              <a:buFont typeface="Arial" panose="020B0604020202020204" pitchFamily="34" charset="0"/>
              <a:buChar char="­"/>
            </a:pPr>
            <a:r>
              <a:rPr lang="en-US" sz="2400" dirty="0">
                <a:latin typeface="+mj-lt"/>
              </a:rPr>
              <a:t>G</a:t>
            </a:r>
            <a:r>
              <a:rPr lang="en-US" sz="2400" dirty="0" smtClean="0">
                <a:latin typeface="+mj-lt"/>
              </a:rPr>
              <a:t>enerated </a:t>
            </a:r>
            <a:r>
              <a:rPr lang="en-US" sz="2400" dirty="0" err="1" smtClean="0">
                <a:latin typeface="+mj-lt"/>
              </a:rPr>
              <a:t>config</a:t>
            </a:r>
            <a:r>
              <a:rPr lang="en-US" sz="2400" dirty="0" smtClean="0">
                <a:latin typeface="+mj-lt"/>
              </a:rPr>
              <a:t> </a:t>
            </a:r>
            <a:r>
              <a:rPr lang="en-US" sz="2400" dirty="0">
                <a:latin typeface="+mj-lt"/>
              </a:rPr>
              <a:t>is not correct </a:t>
            </a:r>
            <a:endParaRPr lang="en-US" sz="2400" dirty="0" smtClean="0">
              <a:latin typeface="+mj-lt"/>
            </a:endParaRPr>
          </a:p>
          <a:p>
            <a:pPr marL="796925" lvl="1" indent="-457200" algn="just">
              <a:buFont typeface="Arial" panose="020B0604020202020204" pitchFamily="34" charset="0"/>
              <a:buChar char="­"/>
            </a:pPr>
            <a:r>
              <a:rPr lang="en-US" sz="2400" dirty="0">
                <a:latin typeface="+mj-lt"/>
              </a:rPr>
              <a:t>S</a:t>
            </a:r>
            <a:r>
              <a:rPr lang="en-US" sz="2400" dirty="0" smtClean="0">
                <a:latin typeface="+mj-lt"/>
              </a:rPr>
              <a:t>ervice </a:t>
            </a:r>
            <a:r>
              <a:rPr lang="en-US" sz="2400" dirty="0">
                <a:latin typeface="+mj-lt"/>
              </a:rPr>
              <a:t>plugin cannot discern intent </a:t>
            </a:r>
            <a:r>
              <a:rPr lang="en-US" sz="2400" dirty="0" smtClean="0">
                <a:latin typeface="+mj-lt"/>
              </a:rPr>
              <a:t>correctly</a:t>
            </a:r>
          </a:p>
          <a:p>
            <a:pPr marL="796925" lvl="1" indent="-457200" algn="just">
              <a:buFont typeface="Arial" panose="020B0604020202020204" pitchFamily="34" charset="0"/>
              <a:buChar char="­"/>
            </a:pPr>
            <a:endParaRPr lang="en-US" sz="2400" dirty="0" smtClean="0">
              <a:latin typeface="+mj-lt"/>
            </a:endParaRPr>
          </a:p>
          <a:p>
            <a:pPr algn="just">
              <a:buFont typeface="Arial" panose="020B0604020202020204" pitchFamily="34" charset="0"/>
              <a:buChar char="•"/>
            </a:pPr>
            <a:r>
              <a:rPr lang="en-US" sz="2400" dirty="0" smtClean="0">
                <a:latin typeface="+mj-lt"/>
              </a:rPr>
              <a:t>Opt-out per service</a:t>
            </a:r>
          </a:p>
          <a:p>
            <a:pPr lvl="1" algn="just">
              <a:buFont typeface="Arial" panose="020B0604020202020204" pitchFamily="34" charset="0"/>
              <a:buChar char="­"/>
            </a:pPr>
            <a:r>
              <a:rPr lang="en-US" sz="2400" dirty="0" smtClean="0">
                <a:latin typeface="+mj-lt"/>
              </a:rPr>
              <a:t>Set </a:t>
            </a:r>
            <a:r>
              <a:rPr lang="en-US" sz="2400" dirty="0" err="1" smtClean="0">
                <a:latin typeface="+mj-lt"/>
              </a:rPr>
              <a:t>services_autoconfig_excludes</a:t>
            </a:r>
            <a:r>
              <a:rPr lang="en-US" sz="2400" dirty="0" smtClean="0">
                <a:latin typeface="+mj-lt"/>
              </a:rPr>
              <a:t> environment variable</a:t>
            </a:r>
            <a:endParaRPr lang="en-US" sz="2400" dirty="0">
              <a:latin typeface="+mj-lt"/>
            </a:endParaRPr>
          </a:p>
          <a:p>
            <a:pPr marL="0" indent="0" algn="just">
              <a:buNone/>
            </a:pPr>
            <a:endParaRPr lang="en-US" sz="2600" dirty="0" smtClean="0">
              <a:solidFill>
                <a:srgbClr val="000000"/>
              </a:solidFill>
              <a:latin typeface="Helv"/>
            </a:endParaRPr>
          </a:p>
        </p:txBody>
      </p:sp>
    </p:spTree>
    <p:extLst>
      <p:ext uri="{BB962C8B-B14F-4D97-AF65-F5344CB8AC3E}">
        <p14:creationId xmlns:p14="http://schemas.microsoft.com/office/powerpoint/2010/main" val="238217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0" descr="PushNotification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1838" y="4370389"/>
            <a:ext cx="622300" cy="53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2" descr="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2300" y="204831"/>
            <a:ext cx="534988"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8" name="AutoShape 6"/>
          <p:cNvSpPr>
            <a:spLocks/>
          </p:cNvSpPr>
          <p:nvPr/>
        </p:nvSpPr>
        <p:spPr bwMode="auto">
          <a:xfrm>
            <a:off x="2543218" y="2125663"/>
            <a:ext cx="785813" cy="374650"/>
          </a:xfrm>
          <a:custGeom>
            <a:avLst/>
            <a:gdLst>
              <a:gd name="T0" fmla="*/ 14294029 w 21600"/>
              <a:gd name="T1" fmla="*/ 3252586 h 21600"/>
              <a:gd name="T2" fmla="*/ 14294029 w 21600"/>
              <a:gd name="T3" fmla="*/ 3252586 h 21600"/>
              <a:gd name="T4" fmla="*/ 14294029 w 21600"/>
              <a:gd name="T5" fmla="*/ 3252586 h 21600"/>
              <a:gd name="T6" fmla="*/ 14294029 w 21600"/>
              <a:gd name="T7" fmla="*/ 325258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SQL Database</a:t>
            </a:r>
            <a:endParaRPr lang="en-US" sz="1195">
              <a:solidFill>
                <a:prstClr val="black"/>
              </a:solidFill>
              <a:latin typeface="Arial" charset="0"/>
              <a:ea typeface="ＭＳ Ｐゴシック" charset="0"/>
              <a:cs typeface="Arial" charset="0"/>
            </a:endParaRPr>
          </a:p>
        </p:txBody>
      </p:sp>
      <p:sp>
        <p:nvSpPr>
          <p:cNvPr id="16389" name="AutoShape 8"/>
          <p:cNvSpPr>
            <a:spLocks/>
          </p:cNvSpPr>
          <p:nvPr/>
        </p:nvSpPr>
        <p:spPr bwMode="auto">
          <a:xfrm>
            <a:off x="4694239" y="3578225"/>
            <a:ext cx="785812" cy="223838"/>
          </a:xfrm>
          <a:custGeom>
            <a:avLst/>
            <a:gdLst>
              <a:gd name="T0" fmla="*/ 14294048 w 21600"/>
              <a:gd name="T1" fmla="*/ 1156714 h 21600"/>
              <a:gd name="T2" fmla="*/ 14294048 w 21600"/>
              <a:gd name="T3" fmla="*/ 1156714 h 21600"/>
              <a:gd name="T4" fmla="*/ 14294048 w 21600"/>
              <a:gd name="T5" fmla="*/ 1156714 h 21600"/>
              <a:gd name="T6" fmla="*/ 14294048 w 21600"/>
              <a:gd name="T7" fmla="*/ 115671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Mongo DB</a:t>
            </a:r>
            <a:endParaRPr lang="en-US" sz="1195">
              <a:solidFill>
                <a:prstClr val="black"/>
              </a:solidFill>
              <a:latin typeface="Arial" charset="0"/>
              <a:ea typeface="ＭＳ Ｐゴシック" charset="0"/>
              <a:cs typeface="Arial" charset="0"/>
            </a:endParaRPr>
          </a:p>
        </p:txBody>
      </p:sp>
      <p:sp>
        <p:nvSpPr>
          <p:cNvPr id="16390" name="AutoShape 12"/>
          <p:cNvSpPr>
            <a:spLocks/>
          </p:cNvSpPr>
          <p:nvPr/>
        </p:nvSpPr>
        <p:spPr bwMode="auto">
          <a:xfrm>
            <a:off x="640080" y="2957556"/>
            <a:ext cx="2477813" cy="593725"/>
          </a:xfrm>
          <a:custGeom>
            <a:avLst/>
            <a:gdLst>
              <a:gd name="T0" fmla="*/ 25579125 w 21600"/>
              <a:gd name="T1" fmla="*/ 8145962 h 21600"/>
              <a:gd name="T2" fmla="*/ 25579125 w 21600"/>
              <a:gd name="T3" fmla="*/ 8145962 h 21600"/>
              <a:gd name="T4" fmla="*/ 25579125 w 21600"/>
              <a:gd name="T5" fmla="*/ 8145962 h 21600"/>
              <a:gd name="T6" fmla="*/ 25579125 w 21600"/>
              <a:gd name="T7" fmla="*/ 814596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nchor="ctr"/>
          <a:lstStyle/>
          <a:p>
            <a:pPr defTabSz="318377" fontAlgn="base">
              <a:lnSpc>
                <a:spcPts val="1338"/>
              </a:lnSpc>
              <a:spcBef>
                <a:spcPct val="0"/>
              </a:spcBef>
              <a:spcAft>
                <a:spcPct val="0"/>
              </a:spcAft>
            </a:pPr>
            <a:r>
              <a:rPr lang="en-US" sz="1828" b="1" dirty="0">
                <a:solidFill>
                  <a:prstClr val="black"/>
                </a:solidFill>
                <a:latin typeface="Helvetica Neue Medium for IBM" charset="0"/>
                <a:ea typeface="ＭＳ Ｐゴシック" charset="0"/>
                <a:cs typeface="Arial" charset="0"/>
                <a:sym typeface="Helvetica Neue Medium for IBM" charset="0"/>
              </a:rPr>
              <a:t>Modern </a:t>
            </a:r>
            <a:r>
              <a:rPr lang="ja-JP" altLang="en-US" sz="1828" b="1" dirty="0">
                <a:solidFill>
                  <a:prstClr val="black"/>
                </a:solidFill>
                <a:latin typeface="Helvetica Neue Medium for IBM" charset="0"/>
                <a:ea typeface="ＭＳ Ｐゴシック" charset="0"/>
                <a:cs typeface="Arial" charset="0"/>
                <a:sym typeface="Helvetica Neue Medium for IBM" charset="0"/>
              </a:rPr>
              <a:t>“</a:t>
            </a:r>
            <a:r>
              <a:rPr lang="en-US" sz="1828" b="1" dirty="0" smtClean="0">
                <a:solidFill>
                  <a:prstClr val="black"/>
                </a:solidFill>
                <a:latin typeface="Helvetica Neue Medium for IBM" charset="0"/>
                <a:ea typeface="ＭＳ Ｐゴシック" charset="0"/>
                <a:cs typeface="Arial" charset="0"/>
                <a:sym typeface="Helvetica Neue Medium for IBM" charset="0"/>
              </a:rPr>
              <a:t>resources</a:t>
            </a:r>
            <a:r>
              <a:rPr lang="ja-JP" altLang="en-US" sz="1828" b="1" dirty="0" smtClean="0">
                <a:solidFill>
                  <a:prstClr val="black"/>
                </a:solidFill>
                <a:latin typeface="Helvetica Neue Medium for IBM" charset="0"/>
                <a:ea typeface="ＭＳ Ｐゴシック" charset="0"/>
                <a:cs typeface="Arial" charset="0"/>
                <a:sym typeface="Helvetica Neue Medium for IBM" charset="0"/>
              </a:rPr>
              <a:t>”</a:t>
            </a:r>
            <a:endParaRPr lang="en-US" sz="1828" b="1" dirty="0">
              <a:solidFill>
                <a:prstClr val="black"/>
              </a:solidFill>
              <a:latin typeface="Arial" charset="0"/>
              <a:ea typeface="ＭＳ Ｐゴシック" charset="0"/>
              <a:cs typeface="Arial" charset="0"/>
            </a:endParaRPr>
          </a:p>
        </p:txBody>
      </p:sp>
      <p:sp>
        <p:nvSpPr>
          <p:cNvPr id="16391" name="AutoShape 18"/>
          <p:cNvSpPr>
            <a:spLocks/>
          </p:cNvSpPr>
          <p:nvPr/>
        </p:nvSpPr>
        <p:spPr bwMode="auto">
          <a:xfrm>
            <a:off x="3717969" y="2125663"/>
            <a:ext cx="852443" cy="374650"/>
          </a:xfrm>
          <a:custGeom>
            <a:avLst/>
            <a:gdLst>
              <a:gd name="T0" fmla="*/ 14294029 w 21600"/>
              <a:gd name="T1" fmla="*/ 3252586 h 21600"/>
              <a:gd name="T2" fmla="*/ 14294029 w 21600"/>
              <a:gd name="T3" fmla="*/ 3252586 h 21600"/>
              <a:gd name="T4" fmla="*/ 14294029 w 21600"/>
              <a:gd name="T5" fmla="*/ 3252586 h 21600"/>
              <a:gd name="T6" fmla="*/ 14294029 w 21600"/>
              <a:gd name="T7" fmla="*/ 325258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dirty="0">
                <a:solidFill>
                  <a:prstClr val="black"/>
                </a:solidFill>
                <a:latin typeface="Helvetica" charset="0"/>
                <a:ea typeface="ＭＳ Ｐゴシック" charset="0"/>
                <a:cs typeface="Arial" charset="0"/>
                <a:sym typeface="Helvetica" charset="0"/>
              </a:rPr>
              <a:t>BLU Data Warehouse </a:t>
            </a:r>
            <a:endParaRPr lang="en-US" sz="1195" dirty="0">
              <a:solidFill>
                <a:prstClr val="black"/>
              </a:solidFill>
              <a:latin typeface="Arial" charset="0"/>
              <a:ea typeface="ＭＳ Ｐゴシック" charset="0"/>
              <a:cs typeface="Arial" charset="0"/>
            </a:endParaRPr>
          </a:p>
        </p:txBody>
      </p:sp>
      <p:sp>
        <p:nvSpPr>
          <p:cNvPr id="16392" name="AutoShape 21"/>
          <p:cNvSpPr>
            <a:spLocks/>
          </p:cNvSpPr>
          <p:nvPr/>
        </p:nvSpPr>
        <p:spPr bwMode="auto">
          <a:xfrm>
            <a:off x="3887788" y="3586164"/>
            <a:ext cx="784225" cy="222250"/>
          </a:xfrm>
          <a:custGeom>
            <a:avLst/>
            <a:gdLst>
              <a:gd name="T0" fmla="*/ 14244866 w 21600"/>
              <a:gd name="T1" fmla="*/ 1142766 h 21600"/>
              <a:gd name="T2" fmla="*/ 14244866 w 21600"/>
              <a:gd name="T3" fmla="*/ 1142766 h 21600"/>
              <a:gd name="T4" fmla="*/ 14244866 w 21600"/>
              <a:gd name="T5" fmla="*/ 1142766 h 21600"/>
              <a:gd name="T6" fmla="*/ 14244866 w 21600"/>
              <a:gd name="T7" fmla="*/ 114276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Data Cache</a:t>
            </a:r>
            <a:endParaRPr lang="en-US" sz="1195">
              <a:solidFill>
                <a:prstClr val="black"/>
              </a:solidFill>
              <a:latin typeface="Arial" charset="0"/>
              <a:ea typeface="ＭＳ Ｐゴシック" charset="0"/>
              <a:cs typeface="Arial" charset="0"/>
            </a:endParaRPr>
          </a:p>
        </p:txBody>
      </p:sp>
      <p:sp>
        <p:nvSpPr>
          <p:cNvPr id="16393" name="AutoShape 22"/>
          <p:cNvSpPr>
            <a:spLocks/>
          </p:cNvSpPr>
          <p:nvPr/>
        </p:nvSpPr>
        <p:spPr bwMode="auto">
          <a:xfrm>
            <a:off x="3897314" y="5041900"/>
            <a:ext cx="784225" cy="374650"/>
          </a:xfrm>
          <a:custGeom>
            <a:avLst/>
            <a:gdLst>
              <a:gd name="T0" fmla="*/ 14244903 w 21600"/>
              <a:gd name="T1" fmla="*/ 3242891 h 21600"/>
              <a:gd name="T2" fmla="*/ 14244903 w 21600"/>
              <a:gd name="T3" fmla="*/ 3242891 h 21600"/>
              <a:gd name="T4" fmla="*/ 14244903 w 21600"/>
              <a:gd name="T5" fmla="*/ 3242891 h 21600"/>
              <a:gd name="T6" fmla="*/ 14244903 w 21600"/>
              <a:gd name="T7" fmla="*/ 324289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Session Cache</a:t>
            </a:r>
            <a:endParaRPr lang="en-US" sz="1195">
              <a:solidFill>
                <a:prstClr val="black"/>
              </a:solidFill>
              <a:latin typeface="Arial" charset="0"/>
              <a:ea typeface="ＭＳ Ｐゴシック" charset="0"/>
              <a:cs typeface="Arial" charset="0"/>
            </a:endParaRPr>
          </a:p>
        </p:txBody>
      </p:sp>
      <p:sp>
        <p:nvSpPr>
          <p:cNvPr id="16394" name="AutoShape 23"/>
          <p:cNvSpPr>
            <a:spLocks/>
          </p:cNvSpPr>
          <p:nvPr/>
        </p:nvSpPr>
        <p:spPr bwMode="auto">
          <a:xfrm>
            <a:off x="4959350" y="2199366"/>
            <a:ext cx="784225" cy="222250"/>
          </a:xfrm>
          <a:custGeom>
            <a:avLst/>
            <a:gdLst>
              <a:gd name="T0" fmla="*/ 14273729 w 21600"/>
              <a:gd name="T1" fmla="*/ 1142766 h 21600"/>
              <a:gd name="T2" fmla="*/ 14273729 w 21600"/>
              <a:gd name="T3" fmla="*/ 1142766 h 21600"/>
              <a:gd name="T4" fmla="*/ 14273729 w 21600"/>
              <a:gd name="T5" fmla="*/ 1142766 h 21600"/>
              <a:gd name="T6" fmla="*/ 14273729 w 21600"/>
              <a:gd name="T7" fmla="*/ 114276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dirty="0">
                <a:solidFill>
                  <a:prstClr val="black"/>
                </a:solidFill>
                <a:latin typeface="Helvetica" charset="0"/>
                <a:ea typeface="ＭＳ Ｐゴシック" charset="0"/>
                <a:cs typeface="Arial" charset="0"/>
                <a:sym typeface="Helvetica" charset="0"/>
              </a:rPr>
              <a:t>Elastic MQ</a:t>
            </a:r>
            <a:endParaRPr lang="en-US" sz="1195" dirty="0">
              <a:solidFill>
                <a:prstClr val="black"/>
              </a:solidFill>
              <a:latin typeface="Arial" charset="0"/>
              <a:ea typeface="ＭＳ Ｐゴシック" charset="0"/>
              <a:cs typeface="Arial" charset="0"/>
            </a:endParaRPr>
          </a:p>
        </p:txBody>
      </p:sp>
      <p:sp>
        <p:nvSpPr>
          <p:cNvPr id="16395" name="AutoShape 24"/>
          <p:cNvSpPr>
            <a:spLocks/>
          </p:cNvSpPr>
          <p:nvPr/>
        </p:nvSpPr>
        <p:spPr bwMode="auto">
          <a:xfrm>
            <a:off x="1097281" y="4408531"/>
            <a:ext cx="2620688" cy="422275"/>
          </a:xfrm>
          <a:custGeom>
            <a:avLst/>
            <a:gdLst>
              <a:gd name="T0" fmla="*/ 28401655 w 21600"/>
              <a:gd name="T1" fmla="*/ 4124297 h 21600"/>
              <a:gd name="T2" fmla="*/ 28401655 w 21600"/>
              <a:gd name="T3" fmla="*/ 4124297 h 21600"/>
              <a:gd name="T4" fmla="*/ 28401655 w 21600"/>
              <a:gd name="T5" fmla="*/ 4124297 h 21600"/>
              <a:gd name="T6" fmla="*/ 28401655 w 21600"/>
              <a:gd name="T7" fmla="*/ 412429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nchor="ctr"/>
          <a:lstStyle/>
          <a:p>
            <a:pPr defTabSz="318377" fontAlgn="base">
              <a:lnSpc>
                <a:spcPts val="1338"/>
              </a:lnSpc>
              <a:spcBef>
                <a:spcPct val="0"/>
              </a:spcBef>
              <a:spcAft>
                <a:spcPct val="0"/>
              </a:spcAft>
            </a:pPr>
            <a:r>
              <a:rPr lang="en-US" sz="1828" b="1" dirty="0">
                <a:solidFill>
                  <a:prstClr val="black"/>
                </a:solidFill>
                <a:latin typeface="Helvetica Neue Medium for IBM" charset="0"/>
                <a:ea typeface="ＭＳ Ｐゴシック" charset="0"/>
                <a:cs typeface="Arial" charset="0"/>
                <a:sym typeface="Helvetica Neue Medium for IBM" charset="0"/>
              </a:rPr>
              <a:t>Operational services</a:t>
            </a:r>
            <a:endParaRPr lang="en-US" sz="1828" b="1" dirty="0">
              <a:solidFill>
                <a:prstClr val="black"/>
              </a:solidFill>
              <a:latin typeface="Arial" charset="0"/>
              <a:ea typeface="ＭＳ Ｐゴシック" charset="0"/>
              <a:cs typeface="Arial" charset="0"/>
            </a:endParaRPr>
          </a:p>
        </p:txBody>
      </p:sp>
      <p:sp>
        <p:nvSpPr>
          <p:cNvPr id="16396" name="AutoShape 32"/>
          <p:cNvSpPr>
            <a:spLocks/>
          </p:cNvSpPr>
          <p:nvPr/>
        </p:nvSpPr>
        <p:spPr bwMode="auto">
          <a:xfrm>
            <a:off x="6151564" y="5048250"/>
            <a:ext cx="785812" cy="222250"/>
          </a:xfrm>
          <a:custGeom>
            <a:avLst/>
            <a:gdLst>
              <a:gd name="T0" fmla="*/ 14273747 w 21600"/>
              <a:gd name="T1" fmla="*/ 1142766 h 21600"/>
              <a:gd name="T2" fmla="*/ 14273747 w 21600"/>
              <a:gd name="T3" fmla="*/ 1142766 h 21600"/>
              <a:gd name="T4" fmla="*/ 14273747 w 21600"/>
              <a:gd name="T5" fmla="*/ 1142766 h 21600"/>
              <a:gd name="T6" fmla="*/ 14273747 w 21600"/>
              <a:gd name="T7" fmla="*/ 114276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Log Analysis</a:t>
            </a:r>
            <a:endParaRPr lang="en-US" sz="1195">
              <a:solidFill>
                <a:prstClr val="black"/>
              </a:solidFill>
              <a:latin typeface="Arial" charset="0"/>
              <a:ea typeface="ＭＳ Ｐゴシック" charset="0"/>
              <a:cs typeface="Arial" charset="0"/>
            </a:endParaRPr>
          </a:p>
        </p:txBody>
      </p:sp>
      <p:pic>
        <p:nvPicPr>
          <p:cNvPr id="16397" name="Picture 33" descr="MongoD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11713" y="2984500"/>
            <a:ext cx="622300" cy="534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8" name="Picture 42" descr="datacach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86256" y="2949576"/>
            <a:ext cx="642937" cy="55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9" name="Picture 45" descr="LogAnalysi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51552" y="4378368"/>
            <a:ext cx="620713"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0" name="Picture 53" descr="imag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2267" y="1542184"/>
            <a:ext cx="642937" cy="55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1" name="Picture 55" descr="imag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11713" y="1550079"/>
            <a:ext cx="682625"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2" name="Picture 57" descr="pasted-image.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33850" y="3041693"/>
            <a:ext cx="382588"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3" name="Picture 58" descr="datacach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37031" y="4373563"/>
            <a:ext cx="642937" cy="55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4" name="Picture 59" descr="pasted-image.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6213" y="4465681"/>
            <a:ext cx="382587"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5" name="Picture 62" descr="datacach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73676" y="4367214"/>
            <a:ext cx="642938"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6" name="Picture 63" descr="pasted-image.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22900" y="4459331"/>
            <a:ext cx="382588" cy="319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7" name="Picture 73" descr="sessioncacheservice64.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13243" y="4484731"/>
            <a:ext cx="333375" cy="33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8" name="Picture 74" descr="datacache64.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119563" y="3043238"/>
            <a:ext cx="374650"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9" name="Picture 77" descr="datacach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32913" y="1568074"/>
            <a:ext cx="642937"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10" name="Picture 78" descr="pasted-image.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2250" y="1633581"/>
            <a:ext cx="382588"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11" name="Picture 80" descr="sqldblarge.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684464" y="1627189"/>
            <a:ext cx="465137" cy="46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12" name="AutoShape 81"/>
          <p:cNvSpPr>
            <a:spLocks/>
          </p:cNvSpPr>
          <p:nvPr/>
        </p:nvSpPr>
        <p:spPr bwMode="auto">
          <a:xfrm>
            <a:off x="5164138" y="5021263"/>
            <a:ext cx="823912" cy="374650"/>
          </a:xfrm>
          <a:custGeom>
            <a:avLst/>
            <a:gdLst>
              <a:gd name="T0" fmla="*/ 15732142 w 21600"/>
              <a:gd name="T1" fmla="*/ 3242891 h 21600"/>
              <a:gd name="T2" fmla="*/ 15732142 w 21600"/>
              <a:gd name="T3" fmla="*/ 3242891 h 21600"/>
              <a:gd name="T4" fmla="*/ 15732142 w 21600"/>
              <a:gd name="T5" fmla="*/ 3242891 h 21600"/>
              <a:gd name="T6" fmla="*/ 15732142 w 21600"/>
              <a:gd name="T7" fmla="*/ 324289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Monitoring and Analytics</a:t>
            </a:r>
            <a:endParaRPr lang="en-US" sz="1195">
              <a:solidFill>
                <a:prstClr val="black"/>
              </a:solidFill>
              <a:latin typeface="Arial" charset="0"/>
              <a:ea typeface="ＭＳ Ｐゴシック" charset="0"/>
              <a:cs typeface="Arial" charset="0"/>
            </a:endParaRPr>
          </a:p>
        </p:txBody>
      </p:sp>
      <p:pic>
        <p:nvPicPr>
          <p:cNvPr id="16413" name="Picture 90" descr="cloudmonitoring64.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338806" y="4399006"/>
            <a:ext cx="515937"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14" name="Picture 50" descr="PushNotification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9450" y="2957514"/>
            <a:ext cx="622300" cy="53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15" name="Picture 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90888" y="2984500"/>
            <a:ext cx="4953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16" name="AutoShape 6"/>
          <p:cNvSpPr>
            <a:spLocks/>
          </p:cNvSpPr>
          <p:nvPr/>
        </p:nvSpPr>
        <p:spPr bwMode="auto">
          <a:xfrm>
            <a:off x="3133768" y="3586163"/>
            <a:ext cx="785813" cy="374650"/>
          </a:xfrm>
          <a:custGeom>
            <a:avLst/>
            <a:gdLst>
              <a:gd name="T0" fmla="*/ 14294029 w 21600"/>
              <a:gd name="T1" fmla="*/ 3252586 h 21600"/>
              <a:gd name="T2" fmla="*/ 14294029 w 21600"/>
              <a:gd name="T3" fmla="*/ 3252586 h 21600"/>
              <a:gd name="T4" fmla="*/ 14294029 w 21600"/>
              <a:gd name="T5" fmla="*/ 3252586 h 21600"/>
              <a:gd name="T6" fmla="*/ 14294029 w 21600"/>
              <a:gd name="T7" fmla="*/ 325258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Cloudant</a:t>
            </a:r>
            <a:endParaRPr lang="en-US" sz="1195">
              <a:solidFill>
                <a:prstClr val="black"/>
              </a:solidFill>
              <a:latin typeface="Arial" charset="0"/>
              <a:ea typeface="ＭＳ Ｐゴシック" charset="0"/>
              <a:cs typeface="Arial" charset="0"/>
            </a:endParaRPr>
          </a:p>
        </p:txBody>
      </p:sp>
      <p:sp>
        <p:nvSpPr>
          <p:cNvPr id="2" name="Rectangle 1"/>
          <p:cNvSpPr/>
          <p:nvPr/>
        </p:nvSpPr>
        <p:spPr>
          <a:xfrm>
            <a:off x="4654593" y="4484690"/>
            <a:ext cx="422275" cy="2682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240" tIns="45620" rIns="91240" bIns="45620" anchor="ctr"/>
          <a:lstStyle/>
          <a:p>
            <a:pPr defTabSz="456183" fontAlgn="base">
              <a:spcBef>
                <a:spcPct val="0"/>
              </a:spcBef>
              <a:spcAft>
                <a:spcPct val="0"/>
              </a:spcAft>
            </a:pPr>
            <a:endParaRPr lang="en-US" sz="1195">
              <a:solidFill>
                <a:prstClr val="black"/>
              </a:solidFill>
              <a:latin typeface="Arial" charset="0"/>
              <a:ea typeface="ＭＳ Ｐゴシック" charset="0"/>
              <a:cs typeface="Arial" charset="0"/>
            </a:endParaRPr>
          </a:p>
        </p:txBody>
      </p:sp>
      <p:pic>
        <p:nvPicPr>
          <p:cNvPr id="16418" name="Picture 97" descr="https://releaseblueprints.ibm.com/download/attachments/37129084/autoscaling64.png?version=1&amp;modificationDate=13969261576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54538" y="43053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19" name="AutoShape 32"/>
          <p:cNvSpPr>
            <a:spLocks/>
          </p:cNvSpPr>
          <p:nvPr/>
        </p:nvSpPr>
        <p:spPr bwMode="auto">
          <a:xfrm>
            <a:off x="4545013" y="5064125"/>
            <a:ext cx="627062" cy="331788"/>
          </a:xfrm>
          <a:custGeom>
            <a:avLst/>
            <a:gdLst>
              <a:gd name="T0" fmla="*/ 11416902 w 21600"/>
              <a:gd name="T1" fmla="*/ 1710077 h 21600"/>
              <a:gd name="T2" fmla="*/ 11416902 w 21600"/>
              <a:gd name="T3" fmla="*/ 1710077 h 21600"/>
              <a:gd name="T4" fmla="*/ 11416902 w 21600"/>
              <a:gd name="T5" fmla="*/ 1710077 h 21600"/>
              <a:gd name="T6" fmla="*/ 11416902 w 21600"/>
              <a:gd name="T7" fmla="*/ 171007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lstStyle/>
          <a:p>
            <a:pPr defTabSz="456183" fontAlgn="base">
              <a:spcBef>
                <a:spcPct val="0"/>
              </a:spcBef>
              <a:spcAft>
                <a:spcPct val="0"/>
              </a:spcAft>
            </a:pPr>
            <a:r>
              <a:rPr lang="en-US" sz="1195">
                <a:solidFill>
                  <a:prstClr val="black"/>
                </a:solidFill>
                <a:latin typeface="Helvetica" charset="0"/>
                <a:ea typeface="ＭＳ Ｐゴシック" charset="0"/>
                <a:cs typeface="Arial" charset="0"/>
                <a:sym typeface="Helvetica" charset="0"/>
              </a:rPr>
              <a:t>Auto Scaling</a:t>
            </a:r>
            <a:endParaRPr lang="en-US" sz="1195">
              <a:solidFill>
                <a:prstClr val="black"/>
              </a:solidFill>
              <a:latin typeface="Arial" charset="0"/>
              <a:ea typeface="ＭＳ Ｐゴシック" charset="0"/>
              <a:cs typeface="Arial" charset="0"/>
            </a:endParaRPr>
          </a:p>
        </p:txBody>
      </p:sp>
      <p:sp>
        <p:nvSpPr>
          <p:cNvPr id="16420" name="Rectangle 2"/>
          <p:cNvSpPr>
            <a:spLocks noGrp="1" noChangeArrowheads="1"/>
          </p:cNvSpPr>
          <p:nvPr>
            <p:ph type="title" idx="4294967295"/>
          </p:nvPr>
        </p:nvSpPr>
        <p:spPr>
          <a:xfrm>
            <a:off x="19051" y="596149"/>
            <a:ext cx="9143999" cy="623888"/>
          </a:xfrm>
        </p:spPr>
        <p:txBody>
          <a:bodyPr/>
          <a:lstStyle/>
          <a:p>
            <a:pPr algn="ctr"/>
            <a:r>
              <a:rPr lang="en-US" sz="3200" kern="1200" dirty="0">
                <a:solidFill>
                  <a:schemeClr val="accent1">
                    <a:lumMod val="50000"/>
                  </a:schemeClr>
                </a:solidFill>
                <a:cs typeface="Helvetica Neue Medium"/>
              </a:rPr>
              <a:t>S</a:t>
            </a:r>
            <a:r>
              <a:rPr lang="en-US" sz="3200" kern="1200" dirty="0" smtClean="0">
                <a:solidFill>
                  <a:schemeClr val="accent1">
                    <a:lumMod val="50000"/>
                  </a:schemeClr>
                </a:solidFill>
                <a:cs typeface="Helvetica Neue Medium"/>
              </a:rPr>
              <a:t>ervices </a:t>
            </a:r>
            <a:r>
              <a:rPr lang="en-US" sz="3200" kern="1200" dirty="0" smtClean="0">
                <a:solidFill>
                  <a:schemeClr val="accent1">
                    <a:lumMod val="50000"/>
                  </a:schemeClr>
                </a:solidFill>
                <a:cs typeface="Helvetica Neue Medium"/>
              </a:rPr>
              <a:t>easy </a:t>
            </a:r>
            <a:r>
              <a:rPr lang="en-US" sz="3200" kern="1200" dirty="0">
                <a:solidFill>
                  <a:schemeClr val="accent1">
                    <a:lumMod val="50000"/>
                  </a:schemeClr>
                </a:solidFill>
                <a:cs typeface="Helvetica Neue Medium"/>
              </a:rPr>
              <a:t>to </a:t>
            </a:r>
            <a:r>
              <a:rPr lang="en-US" sz="3200" kern="1200" dirty="0" smtClean="0">
                <a:solidFill>
                  <a:schemeClr val="accent1">
                    <a:lumMod val="50000"/>
                  </a:schemeClr>
                </a:solidFill>
                <a:cs typeface="Helvetica Neue Medium"/>
              </a:rPr>
              <a:t>consume in IBM Cloud</a:t>
            </a:r>
            <a:endParaRPr lang="en-US" sz="3200" kern="1200" dirty="0">
              <a:solidFill>
                <a:schemeClr val="accent1">
                  <a:lumMod val="50000"/>
                </a:schemeClr>
              </a:solidFill>
              <a:cs typeface="Helvetica Neue Medium"/>
            </a:endParaRPr>
          </a:p>
        </p:txBody>
      </p:sp>
      <p:sp>
        <p:nvSpPr>
          <p:cNvPr id="16421" name="AutoShape 12"/>
          <p:cNvSpPr>
            <a:spLocks/>
          </p:cNvSpPr>
          <p:nvPr/>
        </p:nvSpPr>
        <p:spPr bwMode="auto">
          <a:xfrm>
            <a:off x="0" y="1562143"/>
            <a:ext cx="2522581" cy="593725"/>
          </a:xfrm>
          <a:custGeom>
            <a:avLst/>
            <a:gdLst>
              <a:gd name="T0" fmla="*/ 25579125 w 21600"/>
              <a:gd name="T1" fmla="*/ 8145962 h 21600"/>
              <a:gd name="T2" fmla="*/ 25579125 w 21600"/>
              <a:gd name="T3" fmla="*/ 8145962 h 21600"/>
              <a:gd name="T4" fmla="*/ 25579125 w 21600"/>
              <a:gd name="T5" fmla="*/ 8145962 h 21600"/>
              <a:gd name="T6" fmla="*/ 25579125 w 21600"/>
              <a:gd name="T7" fmla="*/ 814596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5632" tIns="35632" rIns="35632" bIns="35632" anchor="ctr"/>
          <a:lstStyle/>
          <a:p>
            <a:pPr defTabSz="318377" fontAlgn="base">
              <a:lnSpc>
                <a:spcPts val="1338"/>
              </a:lnSpc>
              <a:spcBef>
                <a:spcPct val="0"/>
              </a:spcBef>
              <a:spcAft>
                <a:spcPct val="0"/>
              </a:spcAft>
            </a:pPr>
            <a:r>
              <a:rPr lang="en-US" sz="1828" b="1" dirty="0">
                <a:solidFill>
                  <a:prstClr val="black"/>
                </a:solidFill>
                <a:latin typeface="Helvetica Neue Medium for IBM" charset="0"/>
                <a:ea typeface="ＭＳ Ｐゴシック" charset="0"/>
                <a:cs typeface="Arial" charset="0"/>
                <a:sym typeface="Helvetica Neue Medium for IBM" charset="0"/>
              </a:rPr>
              <a:t>Java EE standard </a:t>
            </a:r>
            <a:r>
              <a:rPr lang="ja-JP" altLang="en-US" sz="1828" b="1" dirty="0">
                <a:solidFill>
                  <a:prstClr val="black"/>
                </a:solidFill>
                <a:latin typeface="Helvetica Neue Medium for IBM" charset="0"/>
                <a:ea typeface="ＭＳ Ｐゴシック" charset="0"/>
                <a:cs typeface="Arial" charset="0"/>
                <a:sym typeface="Helvetica Neue Medium for IBM" charset="0"/>
              </a:rPr>
              <a:t>“</a:t>
            </a:r>
            <a:r>
              <a:rPr lang="en-US" sz="1828" b="1" dirty="0" smtClean="0">
                <a:solidFill>
                  <a:prstClr val="black"/>
                </a:solidFill>
                <a:latin typeface="Helvetica Neue Medium for IBM" charset="0"/>
                <a:ea typeface="ＭＳ Ｐゴシック" charset="0"/>
                <a:cs typeface="Arial" charset="0"/>
                <a:sym typeface="Helvetica Neue Medium for IBM" charset="0"/>
              </a:rPr>
              <a:t>resources</a:t>
            </a:r>
            <a:r>
              <a:rPr lang="ja-JP" altLang="en-US" sz="1828" b="1" dirty="0" smtClean="0">
                <a:solidFill>
                  <a:prstClr val="black"/>
                </a:solidFill>
                <a:latin typeface="Helvetica Neue Medium for IBM" charset="0"/>
                <a:ea typeface="ＭＳ Ｐゴシック" charset="0"/>
                <a:cs typeface="Arial" charset="0"/>
                <a:sym typeface="Helvetica Neue Medium for IBM" charset="0"/>
              </a:rPr>
              <a:t>”</a:t>
            </a:r>
            <a:endParaRPr lang="en-US" sz="1828" b="1" dirty="0">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42613026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en-US" sz="3500" kern="1200" dirty="0" smtClean="0">
                <a:solidFill>
                  <a:schemeClr val="accent1">
                    <a:lumMod val="50000"/>
                  </a:schemeClr>
                </a:solidFill>
                <a:cs typeface="Helvetica Neue Medium"/>
              </a:rPr>
              <a:t>Using SQLDB </a:t>
            </a:r>
            <a:r>
              <a:rPr lang="en-US" sz="3500" kern="1200" dirty="0">
                <a:solidFill>
                  <a:schemeClr val="accent1">
                    <a:lumMod val="50000"/>
                  </a:schemeClr>
                </a:solidFill>
                <a:cs typeface="Helvetica Neue Medium"/>
              </a:rPr>
              <a:t>service</a:t>
            </a:r>
          </a:p>
        </p:txBody>
      </p:sp>
      <p:sp>
        <p:nvSpPr>
          <p:cNvPr id="11267" name="Content Placeholder 2"/>
          <p:cNvSpPr>
            <a:spLocks noGrp="1"/>
          </p:cNvSpPr>
          <p:nvPr>
            <p:ph idx="1"/>
          </p:nvPr>
        </p:nvSpPr>
        <p:spPr>
          <a:xfrm>
            <a:off x="462687" y="1822493"/>
            <a:ext cx="5488894" cy="4303987"/>
          </a:xfrm>
          <a:extLst/>
        </p:spPr>
        <p:txBody>
          <a:bodyPr/>
          <a:lstStyle/>
          <a:p>
            <a:pPr eaLnBrk="1" hangingPunct="1">
              <a:buFont typeface="Arial" panose="020B0604020202020204" pitchFamily="34" charset="0"/>
              <a:buChar char="•"/>
              <a:defRPr/>
            </a:pPr>
            <a:r>
              <a:rPr lang="en-US" sz="2400" dirty="0" smtClean="0">
                <a:ea typeface="+mn-ea"/>
              </a:rPr>
              <a:t>SQLDB is </a:t>
            </a:r>
            <a:r>
              <a:rPr lang="en-US" sz="2400" dirty="0">
                <a:ea typeface="+mn-ea"/>
              </a:rPr>
              <a:t>on-demand relational </a:t>
            </a:r>
            <a:r>
              <a:rPr lang="en-US" sz="2400" dirty="0" smtClean="0">
                <a:ea typeface="+mn-ea"/>
              </a:rPr>
              <a:t>database, powered </a:t>
            </a:r>
            <a:r>
              <a:rPr lang="en-US" sz="2400" dirty="0">
                <a:ea typeface="+mn-ea"/>
              </a:rPr>
              <a:t>by </a:t>
            </a:r>
            <a:r>
              <a:rPr lang="en-US" sz="2400" dirty="0" smtClean="0">
                <a:ea typeface="+mn-ea"/>
              </a:rPr>
              <a:t>DB2</a:t>
            </a:r>
            <a:r>
              <a:rPr lang="en-US" sz="2400" dirty="0">
                <a:ea typeface="+mn-ea"/>
              </a:rPr>
              <a:t>.</a:t>
            </a:r>
            <a:endParaRPr lang="en-US" sz="2400" dirty="0" smtClean="0">
              <a:ea typeface="+mn-ea"/>
            </a:endParaRPr>
          </a:p>
          <a:p>
            <a:pPr eaLnBrk="1" hangingPunct="1">
              <a:buFont typeface="Arial" panose="020B0604020202020204" pitchFamily="34" charset="0"/>
              <a:buChar char="•"/>
              <a:defRPr/>
            </a:pPr>
            <a:endParaRPr lang="en-US" sz="2400" dirty="0">
              <a:ea typeface="+mn-ea"/>
            </a:endParaRPr>
          </a:p>
          <a:p>
            <a:pPr eaLnBrk="1" hangingPunct="1">
              <a:buFont typeface="Arial" panose="020B0604020202020204" pitchFamily="34" charset="0"/>
              <a:buChar char="•"/>
              <a:defRPr/>
            </a:pPr>
            <a:r>
              <a:rPr lang="en-US" sz="2400" dirty="0" smtClean="0">
                <a:ea typeface="+mn-ea"/>
              </a:rPr>
              <a:t>How you can use it?</a:t>
            </a:r>
          </a:p>
          <a:p>
            <a:pPr lvl="1">
              <a:buFont typeface="Arial" panose="020B0604020202020204" pitchFamily="34" charset="0"/>
              <a:buChar char="•"/>
              <a:defRPr/>
            </a:pPr>
            <a:r>
              <a:rPr lang="en-US" sz="2400" strike="sngStrike" dirty="0">
                <a:ea typeface="+mn-ea"/>
              </a:rPr>
              <a:t>The plain “VCAP_SERVICES” way</a:t>
            </a:r>
            <a:endParaRPr lang="en-US" sz="2400" dirty="0">
              <a:ea typeface="+mn-ea"/>
            </a:endParaRPr>
          </a:p>
          <a:p>
            <a:pPr lvl="1" eaLnBrk="1" hangingPunct="1">
              <a:buFont typeface="Arial" panose="020B0604020202020204" pitchFamily="34" charset="0"/>
              <a:buChar char="•"/>
              <a:defRPr/>
            </a:pPr>
            <a:r>
              <a:rPr lang="en-US" sz="2400" dirty="0" smtClean="0">
                <a:ea typeface="+mn-ea"/>
              </a:rPr>
              <a:t>The Java EE way</a:t>
            </a:r>
          </a:p>
          <a:p>
            <a:pPr lvl="2" eaLnBrk="1" hangingPunct="1">
              <a:buFont typeface="Arial" panose="020B0604020202020204" pitchFamily="34" charset="0"/>
              <a:buChar char="•"/>
              <a:defRPr/>
            </a:pPr>
            <a:r>
              <a:rPr lang="en-US" sz="2400" dirty="0" err="1" smtClean="0">
                <a:ea typeface="+mn-ea"/>
              </a:rPr>
              <a:t>DataSource</a:t>
            </a:r>
            <a:endParaRPr lang="en-US" sz="2400" dirty="0" smtClean="0">
              <a:ea typeface="+mn-ea"/>
            </a:endParaRPr>
          </a:p>
          <a:p>
            <a:pPr lvl="2" eaLnBrk="1" hangingPunct="1">
              <a:buFont typeface="Arial" panose="020B0604020202020204" pitchFamily="34" charset="0"/>
              <a:buChar char="•"/>
              <a:defRPr/>
            </a:pPr>
            <a:r>
              <a:rPr lang="en-US" sz="2400" dirty="0" smtClean="0">
                <a:ea typeface="+mn-ea"/>
              </a:rPr>
              <a:t>JPA</a:t>
            </a:r>
          </a:p>
        </p:txBody>
      </p:sp>
      <p:sp>
        <p:nvSpPr>
          <p:cNvPr id="17412" name="Slide Number Placeholder 3"/>
          <p:cNvSpPr>
            <a:spLocks noGrp="1"/>
          </p:cNvSpPr>
          <p:nvPr>
            <p:ph type="sldNum" sz="quarter" idx="4294967295"/>
          </p:nvPr>
        </p:nvSpPr>
        <p:spPr bwMode="auto">
          <a:xfrm>
            <a:off x="3671888" y="6453231"/>
            <a:ext cx="179705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1316" indent="-285134" eaLnBrk="0" hangingPunct="0">
              <a:defRPr>
                <a:solidFill>
                  <a:schemeClr val="tx1"/>
                </a:solidFill>
                <a:latin typeface="Arial" charset="0"/>
                <a:ea typeface="Arial" charset="0"/>
                <a:cs typeface="Arial" charset="0"/>
              </a:defRPr>
            </a:lvl2pPr>
            <a:lvl3pPr marL="1140486" indent="-228091" eaLnBrk="0" hangingPunct="0">
              <a:defRPr>
                <a:solidFill>
                  <a:schemeClr val="tx1"/>
                </a:solidFill>
                <a:latin typeface="Arial" charset="0"/>
                <a:ea typeface="Arial" charset="0"/>
                <a:cs typeface="Arial" charset="0"/>
              </a:defRPr>
            </a:lvl3pPr>
            <a:lvl4pPr marL="1596676" indent="-228091" eaLnBrk="0" hangingPunct="0">
              <a:defRPr>
                <a:solidFill>
                  <a:schemeClr val="tx1"/>
                </a:solidFill>
                <a:latin typeface="Arial" charset="0"/>
                <a:ea typeface="Arial" charset="0"/>
                <a:cs typeface="Arial" charset="0"/>
              </a:defRPr>
            </a:lvl4pPr>
            <a:lvl5pPr marL="2052885" indent="-228091" eaLnBrk="0" hangingPunct="0">
              <a:defRPr>
                <a:solidFill>
                  <a:schemeClr val="tx1"/>
                </a:solidFill>
                <a:latin typeface="Arial" charset="0"/>
                <a:ea typeface="Arial" charset="0"/>
                <a:cs typeface="Arial" charset="0"/>
              </a:defRPr>
            </a:lvl5pPr>
            <a:lvl6pPr marL="2509078" indent="-228091" eaLnBrk="0" fontAlgn="base" hangingPunct="0">
              <a:spcBef>
                <a:spcPct val="0"/>
              </a:spcBef>
              <a:spcAft>
                <a:spcPct val="0"/>
              </a:spcAft>
              <a:defRPr>
                <a:solidFill>
                  <a:schemeClr val="tx1"/>
                </a:solidFill>
                <a:latin typeface="Arial" charset="0"/>
                <a:ea typeface="Arial" charset="0"/>
                <a:cs typeface="Arial" charset="0"/>
              </a:defRPr>
            </a:lvl6pPr>
            <a:lvl7pPr marL="2965266" indent="-228091" eaLnBrk="0" fontAlgn="base" hangingPunct="0">
              <a:spcBef>
                <a:spcPct val="0"/>
              </a:spcBef>
              <a:spcAft>
                <a:spcPct val="0"/>
              </a:spcAft>
              <a:defRPr>
                <a:solidFill>
                  <a:schemeClr val="tx1"/>
                </a:solidFill>
                <a:latin typeface="Arial" charset="0"/>
                <a:ea typeface="Arial" charset="0"/>
                <a:cs typeface="Arial" charset="0"/>
              </a:defRPr>
            </a:lvl7pPr>
            <a:lvl8pPr marL="3421467" indent="-228091" eaLnBrk="0" fontAlgn="base" hangingPunct="0">
              <a:spcBef>
                <a:spcPct val="0"/>
              </a:spcBef>
              <a:spcAft>
                <a:spcPct val="0"/>
              </a:spcAft>
              <a:defRPr>
                <a:solidFill>
                  <a:schemeClr val="tx1"/>
                </a:solidFill>
                <a:latin typeface="Arial" charset="0"/>
                <a:ea typeface="Arial" charset="0"/>
                <a:cs typeface="Arial" charset="0"/>
              </a:defRPr>
            </a:lvl8pPr>
            <a:lvl9pPr marL="3877646" indent="-228091"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BAC2693-CAAA-0C48-87A1-4A5FFD4ABF58}" type="slidenum">
              <a:rPr lang="en-US">
                <a:solidFill>
                  <a:srgbClr val="A6A6A6"/>
                </a:solidFill>
              </a:rPr>
              <a:pPr eaLnBrk="1" hangingPunct="1"/>
              <a:t>28</a:t>
            </a:fld>
            <a:endParaRPr lang="en-US">
              <a:solidFill>
                <a:srgbClr val="A6A6A6"/>
              </a:solidFill>
            </a:endParaRPr>
          </a:p>
        </p:txBody>
      </p:sp>
      <p:sp>
        <p:nvSpPr>
          <p:cNvPr id="17413" name="AutoShape 7" descr="e096416b03f01db5897e9d104b5317e9"/>
          <p:cNvSpPr>
            <a:spLocks noChangeAspect="1" noChangeArrowheads="1"/>
          </p:cNvSpPr>
          <p:nvPr/>
        </p:nvSpPr>
        <p:spPr bwMode="auto">
          <a:xfrm>
            <a:off x="4419601" y="3276601"/>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pic>
        <p:nvPicPr>
          <p:cNvPr id="17414" name="Picture 9"/>
          <p:cNvPicPr>
            <a:picLocks noChangeAspect="1" noChangeArrowheads="1"/>
          </p:cNvPicPr>
          <p:nvPr/>
        </p:nvPicPr>
        <p:blipFill>
          <a:blip r:embed="rId3">
            <a:extLst>
              <a:ext uri="{28A0092B-C50C-407E-A947-70E740481C1C}">
                <a14:useLocalDpi xmlns:a14="http://schemas.microsoft.com/office/drawing/2010/main" val="0"/>
              </a:ext>
            </a:extLst>
          </a:blip>
          <a:srcRect l="66415" t="39508" r="24141" b="42094"/>
          <a:stretch>
            <a:fillRect/>
          </a:stretch>
        </p:blipFill>
        <p:spPr bwMode="auto">
          <a:xfrm>
            <a:off x="6126480" y="1822493"/>
            <a:ext cx="2320925" cy="2471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33444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lgn="ctr"/>
            <a:r>
              <a:rPr lang="en-US" sz="3500" kern="1200" dirty="0" smtClean="0">
                <a:solidFill>
                  <a:schemeClr val="accent1">
                    <a:lumMod val="50000"/>
                  </a:schemeClr>
                </a:solidFill>
                <a:cs typeface="Helvetica Neue Medium"/>
              </a:rPr>
              <a:t>Java </a:t>
            </a:r>
            <a:r>
              <a:rPr lang="en-US" sz="3500" kern="1200" dirty="0">
                <a:solidFill>
                  <a:schemeClr val="accent1">
                    <a:lumMod val="50000"/>
                  </a:schemeClr>
                </a:solidFill>
                <a:cs typeface="Helvetica Neue Medium"/>
              </a:rPr>
              <a:t>EE way – Sample code for </a:t>
            </a:r>
            <a:r>
              <a:rPr lang="en-US" sz="3500" kern="1200" dirty="0" smtClean="0">
                <a:solidFill>
                  <a:schemeClr val="accent1">
                    <a:lumMod val="50000"/>
                  </a:schemeClr>
                </a:solidFill>
                <a:cs typeface="Helvetica Neue Medium"/>
              </a:rPr>
              <a:t>SQLDB</a:t>
            </a:r>
            <a:endParaRPr lang="en-US" sz="3500" kern="1200" dirty="0">
              <a:solidFill>
                <a:schemeClr val="accent1">
                  <a:lumMod val="50000"/>
                </a:schemeClr>
              </a:solidFill>
              <a:cs typeface="Helvetica Neue Medium"/>
            </a:endParaRPr>
          </a:p>
        </p:txBody>
      </p:sp>
      <p:sp>
        <p:nvSpPr>
          <p:cNvPr id="18435" name="Slide Number Placeholder 3"/>
          <p:cNvSpPr>
            <a:spLocks noGrp="1"/>
          </p:cNvSpPr>
          <p:nvPr>
            <p:ph type="sldNum" sz="quarter" idx="4294967295"/>
          </p:nvPr>
        </p:nvSpPr>
        <p:spPr bwMode="auto">
          <a:xfrm>
            <a:off x="3671888" y="6427830"/>
            <a:ext cx="179705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1316" indent="-285134" eaLnBrk="0" hangingPunct="0">
              <a:defRPr>
                <a:solidFill>
                  <a:schemeClr val="tx1"/>
                </a:solidFill>
                <a:latin typeface="Arial" charset="0"/>
                <a:ea typeface="Arial" charset="0"/>
                <a:cs typeface="Arial" charset="0"/>
              </a:defRPr>
            </a:lvl2pPr>
            <a:lvl3pPr marL="1140486" indent="-228091" eaLnBrk="0" hangingPunct="0">
              <a:defRPr>
                <a:solidFill>
                  <a:schemeClr val="tx1"/>
                </a:solidFill>
                <a:latin typeface="Arial" charset="0"/>
                <a:ea typeface="Arial" charset="0"/>
                <a:cs typeface="Arial" charset="0"/>
              </a:defRPr>
            </a:lvl3pPr>
            <a:lvl4pPr marL="1596676" indent="-228091" eaLnBrk="0" hangingPunct="0">
              <a:defRPr>
                <a:solidFill>
                  <a:schemeClr val="tx1"/>
                </a:solidFill>
                <a:latin typeface="Arial" charset="0"/>
                <a:ea typeface="Arial" charset="0"/>
                <a:cs typeface="Arial" charset="0"/>
              </a:defRPr>
            </a:lvl4pPr>
            <a:lvl5pPr marL="2052885" indent="-228091" eaLnBrk="0" hangingPunct="0">
              <a:defRPr>
                <a:solidFill>
                  <a:schemeClr val="tx1"/>
                </a:solidFill>
                <a:latin typeface="Arial" charset="0"/>
                <a:ea typeface="Arial" charset="0"/>
                <a:cs typeface="Arial" charset="0"/>
              </a:defRPr>
            </a:lvl5pPr>
            <a:lvl6pPr marL="2509078" indent="-228091" eaLnBrk="0" fontAlgn="base" hangingPunct="0">
              <a:spcBef>
                <a:spcPct val="0"/>
              </a:spcBef>
              <a:spcAft>
                <a:spcPct val="0"/>
              </a:spcAft>
              <a:defRPr>
                <a:solidFill>
                  <a:schemeClr val="tx1"/>
                </a:solidFill>
                <a:latin typeface="Arial" charset="0"/>
                <a:ea typeface="Arial" charset="0"/>
                <a:cs typeface="Arial" charset="0"/>
              </a:defRPr>
            </a:lvl6pPr>
            <a:lvl7pPr marL="2965266" indent="-228091" eaLnBrk="0" fontAlgn="base" hangingPunct="0">
              <a:spcBef>
                <a:spcPct val="0"/>
              </a:spcBef>
              <a:spcAft>
                <a:spcPct val="0"/>
              </a:spcAft>
              <a:defRPr>
                <a:solidFill>
                  <a:schemeClr val="tx1"/>
                </a:solidFill>
                <a:latin typeface="Arial" charset="0"/>
                <a:ea typeface="Arial" charset="0"/>
                <a:cs typeface="Arial" charset="0"/>
              </a:defRPr>
            </a:lvl7pPr>
            <a:lvl8pPr marL="3421467" indent="-228091" eaLnBrk="0" fontAlgn="base" hangingPunct="0">
              <a:spcBef>
                <a:spcPct val="0"/>
              </a:spcBef>
              <a:spcAft>
                <a:spcPct val="0"/>
              </a:spcAft>
              <a:defRPr>
                <a:solidFill>
                  <a:schemeClr val="tx1"/>
                </a:solidFill>
                <a:latin typeface="Arial" charset="0"/>
                <a:ea typeface="Arial" charset="0"/>
                <a:cs typeface="Arial" charset="0"/>
              </a:defRPr>
            </a:lvl8pPr>
            <a:lvl9pPr marL="3877646" indent="-228091"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2E3CCE3-A2C4-254D-8EC3-D63AA9367E75}" type="slidenum">
              <a:rPr lang="en-US">
                <a:solidFill>
                  <a:srgbClr val="A6A6A6"/>
                </a:solidFill>
              </a:rPr>
              <a:pPr eaLnBrk="1" hangingPunct="1"/>
              <a:t>29</a:t>
            </a:fld>
            <a:endParaRPr lang="en-US">
              <a:solidFill>
                <a:srgbClr val="A6A6A6"/>
              </a:solidFill>
            </a:endParaRPr>
          </a:p>
        </p:txBody>
      </p:sp>
      <p:sp>
        <p:nvSpPr>
          <p:cNvPr id="5" name="Content Placeholder 2"/>
          <p:cNvSpPr txBox="1">
            <a:spLocks noChangeArrowheads="1"/>
          </p:cNvSpPr>
          <p:nvPr/>
        </p:nvSpPr>
        <p:spPr bwMode="auto">
          <a:xfrm>
            <a:off x="681831" y="1752600"/>
            <a:ext cx="7693025" cy="489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20000"/>
              </a:spcBef>
              <a:spcAft>
                <a:spcPct val="0"/>
              </a:spcAft>
              <a:buSzPct val="100000"/>
            </a:pPr>
            <a:r>
              <a:rPr lang="en-US" altLang="zh-CN" sz="1617" dirty="0">
                <a:solidFill>
                  <a:srgbClr val="990099"/>
                </a:solidFill>
                <a:latin typeface="Calibri" charset="0"/>
                <a:ea typeface="SimHei" charset="0"/>
                <a:cs typeface="Calibri" charset="0"/>
              </a:rPr>
              <a:t>public  class </a:t>
            </a:r>
            <a:r>
              <a:rPr lang="en-US" altLang="zh-CN" sz="1617" dirty="0" err="1">
                <a:solidFill>
                  <a:prstClr val="black"/>
                </a:solidFill>
                <a:ea typeface="SimHei" charset="0"/>
                <a:cs typeface="Calibri" charset="0"/>
              </a:rPr>
              <a:t>TestServlet</a:t>
            </a:r>
            <a:r>
              <a:rPr lang="en-US" altLang="zh-CN" sz="1617" dirty="0">
                <a:solidFill>
                  <a:srgbClr val="660066"/>
                </a:solidFill>
                <a:latin typeface="Calibri" charset="0"/>
                <a:ea typeface="SimHei" charset="0"/>
                <a:cs typeface="Calibri" charset="0"/>
              </a:rPr>
              <a:t> </a:t>
            </a:r>
            <a:r>
              <a:rPr lang="en-US" altLang="zh-CN" sz="1617" dirty="0">
                <a:solidFill>
                  <a:srgbClr val="990099"/>
                </a:solidFill>
                <a:latin typeface="Calibri" charset="0"/>
                <a:ea typeface="SimHei" charset="0"/>
                <a:cs typeface="Calibri" charset="0"/>
              </a:rPr>
              <a:t>extends</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HttpServlet</a:t>
            </a:r>
            <a:r>
              <a:rPr lang="en-US" altLang="zh-CN" sz="1617" dirty="0">
                <a:solidFill>
                  <a:prstClr val="black"/>
                </a:solidFill>
                <a:ea typeface="SimHei" charset="0"/>
                <a:cs typeface="Calibri" charset="0"/>
              </a:rPr>
              <a:t> </a:t>
            </a:r>
            <a:br>
              <a:rPr lang="en-US" altLang="zh-CN" sz="1617" dirty="0">
                <a:solidFill>
                  <a:prstClr val="black"/>
                </a:solidFill>
                <a:ea typeface="SimHei" charset="0"/>
                <a:cs typeface="Calibri" charset="0"/>
              </a:rPr>
            </a:b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@Resource (name = "</a:t>
            </a:r>
            <a:r>
              <a:rPr lang="en-US" altLang="zh-CN" sz="1617" dirty="0" err="1">
                <a:solidFill>
                  <a:prstClr val="black"/>
                </a:solidFill>
                <a:ea typeface="SimHei" charset="0"/>
                <a:cs typeface="Calibri" charset="0"/>
              </a:rPr>
              <a:t>jdbc</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mydb</a:t>
            </a:r>
            <a:r>
              <a:rPr lang="en-US" altLang="zh-CN" sz="1617" dirty="0">
                <a:solidFill>
                  <a:prstClr val="black"/>
                </a:solidFill>
                <a:ea typeface="SimHei" charset="0"/>
                <a:cs typeface="Calibri" charset="0"/>
              </a:rPr>
              <a:t>") </a:t>
            </a:r>
            <a:br>
              <a:rPr lang="en-US" altLang="zh-CN" sz="1617" dirty="0">
                <a:solidFill>
                  <a:prstClr val="black"/>
                </a:solidFill>
                <a:ea typeface="SimHei" charset="0"/>
                <a:cs typeface="Calibri" charset="0"/>
              </a:rPr>
            </a:b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private </a:t>
            </a:r>
            <a:r>
              <a:rPr lang="en-US" altLang="zh-CN" sz="1617" dirty="0" err="1">
                <a:solidFill>
                  <a:prstClr val="black"/>
                </a:solidFill>
                <a:ea typeface="SimHei" charset="0"/>
                <a:cs typeface="Calibri" charset="0"/>
              </a:rPr>
              <a:t>DataSource</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db</a:t>
            </a: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protected</a:t>
            </a: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void</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doGet</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HttpServletRequest</a:t>
            </a:r>
            <a:r>
              <a:rPr lang="en-US" altLang="zh-CN" sz="1617" dirty="0">
                <a:solidFill>
                  <a:prstClr val="black"/>
                </a:solidFill>
                <a:ea typeface="SimHei" charset="0"/>
                <a:cs typeface="Calibri" charset="0"/>
              </a:rPr>
              <a:t> request, </a:t>
            </a:r>
            <a:r>
              <a:rPr lang="en-US" altLang="zh-CN" sz="1617" dirty="0" err="1">
                <a:solidFill>
                  <a:prstClr val="black"/>
                </a:solidFill>
                <a:ea typeface="SimHei" charset="0"/>
                <a:cs typeface="Calibri" charset="0"/>
              </a:rPr>
              <a:t>HttpServletResponse</a:t>
            </a:r>
            <a:r>
              <a:rPr lang="en-US" altLang="zh-CN" sz="1617" dirty="0">
                <a:solidFill>
                  <a:prstClr val="black"/>
                </a:solidFill>
                <a:ea typeface="SimHei" charset="0"/>
                <a:cs typeface="Calibri" charset="0"/>
              </a:rPr>
              <a:t> response) </a:t>
            </a:r>
            <a:r>
              <a:rPr lang="en-US" altLang="zh-CN" sz="1617" dirty="0">
                <a:solidFill>
                  <a:srgbClr val="990099"/>
                </a:solidFill>
                <a:latin typeface="Calibri" charset="0"/>
                <a:ea typeface="SimHei" charset="0"/>
                <a:cs typeface="Calibri" charset="0"/>
              </a:rPr>
              <a:t>throws</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ServletException</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IOException</a:t>
            </a:r>
            <a:r>
              <a:rPr lang="en-US" altLang="zh-CN" sz="1617" dirty="0">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a:solidFill>
                  <a:srgbClr val="17AF4B"/>
                </a:solidFill>
                <a:ea typeface="SimHei" charset="0"/>
                <a:cs typeface="Calibri" charset="0"/>
              </a:rPr>
              <a:t>   // Alternatively use </a:t>
            </a:r>
            <a:r>
              <a:rPr lang="en-US" altLang="zh-CN" sz="1617" dirty="0" err="1">
                <a:solidFill>
                  <a:srgbClr val="17AF4B"/>
                </a:solidFill>
                <a:ea typeface="SimHei" charset="0"/>
                <a:cs typeface="Calibri" charset="0"/>
              </a:rPr>
              <a:t>InitialContext</a:t>
            </a:r>
            <a:r>
              <a:rPr lang="en-US" altLang="zh-CN" sz="1617" dirty="0">
                <a:solidFill>
                  <a:srgbClr val="17AF4B"/>
                </a:solidFill>
                <a:ea typeface="SimHei" charset="0"/>
                <a:cs typeface="Calibri" charset="0"/>
              </a:rPr>
              <a:t> lookup </a:t>
            </a:r>
            <a:r>
              <a:rPr lang="en-US" altLang="zh-CN" sz="1617" dirty="0">
                <a:solidFill>
                  <a:srgbClr val="33CC33"/>
                </a:solidFill>
                <a:ea typeface="SimHei" charset="0"/>
                <a:cs typeface="Calibri" charset="0"/>
              </a:rPr>
              <a:t/>
            </a:r>
            <a:br>
              <a:rPr lang="en-US" altLang="zh-CN" sz="1617" dirty="0">
                <a:solidFill>
                  <a:srgbClr val="33CC33"/>
                </a:solidFill>
                <a:ea typeface="SimHei" charset="0"/>
                <a:cs typeface="Calibri" charset="0"/>
              </a:rPr>
            </a:br>
            <a:r>
              <a:rPr lang="en-US" altLang="zh-CN" sz="1617" dirty="0">
                <a:solidFill>
                  <a:srgbClr val="33CC33"/>
                </a:solidFill>
                <a:ea typeface="SimHei" charset="0"/>
                <a:cs typeface="Calibri" charset="0"/>
              </a:rPr>
              <a:t>    </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DataSource</a:t>
            </a:r>
            <a:r>
              <a:rPr lang="en-US" altLang="zh-CN" sz="1617" dirty="0">
                <a:solidFill>
                  <a:prstClr val="black"/>
                </a:solidFill>
                <a:ea typeface="SimHei" charset="0"/>
                <a:cs typeface="Calibri" charset="0"/>
              </a:rPr>
              <a:t> lookup = (</a:t>
            </a:r>
            <a:r>
              <a:rPr lang="en-US" altLang="zh-CN" sz="1617" dirty="0" err="1">
                <a:solidFill>
                  <a:prstClr val="black"/>
                </a:solidFill>
                <a:ea typeface="SimHei" charset="0"/>
                <a:cs typeface="Calibri" charset="0"/>
              </a:rPr>
              <a:t>DataSource</a:t>
            </a: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new </a:t>
            </a:r>
            <a:r>
              <a:rPr lang="en-US" altLang="zh-CN" sz="1617" dirty="0" err="1">
                <a:solidFill>
                  <a:prstClr val="black"/>
                </a:solidFill>
                <a:ea typeface="SimHei" charset="0"/>
                <a:cs typeface="Calibri" charset="0"/>
              </a:rPr>
              <a:t>InitialContext</a:t>
            </a:r>
            <a:r>
              <a:rPr lang="en-US" altLang="zh-CN" sz="1617" dirty="0">
                <a:solidFill>
                  <a:prstClr val="black"/>
                </a:solidFill>
                <a:ea typeface="SimHei" charset="0"/>
                <a:cs typeface="Calibri" charset="0"/>
              </a:rPr>
              <a:t>().lookup("</a:t>
            </a:r>
            <a:r>
              <a:rPr lang="en-US" altLang="zh-CN" sz="1617" dirty="0" err="1">
                <a:solidFill>
                  <a:prstClr val="black"/>
                </a:solidFill>
                <a:ea typeface="SimHei" charset="0"/>
                <a:cs typeface="Calibri" charset="0"/>
              </a:rPr>
              <a:t>jdbc</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mydb</a:t>
            </a: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smtClean="0">
                <a:solidFill>
                  <a:prstClr val="black"/>
                </a:solidFill>
                <a:ea typeface="SimHei" charset="0"/>
                <a:cs typeface="Calibri" charset="0"/>
              </a:rPr>
              <a:t>}</a:t>
            </a:r>
          </a:p>
          <a:p>
            <a:pPr defTabSz="456183" eaLnBrk="1" fontAlgn="base" hangingPunct="1">
              <a:spcBef>
                <a:spcPct val="20000"/>
              </a:spcBef>
              <a:spcAft>
                <a:spcPct val="0"/>
              </a:spcAft>
              <a:buSzPct val="100000"/>
            </a:pPr>
            <a:endParaRPr lang="en-US" altLang="zh-CN" sz="1617" dirty="0">
              <a:solidFill>
                <a:prstClr val="black"/>
              </a:solidFill>
              <a:ea typeface="SimHei" charset="0"/>
              <a:cs typeface="Calibri" charset="0"/>
            </a:endParaRPr>
          </a:p>
        </p:txBody>
      </p:sp>
      <p:sp>
        <p:nvSpPr>
          <p:cNvPr id="18439" name="TextBox 10"/>
          <p:cNvSpPr txBox="1">
            <a:spLocks noChangeArrowheads="1"/>
          </p:cNvSpPr>
          <p:nvPr/>
        </p:nvSpPr>
        <p:spPr bwMode="auto">
          <a:xfrm>
            <a:off x="432636" y="4982227"/>
            <a:ext cx="8550275" cy="139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r>
              <a:rPr lang="en-US" sz="2391" dirty="0">
                <a:solidFill>
                  <a:prstClr val="black"/>
                </a:solidFill>
              </a:rPr>
              <a:t>That</a:t>
            </a:r>
            <a:r>
              <a:rPr lang="ja-JP" altLang="en-US" sz="2391" dirty="0">
                <a:solidFill>
                  <a:prstClr val="black"/>
                </a:solidFill>
              </a:rPr>
              <a:t>’</a:t>
            </a:r>
            <a:r>
              <a:rPr lang="en-US" sz="2391" dirty="0">
                <a:solidFill>
                  <a:prstClr val="black"/>
                </a:solidFill>
              </a:rPr>
              <a:t>s it! All familiar code, no changes required </a:t>
            </a:r>
            <a:r>
              <a:rPr lang="en-US" sz="2391" dirty="0" smtClean="0">
                <a:solidFill>
                  <a:prstClr val="black"/>
                </a:solidFill>
              </a:rPr>
              <a:t>to </a:t>
            </a:r>
            <a:r>
              <a:rPr lang="en-US" sz="2391" dirty="0">
                <a:solidFill>
                  <a:prstClr val="black"/>
                </a:solidFill>
              </a:rPr>
              <a:t>make it work in cloud!</a:t>
            </a:r>
          </a:p>
          <a:p>
            <a:pPr lvl="1" defTabSz="456183" eaLnBrk="1" fontAlgn="base" hangingPunct="1">
              <a:spcBef>
                <a:spcPct val="0"/>
              </a:spcBef>
              <a:spcAft>
                <a:spcPct val="0"/>
              </a:spcAft>
              <a:buFontTx/>
              <a:buChar char="•"/>
            </a:pPr>
            <a:r>
              <a:rPr lang="en-US" sz="1828" dirty="0">
                <a:solidFill>
                  <a:prstClr val="black"/>
                </a:solidFill>
                <a:ea typeface="ＭＳ Ｐゴシック" charset="0"/>
              </a:rPr>
              <a:t>No need for a server.xml</a:t>
            </a:r>
          </a:p>
          <a:p>
            <a:pPr lvl="1" defTabSz="456183" eaLnBrk="1" fontAlgn="base" hangingPunct="1">
              <a:spcBef>
                <a:spcPct val="0"/>
              </a:spcBef>
              <a:spcAft>
                <a:spcPct val="0"/>
              </a:spcAft>
              <a:buFontTx/>
              <a:buChar char="•"/>
            </a:pPr>
            <a:r>
              <a:rPr lang="en-US" sz="1828" dirty="0" smtClean="0">
                <a:solidFill>
                  <a:prstClr val="black"/>
                </a:solidFill>
                <a:ea typeface="ＭＳ Ｐゴシック" charset="0"/>
              </a:rPr>
              <a:t>Don’t </a:t>
            </a:r>
            <a:r>
              <a:rPr lang="en-US" sz="1828" dirty="0">
                <a:solidFill>
                  <a:prstClr val="black"/>
                </a:solidFill>
                <a:ea typeface="ＭＳ Ｐゴシック" charset="0"/>
              </a:rPr>
              <a:t>need to read VCAP_SERVICES</a:t>
            </a:r>
          </a:p>
        </p:txBody>
      </p:sp>
      <p:cxnSp>
        <p:nvCxnSpPr>
          <p:cNvPr id="2" name="Straight Arrow Connector 6"/>
          <p:cNvCxnSpPr>
            <a:cxnSpLocks noChangeShapeType="1"/>
          </p:cNvCxnSpPr>
          <p:nvPr/>
        </p:nvCxnSpPr>
        <p:spPr bwMode="auto">
          <a:xfrm flipH="1">
            <a:off x="4157706" y="2218758"/>
            <a:ext cx="1100137" cy="261938"/>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8442" name="TextBox 9"/>
          <p:cNvSpPr txBox="1">
            <a:spLocks noChangeArrowheads="1"/>
          </p:cNvSpPr>
          <p:nvPr/>
        </p:nvSpPr>
        <p:spPr bwMode="auto">
          <a:xfrm>
            <a:off x="5561012" y="1725522"/>
            <a:ext cx="3582988" cy="654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r>
              <a:rPr lang="ja-JP" altLang="en-US" sz="1828" dirty="0">
                <a:solidFill>
                  <a:schemeClr val="accent1">
                    <a:lumMod val="50000"/>
                  </a:schemeClr>
                </a:solidFill>
              </a:rPr>
              <a:t>“</a:t>
            </a:r>
            <a:r>
              <a:rPr lang="en-US" sz="1828" dirty="0" err="1">
                <a:solidFill>
                  <a:schemeClr val="accent1">
                    <a:lumMod val="50000"/>
                  </a:schemeClr>
                </a:solidFill>
              </a:rPr>
              <a:t>mydb</a:t>
            </a:r>
            <a:r>
              <a:rPr lang="ja-JP" altLang="en-US" sz="1828" dirty="0">
                <a:solidFill>
                  <a:schemeClr val="accent1">
                    <a:lumMod val="50000"/>
                  </a:schemeClr>
                </a:solidFill>
              </a:rPr>
              <a:t>”</a:t>
            </a:r>
            <a:r>
              <a:rPr lang="en-US" sz="1828" dirty="0">
                <a:solidFill>
                  <a:schemeClr val="accent1">
                    <a:lumMod val="50000"/>
                  </a:schemeClr>
                </a:solidFill>
              </a:rPr>
              <a:t> is the name </a:t>
            </a:r>
            <a:r>
              <a:rPr lang="en-US" sz="1828" dirty="0" smtClean="0">
                <a:solidFill>
                  <a:schemeClr val="accent1">
                    <a:lumMod val="50000"/>
                  </a:schemeClr>
                </a:solidFill>
              </a:rPr>
              <a:t>of </a:t>
            </a:r>
            <a:r>
              <a:rPr lang="en-US" sz="1828" dirty="0">
                <a:solidFill>
                  <a:schemeClr val="accent1">
                    <a:lumMod val="50000"/>
                  </a:schemeClr>
                </a:solidFill>
              </a:rPr>
              <a:t>service instance you create in </a:t>
            </a:r>
            <a:r>
              <a:rPr lang="en-US" sz="1828" dirty="0" err="1">
                <a:solidFill>
                  <a:schemeClr val="accent1">
                    <a:lumMod val="50000"/>
                  </a:schemeClr>
                </a:solidFill>
              </a:rPr>
              <a:t>Bluemix</a:t>
            </a:r>
            <a:endParaRPr lang="en-US" sz="1828" dirty="0">
              <a:solidFill>
                <a:schemeClr val="accent1">
                  <a:lumMod val="50000"/>
                </a:schemeClr>
              </a:solidFill>
            </a:endParaRPr>
          </a:p>
        </p:txBody>
      </p:sp>
    </p:spTree>
    <p:extLst>
      <p:ext uri="{BB962C8B-B14F-4D97-AF65-F5344CB8AC3E}">
        <p14:creationId xmlns:p14="http://schemas.microsoft.com/office/powerpoint/2010/main" val="2853469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8"/>
          <p:cNvPicPr>
            <a:picLocks noChangeAspect="1"/>
          </p:cNvPicPr>
          <p:nvPr/>
        </p:nvPicPr>
        <p:blipFill>
          <a:blip r:embed="rId3">
            <a:alphaModFix amt="63000"/>
            <a:extLst>
              <a:ext uri="{BEBA8EAE-BF5A-486C-A8C5-ECC9F3942E4B}">
                <a14:imgProps xmlns:a14="http://schemas.microsoft.com/office/drawing/2010/main">
                  <a14:imgLayer r:embed="rId4">
                    <a14:imgEffect>
                      <a14:sharpenSoften amount="-60000"/>
                    </a14:imgEffect>
                    <a14:imgEffect>
                      <a14:brightnessContrast contrast="4000"/>
                    </a14:imgEffect>
                  </a14:imgLayer>
                </a14:imgProps>
              </a:ext>
              <a:ext uri="{28A0092B-C50C-407E-A947-70E740481C1C}">
                <a14:useLocalDpi xmlns:a14="http://schemas.microsoft.com/office/drawing/2010/main" val="0"/>
              </a:ext>
            </a:extLst>
          </a:blip>
          <a:srcRect/>
          <a:stretch>
            <a:fillRect/>
          </a:stretch>
        </p:blipFill>
        <p:spPr bwMode="auto">
          <a:xfrm>
            <a:off x="646112" y="1271270"/>
            <a:ext cx="7953375" cy="5549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ounded Rectangle 4"/>
          <p:cNvSpPr/>
          <p:nvPr/>
        </p:nvSpPr>
        <p:spPr>
          <a:xfrm>
            <a:off x="4640110" y="1203896"/>
            <a:ext cx="1587500" cy="5575300"/>
          </a:xfrm>
          <a:prstGeom prst="roundRect">
            <a:avLst>
              <a:gd name="adj" fmla="val 8812"/>
            </a:avLst>
          </a:prstGeom>
          <a:solidFill>
            <a:schemeClr val="bg1">
              <a:lumMod val="95000"/>
              <a:alpha val="25000"/>
            </a:scheme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lIns="91429" tIns="45714" rIns="91429" bIns="45714" anchor="ctr"/>
          <a:lstStyle/>
          <a:p>
            <a:pPr algn="ctr">
              <a:defRPr/>
            </a:pPr>
            <a:endParaRPr lang="en-US" sz="1266"/>
          </a:p>
        </p:txBody>
      </p:sp>
      <p:sp>
        <p:nvSpPr>
          <p:cNvPr id="17412" name="TextBox 5"/>
          <p:cNvSpPr txBox="1">
            <a:spLocks noChangeArrowheads="1"/>
          </p:cNvSpPr>
          <p:nvPr/>
        </p:nvSpPr>
        <p:spPr bwMode="auto">
          <a:xfrm>
            <a:off x="5083463" y="685802"/>
            <a:ext cx="633485" cy="243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9" tIns="45714" rIns="91429" bIns="45714">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sz="984"/>
              <a:t>Bluemix</a:t>
            </a:r>
          </a:p>
        </p:txBody>
      </p:sp>
      <p:sp>
        <p:nvSpPr>
          <p:cNvPr id="6" name="Title 3"/>
          <p:cNvSpPr txBox="1">
            <a:spLocks/>
          </p:cNvSpPr>
          <p:nvPr/>
        </p:nvSpPr>
        <p:spPr bwMode="auto">
          <a:xfrm>
            <a:off x="0" y="546422"/>
            <a:ext cx="9155430" cy="406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ctr" defTabSz="457288" rtl="0" fontAlgn="base" hangingPunct="0">
              <a:spcBef>
                <a:spcPct val="0"/>
              </a:spcBef>
              <a:spcAft>
                <a:spcPct val="0"/>
              </a:spcAft>
              <a:defRPr sz="6600">
                <a:solidFill>
                  <a:srgbClr val="000000"/>
                </a:solidFill>
                <a:latin typeface="+mj-lt"/>
                <a:ea typeface="+mj-ea"/>
                <a:cs typeface="+mj-cs"/>
                <a:sym typeface="Gill Sans" charset="0"/>
              </a:defRPr>
            </a:lvl1pPr>
            <a:lvl2pPr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2pPr>
            <a:lvl3pPr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3pPr>
            <a:lvl4pPr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4pPr>
            <a:lvl5pPr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5pPr>
            <a:lvl6pPr marL="357877"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6pPr>
            <a:lvl7pPr marL="715755"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7pPr>
            <a:lvl8pPr marL="1073632"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8pPr>
            <a:lvl9pPr marL="1431511" algn="ctr" defTabSz="457288" rtl="0" fontAlgn="base" hangingPunct="0">
              <a:spcBef>
                <a:spcPct val="0"/>
              </a:spcBef>
              <a:spcAft>
                <a:spcPct val="0"/>
              </a:spcAft>
              <a:defRPr sz="6600">
                <a:solidFill>
                  <a:srgbClr val="000000"/>
                </a:solidFill>
                <a:latin typeface="Gill Sans" charset="0"/>
                <a:ea typeface="ＭＳ Ｐゴシック" charset="0"/>
                <a:cs typeface="Gill Sans" charset="0"/>
                <a:sym typeface="Gill Sans" charset="0"/>
              </a:defRPr>
            </a:lvl9pPr>
          </a:lstStyle>
          <a:p>
            <a:pPr>
              <a:spcBef>
                <a:spcPts val="1800"/>
              </a:spcBef>
            </a:pPr>
            <a:r>
              <a:rPr lang="en-US" sz="3500" dirty="0" err="1">
                <a:solidFill>
                  <a:schemeClr val="accent1">
                    <a:lumMod val="50000"/>
                  </a:schemeClr>
                </a:solidFill>
                <a:latin typeface="Helvetica Neue Medium"/>
                <a:cs typeface="Helvetica Neue Medium"/>
              </a:rPr>
              <a:t>Bluemix</a:t>
            </a:r>
            <a:r>
              <a:rPr lang="en-US" sz="3500" dirty="0">
                <a:solidFill>
                  <a:schemeClr val="accent1">
                    <a:lumMod val="50000"/>
                  </a:schemeClr>
                </a:solidFill>
                <a:latin typeface="Helvetica Neue Medium"/>
                <a:cs typeface="Helvetica Neue Medium"/>
              </a:rPr>
              <a:t> is becoming part </a:t>
            </a:r>
            <a:r>
              <a:rPr lang="en-US" sz="3500" dirty="0" smtClean="0">
                <a:solidFill>
                  <a:schemeClr val="accent1">
                    <a:lumMod val="50000"/>
                  </a:schemeClr>
                </a:solidFill>
                <a:latin typeface="Helvetica Neue Medium"/>
                <a:cs typeface="Helvetica Neue Medium"/>
              </a:rPr>
              <a:t>of complex </a:t>
            </a:r>
            <a:r>
              <a:rPr lang="en-US" sz="3500" dirty="0">
                <a:solidFill>
                  <a:schemeClr val="accent1">
                    <a:lumMod val="50000"/>
                  </a:schemeClr>
                </a:solidFill>
                <a:latin typeface="Helvetica Neue Medium"/>
                <a:cs typeface="Helvetica Neue Medium"/>
              </a:rPr>
              <a:t>solutions</a:t>
            </a:r>
            <a:endParaRPr lang="en-US" sz="3500" dirty="0">
              <a:solidFill>
                <a:schemeClr val="accent1">
                  <a:lumMod val="50000"/>
                </a:schemeClr>
              </a:solidFill>
              <a:latin typeface="Helvetica Neue Light"/>
              <a:cs typeface="Helvetica Neue Light"/>
            </a:endParaRPr>
          </a:p>
        </p:txBody>
      </p:sp>
    </p:spTree>
    <p:extLst>
      <p:ext uri="{BB962C8B-B14F-4D97-AF65-F5344CB8AC3E}">
        <p14:creationId xmlns:p14="http://schemas.microsoft.com/office/powerpoint/2010/main" val="3216096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587375"/>
            <a:ext cx="9144000" cy="1143000"/>
          </a:xfrm>
        </p:spPr>
        <p:txBody>
          <a:bodyPr/>
          <a:lstStyle/>
          <a:p>
            <a:pPr algn="ctr"/>
            <a:r>
              <a:rPr lang="en-US" sz="3500" kern="1200" dirty="0">
                <a:solidFill>
                  <a:schemeClr val="accent1">
                    <a:lumMod val="50000"/>
                  </a:schemeClr>
                </a:solidFill>
                <a:cs typeface="Helvetica Neue Medium"/>
              </a:rPr>
              <a:t>Using </a:t>
            </a:r>
            <a:r>
              <a:rPr lang="en-US" sz="3500" kern="1200" dirty="0" err="1" smtClean="0">
                <a:solidFill>
                  <a:schemeClr val="accent1">
                    <a:lumMod val="50000"/>
                  </a:schemeClr>
                </a:solidFill>
                <a:cs typeface="Helvetica Neue Medium"/>
              </a:rPr>
              <a:t>ElasticMQ</a:t>
            </a:r>
            <a:r>
              <a:rPr lang="en-US" sz="3500" kern="1200" dirty="0" smtClean="0">
                <a:solidFill>
                  <a:schemeClr val="accent1">
                    <a:lumMod val="50000"/>
                  </a:schemeClr>
                </a:solidFill>
                <a:cs typeface="Helvetica Neue Medium"/>
              </a:rPr>
              <a:t> </a:t>
            </a:r>
            <a:r>
              <a:rPr lang="en-US" sz="3500" kern="1200" dirty="0">
                <a:solidFill>
                  <a:schemeClr val="accent1">
                    <a:lumMod val="50000"/>
                  </a:schemeClr>
                </a:solidFill>
                <a:cs typeface="Helvetica Neue Medium"/>
              </a:rPr>
              <a:t>service – </a:t>
            </a:r>
            <a:r>
              <a:rPr lang="en-US" sz="3500" kern="1200" dirty="0" smtClean="0">
                <a:solidFill>
                  <a:schemeClr val="accent1">
                    <a:lumMod val="50000"/>
                  </a:schemeClr>
                </a:solidFill>
                <a:cs typeface="Helvetica Neue Medium"/>
              </a:rPr>
              <a:t>familiar </a:t>
            </a:r>
            <a:r>
              <a:rPr lang="en-US" sz="3500" kern="1200" dirty="0">
                <a:solidFill>
                  <a:schemeClr val="accent1">
                    <a:lumMod val="50000"/>
                  </a:schemeClr>
                </a:solidFill>
                <a:cs typeface="Helvetica Neue Medium"/>
              </a:rPr>
              <a:t>way again!</a:t>
            </a:r>
          </a:p>
        </p:txBody>
      </p:sp>
      <p:sp>
        <p:nvSpPr>
          <p:cNvPr id="19459" name="Content Placeholder 2"/>
          <p:cNvSpPr>
            <a:spLocks noGrp="1"/>
          </p:cNvSpPr>
          <p:nvPr>
            <p:ph idx="1"/>
          </p:nvPr>
        </p:nvSpPr>
        <p:spPr/>
        <p:txBody>
          <a:bodyPr/>
          <a:lstStyle/>
          <a:p>
            <a:pPr>
              <a:buFontTx/>
              <a:buNone/>
            </a:pPr>
            <a:r>
              <a:rPr lang="en-US" sz="2400" dirty="0">
                <a:latin typeface="Arial" charset="0"/>
              </a:rPr>
              <a:t>Develop responsive, scalable applications with a fully managed messaging provider in </a:t>
            </a:r>
            <a:r>
              <a:rPr lang="en-US" sz="2400" dirty="0" smtClean="0">
                <a:latin typeface="Arial" charset="0"/>
              </a:rPr>
              <a:t>cloud</a:t>
            </a:r>
            <a:r>
              <a:rPr lang="en-US" dirty="0">
                <a:latin typeface="Arial" charset="0"/>
              </a:rPr>
              <a:t>. </a:t>
            </a:r>
          </a:p>
        </p:txBody>
      </p:sp>
      <p:sp>
        <p:nvSpPr>
          <p:cNvPr id="19460" name="Slide Number Placeholder 3"/>
          <p:cNvSpPr>
            <a:spLocks noGrp="1"/>
          </p:cNvSpPr>
          <p:nvPr>
            <p:ph type="sldNum" sz="quarter" idx="4294967295"/>
          </p:nvPr>
        </p:nvSpPr>
        <p:spPr bwMode="auto">
          <a:xfrm>
            <a:off x="3671888" y="6427830"/>
            <a:ext cx="179705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1316" indent="-285134" eaLnBrk="0" hangingPunct="0">
              <a:defRPr>
                <a:solidFill>
                  <a:schemeClr val="tx1"/>
                </a:solidFill>
                <a:latin typeface="Arial" charset="0"/>
                <a:ea typeface="Arial" charset="0"/>
                <a:cs typeface="Arial" charset="0"/>
              </a:defRPr>
            </a:lvl2pPr>
            <a:lvl3pPr marL="1140486" indent="-228091" eaLnBrk="0" hangingPunct="0">
              <a:defRPr>
                <a:solidFill>
                  <a:schemeClr val="tx1"/>
                </a:solidFill>
                <a:latin typeface="Arial" charset="0"/>
                <a:ea typeface="Arial" charset="0"/>
                <a:cs typeface="Arial" charset="0"/>
              </a:defRPr>
            </a:lvl3pPr>
            <a:lvl4pPr marL="1596676" indent="-228091" eaLnBrk="0" hangingPunct="0">
              <a:defRPr>
                <a:solidFill>
                  <a:schemeClr val="tx1"/>
                </a:solidFill>
                <a:latin typeface="Arial" charset="0"/>
                <a:ea typeface="Arial" charset="0"/>
                <a:cs typeface="Arial" charset="0"/>
              </a:defRPr>
            </a:lvl4pPr>
            <a:lvl5pPr marL="2052885" indent="-228091" eaLnBrk="0" hangingPunct="0">
              <a:defRPr>
                <a:solidFill>
                  <a:schemeClr val="tx1"/>
                </a:solidFill>
                <a:latin typeface="Arial" charset="0"/>
                <a:ea typeface="Arial" charset="0"/>
                <a:cs typeface="Arial" charset="0"/>
              </a:defRPr>
            </a:lvl5pPr>
            <a:lvl6pPr marL="2509078" indent="-228091" eaLnBrk="0" fontAlgn="base" hangingPunct="0">
              <a:spcBef>
                <a:spcPct val="0"/>
              </a:spcBef>
              <a:spcAft>
                <a:spcPct val="0"/>
              </a:spcAft>
              <a:defRPr>
                <a:solidFill>
                  <a:schemeClr val="tx1"/>
                </a:solidFill>
                <a:latin typeface="Arial" charset="0"/>
                <a:ea typeface="Arial" charset="0"/>
                <a:cs typeface="Arial" charset="0"/>
              </a:defRPr>
            </a:lvl6pPr>
            <a:lvl7pPr marL="2965266" indent="-228091" eaLnBrk="0" fontAlgn="base" hangingPunct="0">
              <a:spcBef>
                <a:spcPct val="0"/>
              </a:spcBef>
              <a:spcAft>
                <a:spcPct val="0"/>
              </a:spcAft>
              <a:defRPr>
                <a:solidFill>
                  <a:schemeClr val="tx1"/>
                </a:solidFill>
                <a:latin typeface="Arial" charset="0"/>
                <a:ea typeface="Arial" charset="0"/>
                <a:cs typeface="Arial" charset="0"/>
              </a:defRPr>
            </a:lvl7pPr>
            <a:lvl8pPr marL="3421467" indent="-228091" eaLnBrk="0" fontAlgn="base" hangingPunct="0">
              <a:spcBef>
                <a:spcPct val="0"/>
              </a:spcBef>
              <a:spcAft>
                <a:spcPct val="0"/>
              </a:spcAft>
              <a:defRPr>
                <a:solidFill>
                  <a:schemeClr val="tx1"/>
                </a:solidFill>
                <a:latin typeface="Arial" charset="0"/>
                <a:ea typeface="Arial" charset="0"/>
                <a:cs typeface="Arial" charset="0"/>
              </a:defRPr>
            </a:lvl8pPr>
            <a:lvl9pPr marL="3877646" indent="-228091"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9FA7B23-04C8-5A40-B49A-1ACA15D1E196}" type="slidenum">
              <a:rPr lang="en-US">
                <a:solidFill>
                  <a:srgbClr val="A6A6A6"/>
                </a:solidFill>
              </a:rPr>
              <a:pPr eaLnBrk="1" hangingPunct="1"/>
              <a:t>30</a:t>
            </a:fld>
            <a:endParaRPr lang="en-US">
              <a:solidFill>
                <a:srgbClr val="A6A6A6"/>
              </a:solidFill>
            </a:endParaRPr>
          </a:p>
        </p:txBody>
      </p:sp>
      <p:sp>
        <p:nvSpPr>
          <p:cNvPr id="5" name="Content Placeholder 2"/>
          <p:cNvSpPr txBox="1">
            <a:spLocks noChangeArrowheads="1"/>
          </p:cNvSpPr>
          <p:nvPr/>
        </p:nvSpPr>
        <p:spPr bwMode="auto">
          <a:xfrm>
            <a:off x="655321" y="3246120"/>
            <a:ext cx="7693025" cy="444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20000"/>
              </a:spcBef>
              <a:spcAft>
                <a:spcPct val="0"/>
              </a:spcAft>
              <a:buSzPct val="100000"/>
            </a:pPr>
            <a:r>
              <a:rPr lang="en-US" altLang="zh-CN" sz="1617" dirty="0">
                <a:solidFill>
                  <a:srgbClr val="990099"/>
                </a:solidFill>
                <a:latin typeface="Calibri" charset="0"/>
                <a:ea typeface="SimHei" charset="0"/>
                <a:cs typeface="Calibri" charset="0"/>
              </a:rPr>
              <a:t>public  class </a:t>
            </a:r>
            <a:r>
              <a:rPr lang="en-US" altLang="zh-CN" sz="1617" dirty="0" err="1">
                <a:solidFill>
                  <a:prstClr val="black"/>
                </a:solidFill>
                <a:ea typeface="SimHei" charset="0"/>
                <a:cs typeface="Calibri" charset="0"/>
              </a:rPr>
              <a:t>TestServlet</a:t>
            </a:r>
            <a:r>
              <a:rPr lang="en-US" altLang="zh-CN" sz="1617" dirty="0">
                <a:solidFill>
                  <a:srgbClr val="660066"/>
                </a:solidFill>
                <a:latin typeface="Calibri" charset="0"/>
                <a:ea typeface="SimHei" charset="0"/>
                <a:cs typeface="Calibri" charset="0"/>
              </a:rPr>
              <a:t> </a:t>
            </a:r>
            <a:r>
              <a:rPr lang="en-US" altLang="zh-CN" sz="1617" dirty="0">
                <a:solidFill>
                  <a:srgbClr val="990099"/>
                </a:solidFill>
                <a:latin typeface="Calibri" charset="0"/>
                <a:ea typeface="SimHei" charset="0"/>
                <a:cs typeface="Calibri" charset="0"/>
              </a:rPr>
              <a:t>extends</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HttpServlet</a:t>
            </a:r>
            <a:r>
              <a:rPr lang="en-US" altLang="zh-CN" sz="1617" dirty="0">
                <a:solidFill>
                  <a:prstClr val="black"/>
                </a:solidFill>
                <a:ea typeface="SimHei" charset="0"/>
                <a:cs typeface="Calibri" charset="0"/>
              </a:rPr>
              <a:t> </a:t>
            </a:r>
            <a:br>
              <a:rPr lang="en-US" altLang="zh-CN" sz="1617" dirty="0">
                <a:solidFill>
                  <a:prstClr val="black"/>
                </a:solidFill>
                <a:ea typeface="SimHei" charset="0"/>
                <a:cs typeface="Calibri" charset="0"/>
              </a:rPr>
            </a:b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@Resource (name = "</a:t>
            </a:r>
            <a:r>
              <a:rPr lang="en-US" altLang="zh-CN" sz="1617" dirty="0" err="1">
                <a:solidFill>
                  <a:prstClr val="black"/>
                </a:solidFill>
                <a:ea typeface="SimHei" charset="0"/>
                <a:cs typeface="Calibri" charset="0"/>
              </a:rPr>
              <a:t>jms</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emq</a:t>
            </a:r>
            <a:r>
              <a:rPr lang="en-US" altLang="zh-CN" sz="1617" dirty="0">
                <a:solidFill>
                  <a:prstClr val="black"/>
                </a:solidFill>
                <a:ea typeface="SimHei" charset="0"/>
                <a:cs typeface="Calibri" charset="0"/>
              </a:rPr>
              <a:t>") </a:t>
            </a:r>
            <a:br>
              <a:rPr lang="en-US" altLang="zh-CN" sz="1617" dirty="0">
                <a:solidFill>
                  <a:prstClr val="black"/>
                </a:solidFill>
                <a:ea typeface="SimHei" charset="0"/>
                <a:cs typeface="Calibri" charset="0"/>
              </a:rPr>
            </a:b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private </a:t>
            </a:r>
            <a:r>
              <a:rPr lang="en-US" altLang="zh-CN" sz="1617" dirty="0" err="1">
                <a:solidFill>
                  <a:prstClr val="black"/>
                </a:solidFill>
                <a:ea typeface="SimHei" charset="0"/>
                <a:cs typeface="Calibri" charset="0"/>
              </a:rPr>
              <a:t>ConnectionFactory</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cf</a:t>
            </a: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protected</a:t>
            </a: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void</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doGet</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HttpServletRequest</a:t>
            </a:r>
            <a:r>
              <a:rPr lang="en-US" altLang="zh-CN" sz="1617" dirty="0">
                <a:solidFill>
                  <a:prstClr val="black"/>
                </a:solidFill>
                <a:ea typeface="SimHei" charset="0"/>
                <a:cs typeface="Calibri" charset="0"/>
              </a:rPr>
              <a:t> request, </a:t>
            </a:r>
            <a:r>
              <a:rPr lang="en-US" altLang="zh-CN" sz="1617" dirty="0" err="1">
                <a:solidFill>
                  <a:prstClr val="black"/>
                </a:solidFill>
                <a:ea typeface="SimHei" charset="0"/>
                <a:cs typeface="Calibri" charset="0"/>
              </a:rPr>
              <a:t>HttpServletResponse</a:t>
            </a:r>
            <a:r>
              <a:rPr lang="en-US" altLang="zh-CN" sz="1617" dirty="0">
                <a:solidFill>
                  <a:prstClr val="black"/>
                </a:solidFill>
                <a:ea typeface="SimHei" charset="0"/>
                <a:cs typeface="Calibri" charset="0"/>
              </a:rPr>
              <a:t> response) </a:t>
            </a:r>
            <a:r>
              <a:rPr lang="en-US" altLang="zh-CN" sz="1617" dirty="0">
                <a:solidFill>
                  <a:srgbClr val="990099"/>
                </a:solidFill>
                <a:latin typeface="Calibri" charset="0"/>
                <a:ea typeface="SimHei" charset="0"/>
                <a:cs typeface="Calibri" charset="0"/>
              </a:rPr>
              <a:t>throws</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ServletException</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IOException</a:t>
            </a:r>
            <a:r>
              <a:rPr lang="en-US" altLang="zh-CN" sz="1617" dirty="0">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a:solidFill>
                  <a:srgbClr val="17AF4B"/>
                </a:solidFill>
                <a:ea typeface="SimHei" charset="0"/>
                <a:cs typeface="Calibri" charset="0"/>
              </a:rPr>
              <a:t>   // Alternatively use </a:t>
            </a:r>
            <a:r>
              <a:rPr lang="en-US" altLang="zh-CN" sz="1617" dirty="0" err="1">
                <a:solidFill>
                  <a:srgbClr val="17AF4B"/>
                </a:solidFill>
                <a:ea typeface="SimHei" charset="0"/>
                <a:cs typeface="Calibri" charset="0"/>
              </a:rPr>
              <a:t>InitialContext</a:t>
            </a:r>
            <a:r>
              <a:rPr lang="en-US" altLang="zh-CN" sz="1617" dirty="0">
                <a:solidFill>
                  <a:srgbClr val="17AF4B"/>
                </a:solidFill>
                <a:ea typeface="SimHei" charset="0"/>
                <a:cs typeface="Calibri" charset="0"/>
              </a:rPr>
              <a:t> lookup </a:t>
            </a:r>
            <a:r>
              <a:rPr lang="en-US" altLang="zh-CN" sz="1617" dirty="0">
                <a:solidFill>
                  <a:srgbClr val="33CC33"/>
                </a:solidFill>
                <a:ea typeface="SimHei" charset="0"/>
                <a:cs typeface="Calibri" charset="0"/>
              </a:rPr>
              <a:t/>
            </a:r>
            <a:br>
              <a:rPr lang="en-US" altLang="zh-CN" sz="1617" dirty="0">
                <a:solidFill>
                  <a:srgbClr val="33CC33"/>
                </a:solidFill>
                <a:ea typeface="SimHei" charset="0"/>
                <a:cs typeface="Calibri" charset="0"/>
              </a:rPr>
            </a:br>
            <a:r>
              <a:rPr lang="en-US" altLang="zh-CN" sz="1617" dirty="0">
                <a:solidFill>
                  <a:srgbClr val="33CC33"/>
                </a:solidFill>
                <a:ea typeface="SimHei" charset="0"/>
                <a:cs typeface="Calibri" charset="0"/>
              </a:rPr>
              <a:t>    </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ConnectionFactory</a:t>
            </a:r>
            <a:r>
              <a:rPr lang="en-US" altLang="zh-CN" sz="1617" dirty="0">
                <a:solidFill>
                  <a:prstClr val="black"/>
                </a:solidFill>
                <a:ea typeface="SimHei" charset="0"/>
                <a:cs typeface="Calibri" charset="0"/>
              </a:rPr>
              <a:t> lookup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ConnectionFactory</a:t>
            </a: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new </a:t>
            </a:r>
            <a:r>
              <a:rPr lang="en-US" altLang="zh-CN" sz="1617" dirty="0" err="1">
                <a:solidFill>
                  <a:prstClr val="black"/>
                </a:solidFill>
                <a:ea typeface="SimHei" charset="0"/>
                <a:cs typeface="Calibri" charset="0"/>
              </a:rPr>
              <a:t>InitialContext</a:t>
            </a:r>
            <a:r>
              <a:rPr lang="en-US" altLang="zh-CN" sz="1617" dirty="0">
                <a:solidFill>
                  <a:prstClr val="black"/>
                </a:solidFill>
                <a:ea typeface="SimHei" charset="0"/>
                <a:cs typeface="Calibri" charset="0"/>
              </a:rPr>
              <a:t>().lookup(“</a:t>
            </a:r>
            <a:r>
              <a:rPr lang="en-US" altLang="zh-CN" sz="1617" dirty="0" err="1">
                <a:solidFill>
                  <a:prstClr val="black"/>
                </a:solidFill>
                <a:ea typeface="SimHei" charset="0"/>
                <a:cs typeface="Calibri" charset="0"/>
              </a:rPr>
              <a:t>jms</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myemq</a:t>
            </a: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a:t>
            </a:r>
          </a:p>
        </p:txBody>
      </p:sp>
      <p:pic>
        <p:nvPicPr>
          <p:cNvPr id="1946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276" y="2238418"/>
            <a:ext cx="1333500" cy="1190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4243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idx="4294967295"/>
          </p:nvPr>
        </p:nvSpPr>
        <p:spPr>
          <a:xfrm>
            <a:off x="0" y="591457"/>
            <a:ext cx="9205913" cy="623888"/>
          </a:xfrm>
        </p:spPr>
        <p:txBody>
          <a:bodyPr/>
          <a:lstStyle/>
          <a:p>
            <a:pPr algn="ctr"/>
            <a:r>
              <a:rPr lang="en-US" sz="3500" kern="1200" dirty="0">
                <a:solidFill>
                  <a:schemeClr val="accent1">
                    <a:lumMod val="50000"/>
                  </a:schemeClr>
                </a:solidFill>
                <a:cs typeface="Helvetica Neue Medium"/>
              </a:rPr>
              <a:t>More </a:t>
            </a:r>
            <a:r>
              <a:rPr lang="en-US" sz="3500" kern="1200" dirty="0" smtClean="0">
                <a:solidFill>
                  <a:schemeClr val="accent1">
                    <a:lumMod val="50000"/>
                  </a:schemeClr>
                </a:solidFill>
                <a:cs typeface="Helvetica Neue Medium"/>
              </a:rPr>
              <a:t>services </a:t>
            </a:r>
            <a:r>
              <a:rPr lang="en-US" sz="3500" kern="1200" dirty="0">
                <a:solidFill>
                  <a:schemeClr val="accent1">
                    <a:lumMod val="50000"/>
                  </a:schemeClr>
                </a:solidFill>
                <a:cs typeface="Helvetica Neue Medium"/>
              </a:rPr>
              <a:t>accessible </a:t>
            </a:r>
            <a:r>
              <a:rPr lang="en-US" sz="3500" kern="1200" dirty="0" smtClean="0">
                <a:solidFill>
                  <a:schemeClr val="accent1">
                    <a:lumMod val="50000"/>
                  </a:schemeClr>
                </a:solidFill>
                <a:cs typeface="Helvetica Neue Medium"/>
              </a:rPr>
              <a:t>same </a:t>
            </a:r>
            <a:r>
              <a:rPr lang="en-US" sz="3500" kern="1200" dirty="0">
                <a:solidFill>
                  <a:schemeClr val="accent1">
                    <a:lumMod val="50000"/>
                  </a:schemeClr>
                </a:solidFill>
                <a:cs typeface="Helvetica Neue Medium"/>
              </a:rPr>
              <a:t>way</a:t>
            </a:r>
          </a:p>
        </p:txBody>
      </p:sp>
      <p:sp>
        <p:nvSpPr>
          <p:cNvPr id="20484" name="Slide Number Placeholder 3"/>
          <p:cNvSpPr txBox="1">
            <a:spLocks noGrp="1"/>
          </p:cNvSpPr>
          <p:nvPr/>
        </p:nvSpPr>
        <p:spPr bwMode="auto">
          <a:xfrm>
            <a:off x="3671888" y="64532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030943D2-FEB9-B140-ABAA-2D74EB97C590}" type="slidenum">
              <a:rPr lang="en-US" sz="914">
                <a:solidFill>
                  <a:srgbClr val="A6A6A6"/>
                </a:solidFill>
              </a:rPr>
              <a:pPr defTabSz="456183" eaLnBrk="1" fontAlgn="base" hangingPunct="1">
                <a:spcBef>
                  <a:spcPct val="0"/>
                </a:spcBef>
                <a:spcAft>
                  <a:spcPct val="0"/>
                </a:spcAft>
              </a:pPr>
              <a:t>31</a:t>
            </a:fld>
            <a:endParaRPr lang="en-US" sz="914">
              <a:solidFill>
                <a:srgbClr val="A6A6A6"/>
              </a:solidFill>
            </a:endParaRPr>
          </a:p>
        </p:txBody>
      </p:sp>
      <p:pic>
        <p:nvPicPr>
          <p:cNvPr id="20486" name="Picture 6"/>
          <p:cNvPicPr>
            <a:picLocks noChangeAspect="1" noChangeArrowheads="1"/>
          </p:cNvPicPr>
          <p:nvPr/>
        </p:nvPicPr>
        <p:blipFill>
          <a:blip r:embed="rId3">
            <a:extLst>
              <a:ext uri="{28A0092B-C50C-407E-A947-70E740481C1C}">
                <a14:useLocalDpi xmlns:a14="http://schemas.microsoft.com/office/drawing/2010/main" val="0"/>
              </a:ext>
            </a:extLst>
          </a:blip>
          <a:srcRect r="45723" b="53053"/>
          <a:stretch>
            <a:fillRect/>
          </a:stretch>
        </p:blipFill>
        <p:spPr bwMode="auto">
          <a:xfrm>
            <a:off x="420689" y="1331914"/>
            <a:ext cx="2740025" cy="1171575"/>
          </a:xfrm>
          <a:prstGeom prst="rect">
            <a:avLst/>
          </a:prstGeom>
          <a:noFill/>
          <a:extLst>
            <a:ext uri="{909E8E84-426E-40dd-AFC4-6F175D3DCCD1}">
              <a14:hiddenFill xmlns:a14="http://schemas.microsoft.com/office/drawing/2010/main" xmlns="">
                <a:solidFill>
                  <a:srgbClr val="FFFFFF"/>
                </a:solidFill>
              </a14:hiddenFill>
            </a:ext>
          </a:extLst>
        </p:spPr>
      </p:pic>
      <p:pic>
        <p:nvPicPr>
          <p:cNvPr id="20488" name="Picture 8"/>
          <p:cNvPicPr>
            <a:picLocks noChangeAspect="1" noChangeArrowheads="1"/>
          </p:cNvPicPr>
          <p:nvPr/>
        </p:nvPicPr>
        <p:blipFill>
          <a:blip r:embed="rId4">
            <a:extLst>
              <a:ext uri="{28A0092B-C50C-407E-A947-70E740481C1C}">
                <a14:useLocalDpi xmlns:a14="http://schemas.microsoft.com/office/drawing/2010/main" val="0"/>
              </a:ext>
            </a:extLst>
          </a:blip>
          <a:srcRect r="42981" b="38829"/>
          <a:stretch>
            <a:fillRect/>
          </a:stretch>
        </p:blipFill>
        <p:spPr bwMode="auto">
          <a:xfrm>
            <a:off x="506413" y="2703556"/>
            <a:ext cx="2824162" cy="1095375"/>
          </a:xfrm>
          <a:prstGeom prst="rect">
            <a:avLst/>
          </a:prstGeom>
          <a:noFill/>
          <a:extLst>
            <a:ext uri="{909E8E84-426E-40dd-AFC4-6F175D3DCCD1}">
              <a14:hiddenFill xmlns:a14="http://schemas.microsoft.com/office/drawing/2010/main" xmlns="">
                <a:solidFill>
                  <a:srgbClr val="FFFFFF"/>
                </a:solidFill>
              </a14:hiddenFill>
            </a:ext>
          </a:extLst>
        </p:spPr>
      </p:pic>
      <p:pic>
        <p:nvPicPr>
          <p:cNvPr id="20489" name="Picture 9"/>
          <p:cNvPicPr>
            <a:picLocks noChangeAspect="1" noChangeArrowheads="1"/>
          </p:cNvPicPr>
          <p:nvPr/>
        </p:nvPicPr>
        <p:blipFill>
          <a:blip r:embed="rId5">
            <a:extLst>
              <a:ext uri="{28A0092B-C50C-407E-A947-70E740481C1C}">
                <a14:useLocalDpi xmlns:a14="http://schemas.microsoft.com/office/drawing/2010/main" val="0"/>
              </a:ext>
            </a:extLst>
          </a:blip>
          <a:srcRect r="45810" b="37268"/>
          <a:stretch>
            <a:fillRect/>
          </a:stretch>
        </p:blipFill>
        <p:spPr bwMode="auto">
          <a:xfrm>
            <a:off x="449263" y="3884656"/>
            <a:ext cx="2730500" cy="1290637"/>
          </a:xfrm>
          <a:prstGeom prst="rect">
            <a:avLst/>
          </a:prstGeom>
          <a:noFill/>
          <a:extLst>
            <a:ext uri="{909E8E84-426E-40dd-AFC4-6F175D3DCCD1}">
              <a14:hiddenFill xmlns:a14="http://schemas.microsoft.com/office/drawing/2010/main" xmlns="">
                <a:solidFill>
                  <a:srgbClr val="FFFFFF"/>
                </a:solidFill>
              </a14:hiddenFill>
            </a:ext>
          </a:extLst>
        </p:spPr>
      </p:pic>
      <p:sp>
        <p:nvSpPr>
          <p:cNvPr id="20490" name="Text Box 10"/>
          <p:cNvSpPr txBox="1">
            <a:spLocks noChangeArrowheads="1"/>
          </p:cNvSpPr>
          <p:nvPr/>
        </p:nvSpPr>
        <p:spPr bwMode="auto">
          <a:xfrm>
            <a:off x="3305175" y="4273593"/>
            <a:ext cx="5607050" cy="5467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spAutoFit/>
          </a:bodyPr>
          <a:lstStyle>
            <a:lvl1pPr eaLnBrk="0" hangingPunct="0">
              <a:defRPr>
                <a:solidFill>
                  <a:schemeClr val="tx1"/>
                </a:solidFill>
                <a:latin typeface="Arial" charset="0"/>
                <a:ea typeface="ＭＳ Ｐゴシック" charset="0"/>
                <a:cs typeface="Arial" charset="0"/>
              </a:defRPr>
            </a:lvl1pPr>
            <a:lvl2pPr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eaLnBrk="0" fontAlgn="base" hangingPunct="0">
              <a:spcBef>
                <a:spcPct val="0"/>
              </a:spcBef>
              <a:spcAft>
                <a:spcPct val="0"/>
              </a:spcAft>
              <a:defRPr>
                <a:solidFill>
                  <a:schemeClr val="tx1"/>
                </a:solidFill>
                <a:latin typeface="Arial" charset="0"/>
                <a:ea typeface="Arial" charset="0"/>
                <a:cs typeface="Arial" charset="0"/>
              </a:defRPr>
            </a:lvl6pPr>
            <a:lvl7pPr eaLnBrk="0" fontAlgn="base" hangingPunct="0">
              <a:spcBef>
                <a:spcPct val="0"/>
              </a:spcBef>
              <a:spcAft>
                <a:spcPct val="0"/>
              </a:spcAft>
              <a:defRPr>
                <a:solidFill>
                  <a:schemeClr val="tx1"/>
                </a:solidFill>
                <a:latin typeface="Arial" charset="0"/>
                <a:ea typeface="Arial" charset="0"/>
                <a:cs typeface="Arial" charset="0"/>
              </a:defRPr>
            </a:lvl7pPr>
            <a:lvl8pPr eaLnBrk="0" fontAlgn="base" hangingPunct="0">
              <a:spcBef>
                <a:spcPct val="0"/>
              </a:spcBef>
              <a:spcAft>
                <a:spcPct val="0"/>
              </a:spcAft>
              <a:defRPr>
                <a:solidFill>
                  <a:schemeClr val="tx1"/>
                </a:solidFill>
                <a:latin typeface="Arial" charset="0"/>
                <a:ea typeface="Arial" charset="0"/>
                <a:cs typeface="Arial" charset="0"/>
              </a:defRPr>
            </a:lvl8pPr>
            <a:lvl9pPr eaLnBrk="0" fontAlgn="base" hangingPunct="0">
              <a:spcBef>
                <a:spcPct val="0"/>
              </a:spcBef>
              <a:spcAft>
                <a:spcPct val="0"/>
              </a:spcAft>
              <a:defRPr>
                <a:solidFill>
                  <a:schemeClr val="tx1"/>
                </a:solidFill>
                <a:latin typeface="Arial" charset="0"/>
                <a:ea typeface="Arial" charset="0"/>
                <a:cs typeface="Arial" charset="0"/>
              </a:defRPr>
            </a:lvl9pPr>
          </a:lstStyle>
          <a:p>
            <a:pPr defTabSz="912386" eaLnBrk="1" fontAlgn="base" hangingPunct="1">
              <a:spcBef>
                <a:spcPct val="0"/>
              </a:spcBef>
              <a:spcAft>
                <a:spcPct val="0"/>
              </a:spcAft>
            </a:pPr>
            <a:r>
              <a:rPr lang="en-US" sz="1477">
                <a:solidFill>
                  <a:prstClr val="black"/>
                </a:solidFill>
              </a:rPr>
              <a:t>MongoDB is an open source document database and the leading NoSQL database that is owned by MongoDB Inc </a:t>
            </a:r>
          </a:p>
        </p:txBody>
      </p:sp>
      <p:sp>
        <p:nvSpPr>
          <p:cNvPr id="20491" name="Text Box 11"/>
          <p:cNvSpPr txBox="1">
            <a:spLocks noChangeArrowheads="1"/>
          </p:cNvSpPr>
          <p:nvPr/>
        </p:nvSpPr>
        <p:spPr bwMode="auto">
          <a:xfrm>
            <a:off x="3305175" y="2759087"/>
            <a:ext cx="5607050" cy="774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spAutoFit/>
          </a:bodyPr>
          <a:lstStyle/>
          <a:p>
            <a:pPr defTabSz="456183" fontAlgn="base">
              <a:spcBef>
                <a:spcPct val="0"/>
              </a:spcBef>
              <a:spcAft>
                <a:spcPct val="0"/>
              </a:spcAft>
            </a:pPr>
            <a:r>
              <a:rPr lang="en-US" sz="1477">
                <a:solidFill>
                  <a:prstClr val="black"/>
                </a:solidFill>
                <a:latin typeface="Arial" charset="0"/>
                <a:ea typeface="ＭＳ Ｐゴシック" charset="0"/>
                <a:cs typeface="Arial" charset="0"/>
              </a:rPr>
              <a:t>Improve the performance &amp; user experience of web applications by retrieving information from fast, managed, in-memory caches, instead of relying entirely on slower disk-based databases. </a:t>
            </a:r>
          </a:p>
        </p:txBody>
      </p:sp>
      <p:sp>
        <p:nvSpPr>
          <p:cNvPr id="20493" name="Text Box 13"/>
          <p:cNvSpPr txBox="1">
            <a:spLocks noChangeArrowheads="1"/>
          </p:cNvSpPr>
          <p:nvPr/>
        </p:nvSpPr>
        <p:spPr bwMode="auto">
          <a:xfrm>
            <a:off x="3305175" y="1435143"/>
            <a:ext cx="5607050" cy="1001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spAutoFit/>
          </a:bodyPr>
          <a:lstStyle/>
          <a:p>
            <a:pPr defTabSz="456183" fontAlgn="base">
              <a:spcBef>
                <a:spcPct val="0"/>
              </a:spcBef>
              <a:spcAft>
                <a:spcPct val="0"/>
              </a:spcAft>
            </a:pPr>
            <a:r>
              <a:rPr lang="en-US" sz="1477">
                <a:solidFill>
                  <a:prstClr val="black"/>
                </a:solidFill>
                <a:latin typeface="Arial" charset="0"/>
                <a:ea typeface="ＭＳ Ｐゴシック" charset="0"/>
                <a:cs typeface="Arial" charset="0"/>
              </a:rPr>
              <a:t>Cloudant</a:t>
            </a:r>
            <a:r>
              <a:rPr lang="ja-JP" altLang="en-US" sz="1477">
                <a:solidFill>
                  <a:prstClr val="black"/>
                </a:solidFill>
                <a:latin typeface="Arial" charset="0"/>
                <a:ea typeface="ＭＳ Ｐゴシック" charset="0"/>
                <a:cs typeface="Arial" charset="0"/>
              </a:rPr>
              <a:t>’</a:t>
            </a:r>
            <a:r>
              <a:rPr lang="en-US" sz="1477">
                <a:solidFill>
                  <a:prstClr val="black"/>
                </a:solidFill>
                <a:latin typeface="Arial" charset="0"/>
                <a:ea typeface="ＭＳ Ｐゴシック" charset="0"/>
                <a:cs typeface="Arial" charset="0"/>
              </a:rPr>
              <a:t>s distributed database as a service (DBaaS) allows developers of fast-growing web and mobile apps to focus on building and improving their products, instead of worrying about scaling and managing databases on their own. </a:t>
            </a:r>
          </a:p>
        </p:txBody>
      </p:sp>
    </p:spTree>
    <p:extLst>
      <p:ext uri="{BB962C8B-B14F-4D97-AF65-F5344CB8AC3E}">
        <p14:creationId xmlns:p14="http://schemas.microsoft.com/office/powerpoint/2010/main" val="33676600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p:txBody>
          <a:bodyPr/>
          <a:lstStyle/>
          <a:p>
            <a:pPr algn="ctr"/>
            <a:r>
              <a:rPr lang="en-US" sz="3500" kern="1200" dirty="0" err="1">
                <a:solidFill>
                  <a:schemeClr val="accent1">
                    <a:lumMod val="50000"/>
                  </a:schemeClr>
                </a:solidFill>
                <a:cs typeface="Helvetica Neue Medium"/>
              </a:rPr>
              <a:t>Cloudant</a:t>
            </a:r>
            <a:endParaRPr lang="en-US" sz="3500" kern="1200" dirty="0">
              <a:solidFill>
                <a:schemeClr val="accent1">
                  <a:lumMod val="50000"/>
                </a:schemeClr>
              </a:solidFill>
              <a:cs typeface="Helvetica Neue Medium"/>
            </a:endParaRPr>
          </a:p>
        </p:txBody>
      </p:sp>
      <p:sp>
        <p:nvSpPr>
          <p:cNvPr id="5" name="Content Placeholder 2"/>
          <p:cNvSpPr txBox="1">
            <a:spLocks noChangeArrowheads="1"/>
          </p:cNvSpPr>
          <p:nvPr/>
        </p:nvSpPr>
        <p:spPr bwMode="auto">
          <a:xfrm>
            <a:off x="666793" y="1304925"/>
            <a:ext cx="7693025" cy="489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20000"/>
              </a:spcBef>
              <a:spcAft>
                <a:spcPct val="0"/>
              </a:spcAft>
              <a:buSzPct val="100000"/>
            </a:pPr>
            <a:r>
              <a:rPr lang="en-US" altLang="zh-CN" sz="1617">
                <a:solidFill>
                  <a:srgbClr val="990099"/>
                </a:solidFill>
                <a:latin typeface="Calibri" charset="0"/>
                <a:ea typeface="SimHei" charset="0"/>
                <a:cs typeface="Calibri" charset="0"/>
              </a:rPr>
              <a:t>public  class </a:t>
            </a:r>
            <a:r>
              <a:rPr lang="en-US" altLang="zh-CN" sz="1617">
                <a:solidFill>
                  <a:prstClr val="black"/>
                </a:solidFill>
                <a:ea typeface="SimHei" charset="0"/>
                <a:cs typeface="Calibri" charset="0"/>
              </a:rPr>
              <a:t>TestServlet</a:t>
            </a:r>
            <a:r>
              <a:rPr lang="en-US" altLang="zh-CN" sz="1617">
                <a:solidFill>
                  <a:srgbClr val="660066"/>
                </a:solidFill>
                <a:latin typeface="Calibri" charset="0"/>
                <a:ea typeface="SimHei" charset="0"/>
                <a:cs typeface="Calibri" charset="0"/>
              </a:rPr>
              <a:t> </a:t>
            </a:r>
            <a:r>
              <a:rPr lang="en-US" altLang="zh-CN" sz="1617">
                <a:solidFill>
                  <a:srgbClr val="990099"/>
                </a:solidFill>
                <a:latin typeface="Calibri" charset="0"/>
                <a:ea typeface="SimHei" charset="0"/>
                <a:cs typeface="Calibri" charset="0"/>
              </a:rPr>
              <a:t>extends</a:t>
            </a:r>
            <a:r>
              <a:rPr lang="en-US" altLang="zh-CN" sz="1617">
                <a:solidFill>
                  <a:prstClr val="black"/>
                </a:solidFill>
                <a:ea typeface="SimHei" charset="0"/>
                <a:cs typeface="Calibri" charset="0"/>
              </a:rPr>
              <a:t> HttpServlet </a:t>
            </a:r>
            <a:br>
              <a:rPr lang="en-US" altLang="zh-CN" sz="1617">
                <a:solidFill>
                  <a:prstClr val="black"/>
                </a:solidFill>
                <a:ea typeface="SimHei" charset="0"/>
                <a:cs typeface="Calibri" charset="0"/>
              </a:rPr>
            </a:br>
            <a:r>
              <a:rPr lang="en-US" altLang="zh-CN" sz="1617">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@Resource (name = “cloudant/mycloudantdb") </a:t>
            </a:r>
            <a:br>
              <a:rPr lang="en-US" altLang="zh-CN" sz="1617">
                <a:solidFill>
                  <a:prstClr val="black"/>
                </a:solidFill>
                <a:ea typeface="SimHei" charset="0"/>
                <a:cs typeface="Calibri" charset="0"/>
              </a:rPr>
            </a:br>
            <a:r>
              <a:rPr lang="en-US" altLang="zh-CN" sz="1617">
                <a:solidFill>
                  <a:prstClr val="black"/>
                </a:solidFill>
                <a:ea typeface="SimHei" charset="0"/>
                <a:cs typeface="Calibri" charset="0"/>
              </a:rPr>
              <a:t>    </a:t>
            </a:r>
            <a:r>
              <a:rPr lang="en-US" altLang="zh-CN" sz="1617">
                <a:solidFill>
                  <a:srgbClr val="990099"/>
                </a:solidFill>
                <a:latin typeface="Calibri" charset="0"/>
                <a:ea typeface="SimHei" charset="0"/>
                <a:cs typeface="Calibri" charset="0"/>
              </a:rPr>
              <a:t>private </a:t>
            </a:r>
            <a:r>
              <a:rPr lang="en-US" altLang="zh-CN" sz="1617">
                <a:solidFill>
                  <a:prstClr val="black"/>
                </a:solidFill>
                <a:ea typeface="SimHei" charset="0"/>
                <a:cs typeface="Calibri" charset="0"/>
              </a:rPr>
              <a:t>CouchDbInstasnce db;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a:t>
            </a:r>
            <a:r>
              <a:rPr lang="en-US" altLang="zh-CN" sz="1617">
                <a:solidFill>
                  <a:srgbClr val="990099"/>
                </a:solidFill>
                <a:latin typeface="Calibri" charset="0"/>
                <a:ea typeface="SimHei" charset="0"/>
                <a:cs typeface="Calibri" charset="0"/>
              </a:rPr>
              <a:t>protected</a:t>
            </a:r>
            <a:r>
              <a:rPr lang="en-US" altLang="zh-CN" sz="1617">
                <a:solidFill>
                  <a:prstClr val="black"/>
                </a:solidFill>
                <a:ea typeface="SimHei" charset="0"/>
                <a:cs typeface="Calibri" charset="0"/>
              </a:rPr>
              <a:t> </a:t>
            </a:r>
            <a:r>
              <a:rPr lang="en-US" altLang="zh-CN" sz="1617">
                <a:solidFill>
                  <a:srgbClr val="990099"/>
                </a:solidFill>
                <a:latin typeface="Calibri" charset="0"/>
                <a:ea typeface="SimHei" charset="0"/>
                <a:cs typeface="Calibri" charset="0"/>
              </a:rPr>
              <a:t>void</a:t>
            </a:r>
            <a:r>
              <a:rPr lang="en-US" altLang="zh-CN" sz="1617">
                <a:solidFill>
                  <a:prstClr val="black"/>
                </a:solidFill>
                <a:ea typeface="SimHei" charset="0"/>
                <a:cs typeface="Calibri" charset="0"/>
              </a:rPr>
              <a:t> doGet(HttpServletRequest request, HttpServletResponse response) </a:t>
            </a:r>
            <a:r>
              <a:rPr lang="en-US" altLang="zh-CN" sz="1617">
                <a:solidFill>
                  <a:srgbClr val="990099"/>
                </a:solidFill>
                <a:latin typeface="Calibri" charset="0"/>
                <a:ea typeface="SimHei" charset="0"/>
                <a:cs typeface="Calibri" charset="0"/>
              </a:rPr>
              <a:t>throws</a:t>
            </a:r>
            <a:r>
              <a:rPr lang="en-US" altLang="zh-CN" sz="1617">
                <a:solidFill>
                  <a:prstClr val="black"/>
                </a:solidFill>
                <a:ea typeface="SimHei" charset="0"/>
                <a:cs typeface="Calibri" charset="0"/>
              </a:rPr>
              <a:t> ServletException, IOException { </a:t>
            </a:r>
          </a:p>
          <a:p>
            <a:pPr defTabSz="456183" eaLnBrk="1" fontAlgn="base" hangingPunct="1">
              <a:spcBef>
                <a:spcPct val="20000"/>
              </a:spcBef>
              <a:spcAft>
                <a:spcPct val="0"/>
              </a:spcAft>
              <a:buSzPct val="100000"/>
            </a:pPr>
            <a:r>
              <a:rPr lang="en-US" altLang="zh-CN" sz="1617" i="1">
                <a:solidFill>
                  <a:prstClr val="black"/>
                </a:solidFill>
                <a:ea typeface="SimHei" charset="0"/>
                <a:cs typeface="Calibri" charset="0"/>
              </a:rPr>
              <a:t>     </a:t>
            </a:r>
            <a:r>
              <a:rPr lang="en-US" altLang="zh-CN" sz="1617" i="1">
                <a:solidFill>
                  <a:srgbClr val="17AF4B"/>
                </a:solidFill>
                <a:ea typeface="SimHei" charset="0"/>
                <a:cs typeface="Calibri" charset="0"/>
              </a:rPr>
              <a:t>   </a:t>
            </a:r>
            <a:r>
              <a:rPr lang="en-US" altLang="zh-CN" sz="1617">
                <a:solidFill>
                  <a:srgbClr val="17AF4B"/>
                </a:solidFill>
                <a:ea typeface="SimHei" charset="0"/>
                <a:cs typeface="Calibri" charset="0"/>
              </a:rPr>
              <a:t>// Alternatively use InitialContext lookup </a:t>
            </a:r>
            <a:r>
              <a:rPr lang="en-US" altLang="zh-CN" sz="1617">
                <a:solidFill>
                  <a:srgbClr val="33CC33"/>
                </a:solidFill>
                <a:ea typeface="SimHei" charset="0"/>
                <a:cs typeface="Calibri" charset="0"/>
              </a:rPr>
              <a:t/>
            </a:r>
            <a:br>
              <a:rPr lang="en-US" altLang="zh-CN" sz="1617">
                <a:solidFill>
                  <a:srgbClr val="33CC33"/>
                </a:solidFill>
                <a:ea typeface="SimHei" charset="0"/>
                <a:cs typeface="Calibri" charset="0"/>
              </a:rPr>
            </a:br>
            <a:r>
              <a:rPr lang="en-US" altLang="zh-CN" sz="1617">
                <a:solidFill>
                  <a:srgbClr val="33CC33"/>
                </a:solidFill>
                <a:ea typeface="SimHei" charset="0"/>
                <a:cs typeface="Calibri" charset="0"/>
              </a:rPr>
              <a:t>    </a:t>
            </a:r>
            <a:r>
              <a:rPr lang="en-US" altLang="zh-CN" sz="1617">
                <a:solidFill>
                  <a:prstClr val="black"/>
                </a:solidFill>
                <a:ea typeface="SimHei" charset="0"/>
                <a:cs typeface="Calibri" charset="0"/>
              </a:rPr>
              <a:t>    CouchDbInstance db = (CouchDbInstance) new 				InitialContext().lookup("java:comp/env/cloudant/mycloudantdb");</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CouchDbConnector dbc = _db.createConnector(DATABASE, true);</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CouchDocument dbentry = new CouchDocument();</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dbentry.setContent("testEntry");</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dbc.create(dbentry);</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a:t>
            </a:r>
          </a:p>
        </p:txBody>
      </p:sp>
      <p:sp>
        <p:nvSpPr>
          <p:cNvPr id="54276" name="TextBox 9"/>
          <p:cNvSpPr txBox="1">
            <a:spLocks noChangeArrowheads="1"/>
          </p:cNvSpPr>
          <p:nvPr/>
        </p:nvSpPr>
        <p:spPr bwMode="auto">
          <a:xfrm>
            <a:off x="5591176" y="1031877"/>
            <a:ext cx="3249613" cy="524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r>
              <a:rPr lang="ja-JP" altLang="en-US" sz="1195" dirty="0">
                <a:solidFill>
                  <a:schemeClr val="accent1">
                    <a:lumMod val="50000"/>
                  </a:schemeClr>
                </a:solidFill>
              </a:rPr>
              <a:t>“</a:t>
            </a:r>
            <a:r>
              <a:rPr lang="en-US" sz="1406" dirty="0" err="1">
                <a:solidFill>
                  <a:schemeClr val="accent1">
                    <a:lumMod val="50000"/>
                  </a:schemeClr>
                </a:solidFill>
              </a:rPr>
              <a:t>mycloudantdb</a:t>
            </a:r>
            <a:r>
              <a:rPr lang="ja-JP" altLang="en-US" sz="1406" dirty="0">
                <a:solidFill>
                  <a:schemeClr val="accent1">
                    <a:lumMod val="50000"/>
                  </a:schemeClr>
                </a:solidFill>
              </a:rPr>
              <a:t>”</a:t>
            </a:r>
            <a:r>
              <a:rPr lang="en-US" sz="1406" dirty="0">
                <a:solidFill>
                  <a:schemeClr val="accent1">
                    <a:lumMod val="50000"/>
                  </a:schemeClr>
                </a:solidFill>
              </a:rPr>
              <a:t> is the name of the service instance you create in </a:t>
            </a:r>
            <a:r>
              <a:rPr lang="en-US" sz="1406" dirty="0" err="1">
                <a:solidFill>
                  <a:schemeClr val="accent1">
                    <a:lumMod val="50000"/>
                  </a:schemeClr>
                </a:solidFill>
              </a:rPr>
              <a:t>Bluemix</a:t>
            </a:r>
            <a:endParaRPr lang="en-US" sz="1406" dirty="0">
              <a:solidFill>
                <a:schemeClr val="accent1">
                  <a:lumMod val="50000"/>
                </a:schemeClr>
              </a:solidFill>
            </a:endParaRPr>
          </a:p>
        </p:txBody>
      </p:sp>
      <p:sp>
        <p:nvSpPr>
          <p:cNvPr id="54278" name="Line 6"/>
          <p:cNvSpPr>
            <a:spLocks noChangeShapeType="1"/>
          </p:cNvSpPr>
          <p:nvPr/>
        </p:nvSpPr>
        <p:spPr bwMode="auto">
          <a:xfrm flipH="1">
            <a:off x="4767263" y="1304925"/>
            <a:ext cx="823912" cy="560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2423773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p:txBody>
          <a:bodyPr/>
          <a:lstStyle/>
          <a:p>
            <a:pPr algn="ctr"/>
            <a:r>
              <a:rPr lang="en-US" sz="3500" kern="1200" dirty="0" err="1">
                <a:solidFill>
                  <a:schemeClr val="accent1">
                    <a:lumMod val="50000"/>
                  </a:schemeClr>
                </a:solidFill>
                <a:cs typeface="Helvetica Neue Medium"/>
              </a:rPr>
              <a:t>DataCache</a:t>
            </a:r>
            <a:endParaRPr lang="en-US" sz="3500" kern="1200" dirty="0">
              <a:solidFill>
                <a:schemeClr val="accent1">
                  <a:lumMod val="50000"/>
                </a:schemeClr>
              </a:solidFill>
              <a:cs typeface="Helvetica Neue Medium"/>
            </a:endParaRPr>
          </a:p>
        </p:txBody>
      </p:sp>
      <p:sp>
        <p:nvSpPr>
          <p:cNvPr id="5" name="Content Placeholder 2"/>
          <p:cNvSpPr txBox="1">
            <a:spLocks noChangeArrowheads="1"/>
          </p:cNvSpPr>
          <p:nvPr/>
        </p:nvSpPr>
        <p:spPr bwMode="auto">
          <a:xfrm>
            <a:off x="666793" y="1304925"/>
            <a:ext cx="7693025" cy="489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20000"/>
              </a:spcBef>
              <a:spcAft>
                <a:spcPct val="0"/>
              </a:spcAft>
              <a:buSzPct val="100000"/>
            </a:pPr>
            <a:r>
              <a:rPr lang="en-US" altLang="zh-CN" sz="1617">
                <a:solidFill>
                  <a:srgbClr val="990099"/>
                </a:solidFill>
                <a:latin typeface="Calibri" charset="0"/>
                <a:ea typeface="SimHei" charset="0"/>
                <a:cs typeface="Calibri" charset="0"/>
              </a:rPr>
              <a:t>public  class </a:t>
            </a:r>
            <a:r>
              <a:rPr lang="en-US" altLang="zh-CN" sz="1617">
                <a:solidFill>
                  <a:prstClr val="black"/>
                </a:solidFill>
                <a:ea typeface="SimHei" charset="0"/>
                <a:cs typeface="Calibri" charset="0"/>
              </a:rPr>
              <a:t>TestServlet</a:t>
            </a:r>
            <a:r>
              <a:rPr lang="en-US" altLang="zh-CN" sz="1617">
                <a:solidFill>
                  <a:srgbClr val="660066"/>
                </a:solidFill>
                <a:latin typeface="Calibri" charset="0"/>
                <a:ea typeface="SimHei" charset="0"/>
                <a:cs typeface="Calibri" charset="0"/>
              </a:rPr>
              <a:t> </a:t>
            </a:r>
            <a:r>
              <a:rPr lang="en-US" altLang="zh-CN" sz="1617">
                <a:solidFill>
                  <a:srgbClr val="990099"/>
                </a:solidFill>
                <a:latin typeface="Calibri" charset="0"/>
                <a:ea typeface="SimHei" charset="0"/>
                <a:cs typeface="Calibri" charset="0"/>
              </a:rPr>
              <a:t>extends</a:t>
            </a:r>
            <a:r>
              <a:rPr lang="en-US" altLang="zh-CN" sz="1617">
                <a:solidFill>
                  <a:prstClr val="black"/>
                </a:solidFill>
                <a:ea typeface="SimHei" charset="0"/>
                <a:cs typeface="Calibri" charset="0"/>
              </a:rPr>
              <a:t> HttpServlet </a:t>
            </a:r>
            <a:br>
              <a:rPr lang="en-US" altLang="zh-CN" sz="1617">
                <a:solidFill>
                  <a:prstClr val="black"/>
                </a:solidFill>
                <a:ea typeface="SimHei" charset="0"/>
                <a:cs typeface="Calibri" charset="0"/>
              </a:rPr>
            </a:br>
            <a:r>
              <a:rPr lang="en-US" altLang="zh-CN" sz="1617">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@Resource (name = “wxs/myGrid") </a:t>
            </a:r>
            <a:br>
              <a:rPr lang="en-US" altLang="zh-CN" sz="1617">
                <a:solidFill>
                  <a:prstClr val="black"/>
                </a:solidFill>
                <a:ea typeface="SimHei" charset="0"/>
                <a:cs typeface="Calibri" charset="0"/>
              </a:rPr>
            </a:br>
            <a:r>
              <a:rPr lang="en-US" altLang="zh-CN" sz="1617">
                <a:solidFill>
                  <a:prstClr val="black"/>
                </a:solidFill>
                <a:ea typeface="SimHei" charset="0"/>
                <a:cs typeface="Calibri" charset="0"/>
              </a:rPr>
              <a:t>    </a:t>
            </a:r>
            <a:r>
              <a:rPr lang="en-US" altLang="zh-CN" sz="1617">
                <a:solidFill>
                  <a:srgbClr val="990099"/>
                </a:solidFill>
                <a:latin typeface="Calibri" charset="0"/>
                <a:ea typeface="SimHei" charset="0"/>
                <a:cs typeface="Calibri" charset="0"/>
              </a:rPr>
              <a:t>private </a:t>
            </a:r>
            <a:r>
              <a:rPr lang="en-US" altLang="zh-CN" sz="1617">
                <a:solidFill>
                  <a:prstClr val="black"/>
                </a:solidFill>
                <a:ea typeface="SimHei" charset="0"/>
                <a:cs typeface="Calibri" charset="0"/>
              </a:rPr>
              <a:t>ObjectGrid og;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a:t>
            </a:r>
            <a:r>
              <a:rPr lang="en-US" altLang="zh-CN" sz="1617">
                <a:solidFill>
                  <a:srgbClr val="990099"/>
                </a:solidFill>
                <a:latin typeface="Calibri" charset="0"/>
                <a:ea typeface="SimHei" charset="0"/>
                <a:cs typeface="Calibri" charset="0"/>
              </a:rPr>
              <a:t>protected</a:t>
            </a:r>
            <a:r>
              <a:rPr lang="en-US" altLang="zh-CN" sz="1617">
                <a:solidFill>
                  <a:prstClr val="black"/>
                </a:solidFill>
                <a:ea typeface="SimHei" charset="0"/>
                <a:cs typeface="Calibri" charset="0"/>
              </a:rPr>
              <a:t> </a:t>
            </a:r>
            <a:r>
              <a:rPr lang="en-US" altLang="zh-CN" sz="1617">
                <a:solidFill>
                  <a:srgbClr val="990099"/>
                </a:solidFill>
                <a:latin typeface="Calibri" charset="0"/>
                <a:ea typeface="SimHei" charset="0"/>
                <a:cs typeface="Calibri" charset="0"/>
              </a:rPr>
              <a:t>void</a:t>
            </a:r>
            <a:r>
              <a:rPr lang="en-US" altLang="zh-CN" sz="1617">
                <a:solidFill>
                  <a:prstClr val="black"/>
                </a:solidFill>
                <a:ea typeface="SimHei" charset="0"/>
                <a:cs typeface="Calibri" charset="0"/>
              </a:rPr>
              <a:t> doGet(HttpServletRequest request, HttpServletResponse response) </a:t>
            </a:r>
            <a:r>
              <a:rPr lang="en-US" altLang="zh-CN" sz="1617">
                <a:solidFill>
                  <a:srgbClr val="990099"/>
                </a:solidFill>
                <a:latin typeface="Calibri" charset="0"/>
                <a:ea typeface="SimHei" charset="0"/>
                <a:cs typeface="Calibri" charset="0"/>
              </a:rPr>
              <a:t>throws</a:t>
            </a:r>
            <a:r>
              <a:rPr lang="en-US" altLang="zh-CN" sz="1617">
                <a:solidFill>
                  <a:prstClr val="black"/>
                </a:solidFill>
                <a:ea typeface="SimHei" charset="0"/>
                <a:cs typeface="Calibri" charset="0"/>
              </a:rPr>
              <a:t> ServletException, IOException {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a:t>
            </a:r>
            <a:r>
              <a:rPr lang="en-US" altLang="zh-CN" sz="1617">
                <a:solidFill>
                  <a:srgbClr val="17AF4B"/>
                </a:solidFill>
                <a:ea typeface="SimHei" charset="0"/>
                <a:cs typeface="Calibri" charset="0"/>
              </a:rPr>
              <a:t>   // Alternatively use InitialContext lookup </a:t>
            </a:r>
            <a:r>
              <a:rPr lang="en-US" altLang="zh-CN" sz="1617">
                <a:solidFill>
                  <a:srgbClr val="33CC33"/>
                </a:solidFill>
                <a:ea typeface="SimHei" charset="0"/>
                <a:cs typeface="Calibri" charset="0"/>
              </a:rPr>
              <a:t/>
            </a:r>
            <a:br>
              <a:rPr lang="en-US" altLang="zh-CN" sz="1617">
                <a:solidFill>
                  <a:srgbClr val="33CC33"/>
                </a:solidFill>
                <a:ea typeface="SimHei" charset="0"/>
                <a:cs typeface="Calibri" charset="0"/>
              </a:rPr>
            </a:br>
            <a:r>
              <a:rPr lang="en-US" altLang="zh-CN" sz="1617">
                <a:solidFill>
                  <a:srgbClr val="33CC33"/>
                </a:solidFill>
                <a:ea typeface="SimHei" charset="0"/>
                <a:cs typeface="Calibri" charset="0"/>
              </a:rPr>
              <a:t>    </a:t>
            </a:r>
            <a:r>
              <a:rPr lang="en-US" altLang="zh-CN" sz="1617">
                <a:solidFill>
                  <a:prstClr val="black"/>
                </a:solidFill>
                <a:ea typeface="SimHei" charset="0"/>
                <a:cs typeface="Calibri" charset="0"/>
              </a:rPr>
              <a:t>    ObjectGrid og = (ObjectGrid) new 				InitialContext().lookup(“wxs/myGrid");</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a:solidFill>
                  <a:prstClr val="black"/>
                </a:solidFill>
                <a:ea typeface="SimHei" charset="0"/>
                <a:cs typeface="Calibri" charset="0"/>
              </a:rPr>
              <a:t>}</a:t>
            </a:r>
          </a:p>
        </p:txBody>
      </p:sp>
      <p:sp>
        <p:nvSpPr>
          <p:cNvPr id="53255" name="TextBox 9"/>
          <p:cNvSpPr txBox="1">
            <a:spLocks noChangeArrowheads="1"/>
          </p:cNvSpPr>
          <p:nvPr/>
        </p:nvSpPr>
        <p:spPr bwMode="auto">
          <a:xfrm>
            <a:off x="5591176" y="1031877"/>
            <a:ext cx="3249613" cy="524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r>
              <a:rPr lang="ja-JP" altLang="en-US" sz="1195" dirty="0">
                <a:solidFill>
                  <a:prstClr val="black"/>
                </a:solidFill>
              </a:rPr>
              <a:t>“</a:t>
            </a:r>
            <a:r>
              <a:rPr lang="en-US" sz="1406" dirty="0" err="1">
                <a:solidFill>
                  <a:schemeClr val="accent1">
                    <a:lumMod val="50000"/>
                  </a:schemeClr>
                </a:solidFill>
              </a:rPr>
              <a:t>myGrid</a:t>
            </a:r>
            <a:r>
              <a:rPr lang="ja-JP" altLang="en-US" sz="1406" dirty="0">
                <a:solidFill>
                  <a:schemeClr val="accent1">
                    <a:lumMod val="50000"/>
                  </a:schemeClr>
                </a:solidFill>
              </a:rPr>
              <a:t>”</a:t>
            </a:r>
            <a:r>
              <a:rPr lang="en-US" sz="1406" dirty="0">
                <a:solidFill>
                  <a:schemeClr val="accent1">
                    <a:lumMod val="50000"/>
                  </a:schemeClr>
                </a:solidFill>
              </a:rPr>
              <a:t> is the name of the service instance you create in </a:t>
            </a:r>
            <a:r>
              <a:rPr lang="en-US" sz="1406" dirty="0" err="1">
                <a:solidFill>
                  <a:schemeClr val="accent1">
                    <a:lumMod val="50000"/>
                  </a:schemeClr>
                </a:solidFill>
              </a:rPr>
              <a:t>Bluemix</a:t>
            </a:r>
            <a:endParaRPr lang="en-US" sz="1406" dirty="0">
              <a:solidFill>
                <a:schemeClr val="accent1">
                  <a:lumMod val="50000"/>
                </a:schemeClr>
              </a:solidFill>
            </a:endParaRPr>
          </a:p>
        </p:txBody>
      </p:sp>
      <p:sp>
        <p:nvSpPr>
          <p:cNvPr id="53256" name="Line 8"/>
          <p:cNvSpPr>
            <a:spLocks noChangeShapeType="1"/>
          </p:cNvSpPr>
          <p:nvPr/>
        </p:nvSpPr>
        <p:spPr bwMode="auto">
          <a:xfrm flipH="1">
            <a:off x="4767263" y="1304925"/>
            <a:ext cx="823912" cy="560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3741272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p:txBody>
          <a:bodyPr/>
          <a:lstStyle/>
          <a:p>
            <a:pPr algn="ctr"/>
            <a:r>
              <a:rPr lang="en-US" sz="3500" kern="1200" dirty="0">
                <a:solidFill>
                  <a:schemeClr val="accent1">
                    <a:lumMod val="50000"/>
                  </a:schemeClr>
                </a:solidFill>
                <a:cs typeface="Helvetica Neue Medium"/>
              </a:rPr>
              <a:t>Mongo</a:t>
            </a:r>
          </a:p>
        </p:txBody>
      </p:sp>
      <p:sp>
        <p:nvSpPr>
          <p:cNvPr id="5" name="Content Placeholder 2"/>
          <p:cNvSpPr txBox="1">
            <a:spLocks noChangeArrowheads="1"/>
          </p:cNvSpPr>
          <p:nvPr/>
        </p:nvSpPr>
        <p:spPr bwMode="auto">
          <a:xfrm>
            <a:off x="666793" y="1304925"/>
            <a:ext cx="7693025" cy="489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20000"/>
              </a:spcBef>
              <a:spcAft>
                <a:spcPct val="0"/>
              </a:spcAft>
              <a:buSzPct val="100000"/>
            </a:pPr>
            <a:r>
              <a:rPr lang="en-US" altLang="zh-CN" sz="1617" dirty="0">
                <a:solidFill>
                  <a:srgbClr val="990099"/>
                </a:solidFill>
                <a:latin typeface="Calibri" charset="0"/>
                <a:ea typeface="SimHei" charset="0"/>
                <a:cs typeface="Calibri" charset="0"/>
              </a:rPr>
              <a:t>import </a:t>
            </a:r>
            <a:r>
              <a:rPr lang="en-US" altLang="zh-CN" sz="1617" dirty="0" err="1">
                <a:solidFill>
                  <a:srgbClr val="990099"/>
                </a:solidFill>
                <a:latin typeface="Calibri" charset="0"/>
                <a:ea typeface="SimHei" charset="0"/>
                <a:cs typeface="Calibri" charset="0"/>
              </a:rPr>
              <a:t>com.mongodb.DB</a:t>
            </a:r>
            <a:r>
              <a:rPr lang="en-US" altLang="zh-CN" sz="1617" dirty="0">
                <a:solidFill>
                  <a:srgbClr val="990099"/>
                </a:solidFill>
                <a:latin typeface="Calibri" charset="0"/>
                <a:ea typeface="SimHei" charset="0"/>
                <a:cs typeface="Calibri" charset="0"/>
              </a:rPr>
              <a:t>;</a:t>
            </a:r>
          </a:p>
          <a:p>
            <a:pPr defTabSz="456183" eaLnBrk="1" fontAlgn="base" hangingPunct="1">
              <a:spcBef>
                <a:spcPct val="20000"/>
              </a:spcBef>
              <a:spcAft>
                <a:spcPct val="0"/>
              </a:spcAft>
              <a:buSzPct val="100000"/>
            </a:pPr>
            <a:endParaRPr lang="en-US" altLang="zh-CN" sz="1617" dirty="0">
              <a:solidFill>
                <a:srgbClr val="990099"/>
              </a:solidFill>
              <a:latin typeface="Calibri" charset="0"/>
              <a:ea typeface="SimHei" charset="0"/>
              <a:cs typeface="Calibri" charset="0"/>
            </a:endParaRPr>
          </a:p>
          <a:p>
            <a:pPr defTabSz="456183" eaLnBrk="1" fontAlgn="base" hangingPunct="1">
              <a:spcBef>
                <a:spcPct val="20000"/>
              </a:spcBef>
              <a:spcAft>
                <a:spcPct val="0"/>
              </a:spcAft>
              <a:buSzPct val="100000"/>
            </a:pPr>
            <a:r>
              <a:rPr lang="en-US" altLang="zh-CN" sz="1617" dirty="0">
                <a:solidFill>
                  <a:srgbClr val="990099"/>
                </a:solidFill>
                <a:latin typeface="Calibri" charset="0"/>
                <a:ea typeface="SimHei" charset="0"/>
                <a:cs typeface="Calibri" charset="0"/>
              </a:rPr>
              <a:t>public  class </a:t>
            </a:r>
            <a:r>
              <a:rPr lang="en-US" altLang="zh-CN" sz="1617" dirty="0" err="1">
                <a:solidFill>
                  <a:prstClr val="black"/>
                </a:solidFill>
                <a:ea typeface="SimHei" charset="0"/>
                <a:cs typeface="Calibri" charset="0"/>
              </a:rPr>
              <a:t>TestServlet</a:t>
            </a:r>
            <a:r>
              <a:rPr lang="en-US" altLang="zh-CN" sz="1617" dirty="0">
                <a:solidFill>
                  <a:srgbClr val="660066"/>
                </a:solidFill>
                <a:latin typeface="Calibri" charset="0"/>
                <a:ea typeface="SimHei" charset="0"/>
                <a:cs typeface="Calibri" charset="0"/>
              </a:rPr>
              <a:t> </a:t>
            </a:r>
            <a:r>
              <a:rPr lang="en-US" altLang="zh-CN" sz="1617" dirty="0">
                <a:solidFill>
                  <a:srgbClr val="990099"/>
                </a:solidFill>
                <a:latin typeface="Calibri" charset="0"/>
                <a:ea typeface="SimHei" charset="0"/>
                <a:cs typeface="Calibri" charset="0"/>
              </a:rPr>
              <a:t>extends</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HttpServlet</a:t>
            </a:r>
            <a:r>
              <a:rPr lang="en-US" altLang="zh-CN" sz="1617" dirty="0">
                <a:solidFill>
                  <a:prstClr val="black"/>
                </a:solidFill>
                <a:ea typeface="SimHei" charset="0"/>
                <a:cs typeface="Calibri" charset="0"/>
              </a:rPr>
              <a:t> </a:t>
            </a:r>
            <a:br>
              <a:rPr lang="en-US" altLang="zh-CN" sz="1617" dirty="0">
                <a:solidFill>
                  <a:prstClr val="black"/>
                </a:solidFill>
                <a:ea typeface="SimHei" charset="0"/>
                <a:cs typeface="Calibri" charset="0"/>
              </a:rPr>
            </a:b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@Resource (name = “</a:t>
            </a:r>
            <a:r>
              <a:rPr lang="en-US" altLang="zh-CN" sz="1617" dirty="0" err="1">
                <a:solidFill>
                  <a:prstClr val="black"/>
                </a:solidFill>
                <a:ea typeface="SimHei" charset="0"/>
                <a:cs typeface="Calibri" charset="0"/>
              </a:rPr>
              <a:t>cloudant</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mymongo</a:t>
            </a:r>
            <a:r>
              <a:rPr lang="en-US" altLang="zh-CN" sz="1617" dirty="0">
                <a:solidFill>
                  <a:prstClr val="black"/>
                </a:solidFill>
                <a:ea typeface="SimHei" charset="0"/>
                <a:cs typeface="Calibri" charset="0"/>
              </a:rPr>
              <a:t>") </a:t>
            </a:r>
            <a:br>
              <a:rPr lang="en-US" altLang="zh-CN" sz="1617" dirty="0">
                <a:solidFill>
                  <a:prstClr val="black"/>
                </a:solidFill>
                <a:ea typeface="SimHei" charset="0"/>
                <a:cs typeface="Calibri" charset="0"/>
              </a:rPr>
            </a:b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private </a:t>
            </a:r>
            <a:r>
              <a:rPr lang="en-US" altLang="zh-CN" sz="1617" dirty="0">
                <a:solidFill>
                  <a:prstClr val="black"/>
                </a:solidFill>
                <a:ea typeface="SimHei" charset="0"/>
                <a:cs typeface="Calibri" charset="0"/>
              </a:rPr>
              <a:t>DB </a:t>
            </a:r>
            <a:r>
              <a:rPr lang="en-US" altLang="zh-CN" sz="1617" dirty="0" err="1">
                <a:solidFill>
                  <a:prstClr val="black"/>
                </a:solidFill>
                <a:ea typeface="SimHei" charset="0"/>
                <a:cs typeface="Calibri" charset="0"/>
              </a:rPr>
              <a:t>db</a:t>
            </a: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protected</a:t>
            </a:r>
            <a:r>
              <a:rPr lang="en-US" altLang="zh-CN" sz="1617" dirty="0">
                <a:solidFill>
                  <a:prstClr val="black"/>
                </a:solidFill>
                <a:ea typeface="SimHei" charset="0"/>
                <a:cs typeface="Calibri" charset="0"/>
              </a:rPr>
              <a:t> </a:t>
            </a:r>
            <a:r>
              <a:rPr lang="en-US" altLang="zh-CN" sz="1617" dirty="0">
                <a:solidFill>
                  <a:srgbClr val="990099"/>
                </a:solidFill>
                <a:latin typeface="Calibri" charset="0"/>
                <a:ea typeface="SimHei" charset="0"/>
                <a:cs typeface="Calibri" charset="0"/>
              </a:rPr>
              <a:t>void</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doGet</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HttpServletRequest</a:t>
            </a:r>
            <a:r>
              <a:rPr lang="en-US" altLang="zh-CN" sz="1617" dirty="0">
                <a:solidFill>
                  <a:prstClr val="black"/>
                </a:solidFill>
                <a:ea typeface="SimHei" charset="0"/>
                <a:cs typeface="Calibri" charset="0"/>
              </a:rPr>
              <a:t> request, </a:t>
            </a:r>
            <a:r>
              <a:rPr lang="en-US" altLang="zh-CN" sz="1617" dirty="0" err="1">
                <a:solidFill>
                  <a:prstClr val="black"/>
                </a:solidFill>
                <a:ea typeface="SimHei" charset="0"/>
                <a:cs typeface="Calibri" charset="0"/>
              </a:rPr>
              <a:t>HttpServletResponse</a:t>
            </a:r>
            <a:r>
              <a:rPr lang="en-US" altLang="zh-CN" sz="1617" dirty="0">
                <a:solidFill>
                  <a:prstClr val="black"/>
                </a:solidFill>
                <a:ea typeface="SimHei" charset="0"/>
                <a:cs typeface="Calibri" charset="0"/>
              </a:rPr>
              <a:t> response) </a:t>
            </a:r>
            <a:r>
              <a:rPr lang="en-US" altLang="zh-CN" sz="1617" dirty="0">
                <a:solidFill>
                  <a:srgbClr val="990099"/>
                </a:solidFill>
                <a:latin typeface="Calibri" charset="0"/>
                <a:ea typeface="SimHei" charset="0"/>
                <a:cs typeface="Calibri" charset="0"/>
              </a:rPr>
              <a:t>throws</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ServletException</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IOException</a:t>
            </a:r>
            <a:r>
              <a:rPr lang="en-US" altLang="zh-CN" sz="1617" dirty="0">
                <a:solidFill>
                  <a:prstClr val="black"/>
                </a:solidFill>
                <a:ea typeface="SimHei" charset="0"/>
                <a:cs typeface="Calibri" charset="0"/>
              </a:rPr>
              <a:t> {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r>
              <a:rPr lang="en-US" altLang="zh-CN" sz="1617" dirty="0">
                <a:solidFill>
                  <a:srgbClr val="17AF4B"/>
                </a:solidFill>
                <a:ea typeface="SimHei" charset="0"/>
                <a:cs typeface="Calibri" charset="0"/>
              </a:rPr>
              <a:t>   // Alternatively use </a:t>
            </a:r>
            <a:r>
              <a:rPr lang="en-US" altLang="zh-CN" sz="1617" dirty="0" err="1">
                <a:solidFill>
                  <a:srgbClr val="17AF4B"/>
                </a:solidFill>
                <a:ea typeface="SimHei" charset="0"/>
                <a:cs typeface="Calibri" charset="0"/>
              </a:rPr>
              <a:t>InitialContext</a:t>
            </a:r>
            <a:r>
              <a:rPr lang="en-US" altLang="zh-CN" sz="1617" dirty="0">
                <a:solidFill>
                  <a:srgbClr val="17AF4B"/>
                </a:solidFill>
                <a:ea typeface="SimHei" charset="0"/>
                <a:cs typeface="Calibri" charset="0"/>
              </a:rPr>
              <a:t> lookup </a:t>
            </a:r>
            <a:r>
              <a:rPr lang="en-US" altLang="zh-CN" sz="1617" dirty="0">
                <a:solidFill>
                  <a:srgbClr val="33CC33"/>
                </a:solidFill>
                <a:ea typeface="SimHei" charset="0"/>
                <a:cs typeface="Calibri" charset="0"/>
              </a:rPr>
              <a:t/>
            </a:r>
            <a:br>
              <a:rPr lang="en-US" altLang="zh-CN" sz="1617" dirty="0">
                <a:solidFill>
                  <a:srgbClr val="33CC33"/>
                </a:solidFill>
                <a:ea typeface="SimHei" charset="0"/>
                <a:cs typeface="Calibri" charset="0"/>
              </a:rPr>
            </a:br>
            <a:r>
              <a:rPr lang="en-US" altLang="zh-CN" sz="1617" dirty="0">
                <a:solidFill>
                  <a:srgbClr val="33CC33"/>
                </a:solidFill>
                <a:ea typeface="SimHei" charset="0"/>
                <a:cs typeface="Calibri" charset="0"/>
              </a:rPr>
              <a:t>    </a:t>
            </a:r>
            <a:r>
              <a:rPr lang="en-US" altLang="zh-CN" sz="1617" dirty="0">
                <a:solidFill>
                  <a:prstClr val="black"/>
                </a:solidFill>
                <a:ea typeface="SimHei" charset="0"/>
                <a:cs typeface="Calibri" charset="0"/>
              </a:rPr>
              <a:t>    </a:t>
            </a:r>
            <a:r>
              <a:rPr lang="en-US" altLang="zh-CN" sz="1617" dirty="0" err="1">
                <a:solidFill>
                  <a:prstClr val="black"/>
                </a:solidFill>
                <a:ea typeface="SimHei" charset="0"/>
                <a:cs typeface="Calibri" charset="0"/>
              </a:rPr>
              <a:t>db</a:t>
            </a:r>
            <a:r>
              <a:rPr lang="en-US" altLang="zh-CN" sz="1617" dirty="0">
                <a:solidFill>
                  <a:prstClr val="black"/>
                </a:solidFill>
                <a:ea typeface="SimHei" charset="0"/>
                <a:cs typeface="Calibri" charset="0"/>
              </a:rPr>
              <a:t> = (DB) new 				</a:t>
            </a:r>
            <a:r>
              <a:rPr lang="en-US" altLang="zh-CN" sz="1617" dirty="0" err="1">
                <a:solidFill>
                  <a:prstClr val="black"/>
                </a:solidFill>
                <a:ea typeface="SimHei" charset="0"/>
                <a:cs typeface="Calibri" charset="0"/>
              </a:rPr>
              <a:t>InitialContext</a:t>
            </a:r>
            <a:r>
              <a:rPr lang="en-US" altLang="zh-CN" sz="1617" dirty="0">
                <a:solidFill>
                  <a:prstClr val="black"/>
                </a:solidFill>
                <a:ea typeface="SimHei" charset="0"/>
                <a:cs typeface="Calibri" charset="0"/>
              </a:rPr>
              <a:t>().lookup("</a:t>
            </a:r>
            <a:r>
              <a:rPr lang="en-US" altLang="zh-CN" sz="1617" dirty="0" err="1">
                <a:solidFill>
                  <a:prstClr val="black"/>
                </a:solidFill>
                <a:ea typeface="SimHei" charset="0"/>
                <a:cs typeface="Calibri" charset="0"/>
              </a:rPr>
              <a:t>java:comp</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env</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cloudant</a:t>
            </a:r>
            <a:r>
              <a:rPr lang="en-US" altLang="zh-CN" sz="1617" dirty="0">
                <a:solidFill>
                  <a:prstClr val="black"/>
                </a:solidFill>
                <a:ea typeface="SimHei" charset="0"/>
                <a:cs typeface="Calibri" charset="0"/>
              </a:rPr>
              <a:t>/</a:t>
            </a:r>
            <a:r>
              <a:rPr lang="en-US" altLang="zh-CN" sz="1617" dirty="0" err="1">
                <a:solidFill>
                  <a:prstClr val="black"/>
                </a:solidFill>
                <a:ea typeface="SimHei" charset="0"/>
                <a:cs typeface="Calibri" charset="0"/>
              </a:rPr>
              <a:t>mymongo</a:t>
            </a:r>
            <a:r>
              <a:rPr lang="en-US" altLang="zh-CN" sz="1617" dirty="0">
                <a:solidFill>
                  <a:prstClr val="black"/>
                </a:solidFill>
                <a:ea typeface="SimHei" charset="0"/>
                <a:cs typeface="Calibri" charset="0"/>
              </a:rPr>
              <a:t>");</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        ...</a:t>
            </a:r>
          </a:p>
          <a:p>
            <a:pPr defTabSz="456183" eaLnBrk="1" fontAlgn="base" hangingPunct="1">
              <a:spcBef>
                <a:spcPct val="20000"/>
              </a:spcBef>
              <a:spcAft>
                <a:spcPct val="0"/>
              </a:spcAft>
              <a:buSzPct val="100000"/>
            </a:pPr>
            <a:r>
              <a:rPr lang="en-US" altLang="zh-CN" sz="1617" dirty="0">
                <a:solidFill>
                  <a:prstClr val="black"/>
                </a:solidFill>
                <a:ea typeface="SimHei" charset="0"/>
                <a:cs typeface="Calibri" charset="0"/>
              </a:rPr>
              <a:t>}</a:t>
            </a:r>
          </a:p>
        </p:txBody>
      </p:sp>
      <p:sp>
        <p:nvSpPr>
          <p:cNvPr id="55301" name="Line 5"/>
          <p:cNvSpPr>
            <a:spLocks noChangeShapeType="1"/>
          </p:cNvSpPr>
          <p:nvPr/>
        </p:nvSpPr>
        <p:spPr bwMode="auto">
          <a:xfrm flipH="1">
            <a:off x="4535488" y="1304968"/>
            <a:ext cx="1055687" cy="1120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
        <p:nvSpPr>
          <p:cNvPr id="55304" name="TextBox 9"/>
          <p:cNvSpPr txBox="1">
            <a:spLocks noChangeArrowheads="1"/>
          </p:cNvSpPr>
          <p:nvPr/>
        </p:nvSpPr>
        <p:spPr bwMode="auto">
          <a:xfrm>
            <a:off x="5591176" y="1049339"/>
            <a:ext cx="3249613" cy="524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r>
              <a:rPr lang="ja-JP" altLang="en-US" sz="1195" dirty="0">
                <a:solidFill>
                  <a:schemeClr val="accent1">
                    <a:lumMod val="50000"/>
                  </a:schemeClr>
                </a:solidFill>
              </a:rPr>
              <a:t>“</a:t>
            </a:r>
            <a:r>
              <a:rPr lang="en-US" sz="1406" dirty="0" err="1">
                <a:solidFill>
                  <a:schemeClr val="accent1">
                    <a:lumMod val="50000"/>
                  </a:schemeClr>
                </a:solidFill>
              </a:rPr>
              <a:t>mymongo</a:t>
            </a:r>
            <a:r>
              <a:rPr lang="ja-JP" altLang="en-US" sz="1406" dirty="0">
                <a:solidFill>
                  <a:schemeClr val="accent1">
                    <a:lumMod val="50000"/>
                  </a:schemeClr>
                </a:solidFill>
              </a:rPr>
              <a:t>”</a:t>
            </a:r>
            <a:r>
              <a:rPr lang="en-US" sz="1406" dirty="0">
                <a:solidFill>
                  <a:schemeClr val="accent1">
                    <a:lumMod val="50000"/>
                  </a:schemeClr>
                </a:solidFill>
              </a:rPr>
              <a:t> is the name of the service instance you create in </a:t>
            </a:r>
            <a:r>
              <a:rPr lang="en-US" sz="1406" dirty="0" err="1">
                <a:solidFill>
                  <a:schemeClr val="accent1">
                    <a:lumMod val="50000"/>
                  </a:schemeClr>
                </a:solidFill>
              </a:rPr>
              <a:t>Bluemix</a:t>
            </a:r>
            <a:endParaRPr lang="en-US" sz="1406" dirty="0">
              <a:solidFill>
                <a:schemeClr val="accent1">
                  <a:lumMod val="50000"/>
                </a:schemeClr>
              </a:solidFill>
            </a:endParaRPr>
          </a:p>
        </p:txBody>
      </p:sp>
    </p:spTree>
    <p:extLst>
      <p:ext uri="{BB962C8B-B14F-4D97-AF65-F5344CB8AC3E}">
        <p14:creationId xmlns:p14="http://schemas.microsoft.com/office/powerpoint/2010/main" val="4112217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450" y="1232297"/>
            <a:ext cx="1403362" cy="140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rimary-DarkBackground-450.png"/>
          <p:cNvPicPr/>
          <p:nvPr/>
        </p:nvPicPr>
        <p:blipFill>
          <a:blip r:embed="rId4">
            <a:extLst/>
          </a:blip>
          <a:stretch>
            <a:fillRect/>
          </a:stretch>
        </p:blipFill>
        <p:spPr>
          <a:xfrm>
            <a:off x="3857449" y="1339453"/>
            <a:ext cx="1303910" cy="1232297"/>
          </a:xfrm>
          <a:prstGeom prst="rect">
            <a:avLst/>
          </a:prstGeom>
          <a:ln w="12700">
            <a:miter lim="400000"/>
          </a:ln>
        </p:spPr>
      </p:pic>
      <p:grpSp>
        <p:nvGrpSpPr>
          <p:cNvPr id="7" name="Group 6"/>
          <p:cNvGrpSpPr/>
          <p:nvPr/>
        </p:nvGrpSpPr>
        <p:grpSpPr>
          <a:xfrm>
            <a:off x="3287465" y="2776324"/>
            <a:ext cx="2525582" cy="1284843"/>
            <a:chOff x="2233250" y="3904307"/>
            <a:chExt cx="3366566" cy="1713121"/>
          </a:xfrm>
        </p:grpSpPr>
        <p:sp>
          <p:nvSpPr>
            <p:cNvPr id="8" name="TextBox 7"/>
            <p:cNvSpPr txBox="1"/>
            <p:nvPr/>
          </p:nvSpPr>
          <p:spPr>
            <a:xfrm>
              <a:off x="3325503" y="3904307"/>
              <a:ext cx="1182067" cy="411564"/>
            </a:xfrm>
            <a:prstGeom prst="rect">
              <a:avLst/>
            </a:prstGeom>
            <a:noFill/>
          </p:spPr>
          <p:txBody>
            <a:bodyPr wrap="none" rtlCol="0">
              <a:spAutoFit/>
            </a:bodyPr>
            <a:lstStyle/>
            <a:p>
              <a:pPr algn="ctr" defTabSz="342370"/>
              <a:r>
                <a:rPr lang="en-US" sz="1406" b="1" kern="0" dirty="0" err="1">
                  <a:solidFill>
                    <a:srgbClr val="6D6E70"/>
                  </a:solidFill>
                  <a:latin typeface="HelvNeue for IBM"/>
                  <a:cs typeface="HelvNeue for IBM"/>
                  <a:sym typeface="Helvetica Light"/>
                </a:rPr>
                <a:t>Bluemix</a:t>
              </a:r>
              <a:endParaRPr lang="en-US" sz="1406" b="1" kern="0" dirty="0">
                <a:solidFill>
                  <a:srgbClr val="6D6E70"/>
                </a:solidFill>
                <a:latin typeface="HelvNeue for IBM"/>
                <a:cs typeface="HelvNeue for IBM"/>
                <a:sym typeface="Helvetica Light"/>
              </a:endParaRPr>
            </a:p>
          </p:txBody>
        </p:sp>
        <p:sp>
          <p:nvSpPr>
            <p:cNvPr id="9" name="TextBox 8"/>
            <p:cNvSpPr txBox="1"/>
            <p:nvPr/>
          </p:nvSpPr>
          <p:spPr>
            <a:xfrm>
              <a:off x="2233250" y="4268344"/>
              <a:ext cx="3366566" cy="1349084"/>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Your Route to get your applications to the Cloud. Build, run, deploy and manage applications on the cloud with ease.</a:t>
              </a:r>
            </a:p>
          </p:txBody>
        </p:sp>
      </p:grpSp>
      <p:grpSp>
        <p:nvGrpSpPr>
          <p:cNvPr id="11" name="Group 10"/>
          <p:cNvGrpSpPr/>
          <p:nvPr/>
        </p:nvGrpSpPr>
        <p:grpSpPr>
          <a:xfrm>
            <a:off x="208508" y="2776325"/>
            <a:ext cx="2826415" cy="917049"/>
            <a:chOff x="2032757" y="3904307"/>
            <a:chExt cx="3767571" cy="1222730"/>
          </a:xfrm>
        </p:grpSpPr>
        <p:sp>
          <p:nvSpPr>
            <p:cNvPr id="12" name="TextBox 11"/>
            <p:cNvSpPr txBox="1"/>
            <p:nvPr/>
          </p:nvSpPr>
          <p:spPr>
            <a:xfrm>
              <a:off x="2032757" y="3904307"/>
              <a:ext cx="3767571" cy="411565"/>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WebSphere Application Server</a:t>
              </a:r>
            </a:p>
          </p:txBody>
        </p:sp>
        <p:sp>
          <p:nvSpPr>
            <p:cNvPr id="13" name="TextBox 12"/>
            <p:cNvSpPr txBox="1"/>
            <p:nvPr/>
          </p:nvSpPr>
          <p:spPr>
            <a:xfrm>
              <a:off x="2233250" y="4268342"/>
              <a:ext cx="3366566" cy="858695"/>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Same WAS you Know and Love; Same features &amp; capability but gaining the Cloud</a:t>
              </a:r>
            </a:p>
          </p:txBody>
        </p:sp>
      </p:grpSp>
      <p:grpSp>
        <p:nvGrpSpPr>
          <p:cNvPr id="19" name="Group 18"/>
          <p:cNvGrpSpPr/>
          <p:nvPr/>
        </p:nvGrpSpPr>
        <p:grpSpPr>
          <a:xfrm>
            <a:off x="6073859" y="2734091"/>
            <a:ext cx="2993128" cy="1209909"/>
            <a:chOff x="1723048" y="3904307"/>
            <a:chExt cx="4386976" cy="1131677"/>
          </a:xfrm>
        </p:grpSpPr>
        <p:sp>
          <p:nvSpPr>
            <p:cNvPr id="20" name="TextBox 19"/>
            <p:cNvSpPr txBox="1"/>
            <p:nvPr/>
          </p:nvSpPr>
          <p:spPr>
            <a:xfrm>
              <a:off x="1723048" y="3904307"/>
              <a:ext cx="4386976" cy="491069"/>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IBM Application Server on Cloud</a:t>
              </a:r>
            </a:p>
            <a:p>
              <a:pPr algn="ctr" defTabSz="342370"/>
              <a:r>
                <a:rPr lang="en-US" sz="1406" b="1" kern="0" dirty="0">
                  <a:solidFill>
                    <a:srgbClr val="0365C0">
                      <a:lumMod val="60000"/>
                      <a:lumOff val="40000"/>
                    </a:srgbClr>
                  </a:solidFill>
                  <a:sym typeface="Helvetica Light"/>
                </a:rPr>
                <a:t>for </a:t>
              </a:r>
              <a:r>
                <a:rPr lang="en-US" sz="1406" b="1" kern="0" dirty="0" err="1">
                  <a:solidFill>
                    <a:srgbClr val="0365C0">
                      <a:lumMod val="60000"/>
                      <a:lumOff val="40000"/>
                    </a:srgbClr>
                  </a:solidFill>
                  <a:sym typeface="Helvetica Light"/>
                </a:rPr>
                <a:t>Bluemix</a:t>
              </a:r>
              <a:r>
                <a:rPr lang="en-US" sz="1406" b="1" kern="0" dirty="0">
                  <a:solidFill>
                    <a:srgbClr val="6D6E70"/>
                  </a:solidFill>
                  <a:latin typeface="HelvNeue for IBM"/>
                  <a:cs typeface="HelvNeue for IBM"/>
                  <a:sym typeface="Helvetica Light"/>
                </a:rPr>
                <a:t> </a:t>
              </a:r>
            </a:p>
          </p:txBody>
        </p:sp>
        <p:sp>
          <p:nvSpPr>
            <p:cNvPr id="21" name="TextBox 20"/>
            <p:cNvSpPr txBox="1"/>
            <p:nvPr/>
          </p:nvSpPr>
          <p:spPr>
            <a:xfrm>
              <a:off x="2246518" y="4301901"/>
              <a:ext cx="3366566" cy="734083"/>
            </a:xfrm>
            <a:prstGeom prst="rect">
              <a:avLst/>
            </a:prstGeom>
            <a:noFill/>
          </p:spPr>
          <p:txBody>
            <a:bodyPr wrap="square" rtlCol="0">
              <a:spAutoFit/>
            </a:bodyPr>
            <a:lstStyle/>
            <a:p>
              <a:pPr algn="ctr" defTabSz="342370"/>
              <a:r>
                <a:rPr lang="en-US" sz="1125" kern="0" dirty="0">
                  <a:solidFill>
                    <a:srgbClr val="6D6E70"/>
                  </a:solidFill>
                  <a:latin typeface="HelvNeue for IBM Light"/>
                  <a:cs typeface="HelvNeue for IBM Light"/>
                  <a:sym typeface="Helvetica Light"/>
                </a:rPr>
                <a:t>Takes WAS to the Next Level with comprehensive cloud  orchestration to help you Extend and Evolve.</a:t>
              </a:r>
            </a:p>
          </p:txBody>
        </p:sp>
      </p:gr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803" y="1602010"/>
            <a:ext cx="582662" cy="5826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0719" y="1602010"/>
            <a:ext cx="575965" cy="5692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4" name="Shape 426"/>
          <p:cNvSpPr/>
          <p:nvPr/>
        </p:nvSpPr>
        <p:spPr>
          <a:xfrm>
            <a:off x="6342750" y="3969130"/>
            <a:ext cx="2473448" cy="1154323"/>
          </a:xfrm>
          <a:prstGeom prst="rect">
            <a:avLst/>
          </a:prstGeom>
          <a:solidFill>
            <a:srgbClr val="5592DA">
              <a:alpha val="5882"/>
            </a:srgbClr>
          </a:solidFill>
          <a:ln w="12700">
            <a:miter lim="400000"/>
          </a:ln>
          <a:extLst>
            <a:ext uri="{C572A759-6A51-4108-AA02-DFA0A04FC94B}">
              <ma14:wrappingTextBoxFlag xmlns:ma14="http://schemas.microsoft.com/office/mac/drawingml/2011/main" xmlns="" val="1"/>
            </a:ext>
          </a:extLst>
        </p:spPr>
        <p:txBody>
          <a:bodyPr lIns="89297" tIns="89297" rIns="89297" bIns="89297" anchor="ctr">
            <a:spAutoFit/>
          </a:bodyPr>
          <a:lstStyle/>
          <a:p>
            <a:pPr algn="ctr" defTabSz="321457">
              <a:spcBef>
                <a:spcPts val="422"/>
              </a:spcBef>
              <a:defRPr sz="1800"/>
            </a:pPr>
            <a:r>
              <a:rPr lang="en-US" sz="1266" b="1" kern="0" dirty="0">
                <a:solidFill>
                  <a:srgbClr val="5592DA"/>
                </a:solidFill>
                <a:latin typeface="Helvetica Neue"/>
                <a:ea typeface="Helvetica Neue"/>
                <a:cs typeface="Helvetica Neue"/>
                <a:sym typeface="Helvetica Neue"/>
              </a:rPr>
              <a:t>Lift &amp; Shift WAS to Cloud</a:t>
            </a:r>
            <a:endParaRPr sz="1266" kern="0" dirty="0">
              <a:solidFill>
                <a:srgbClr val="5592DA"/>
              </a:solidFill>
              <a:latin typeface="Helvetica Neue"/>
              <a:ea typeface="Helvetica Neue"/>
              <a:cs typeface="Helvetica Neue"/>
              <a:sym typeface="Helvetica Neue"/>
            </a:endParaRPr>
          </a:p>
          <a:p>
            <a:pPr algn="ctr" defTabSz="321457">
              <a:defRPr sz="1800"/>
            </a:pPr>
            <a:r>
              <a:rPr lang="en-US" sz="1266" kern="0" dirty="0">
                <a:solidFill>
                  <a:srgbClr val="3C3E3E"/>
                </a:solidFill>
                <a:sym typeface="Helvetica Light"/>
              </a:rPr>
              <a:t>Rapidly bring your Apps to Cloud &amp; Drive faster solution delivery ahead of the competition</a:t>
            </a:r>
            <a:endParaRPr sz="1266" kern="0" dirty="0">
              <a:solidFill>
                <a:sysClr val="windowText" lastClr="000000"/>
              </a:solidFill>
              <a:latin typeface="Helvetica Neue Light"/>
              <a:ea typeface="Helvetica Neue Light"/>
              <a:cs typeface="Helvetica Neue Light"/>
              <a:sym typeface="Helvetica Neue Light"/>
            </a:endParaRPr>
          </a:p>
        </p:txBody>
      </p:sp>
      <p:sp>
        <p:nvSpPr>
          <p:cNvPr id="25" name="Shape 426"/>
          <p:cNvSpPr/>
          <p:nvPr/>
        </p:nvSpPr>
        <p:spPr>
          <a:xfrm>
            <a:off x="6333698" y="5220272"/>
            <a:ext cx="2473448" cy="981070"/>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89297" tIns="89297" rIns="89297" bIns="89297" anchor="ctr">
            <a:spAutoFit/>
          </a:bodyPr>
          <a:lstStyle/>
          <a:p>
            <a:pPr algn="ctr" defTabSz="321457">
              <a:spcBef>
                <a:spcPts val="422"/>
              </a:spcBef>
              <a:defRPr sz="1800"/>
            </a:pPr>
            <a:r>
              <a:rPr lang="en-US" sz="1266" b="1" kern="0" dirty="0">
                <a:solidFill>
                  <a:srgbClr val="5592DA"/>
                </a:solidFill>
                <a:latin typeface="Helvetica Neue"/>
                <a:ea typeface="Helvetica Neue"/>
                <a:cs typeface="Helvetica Neue"/>
                <a:sym typeface="Helvetica Neue"/>
              </a:rPr>
              <a:t>Best of Both Worlds</a:t>
            </a:r>
            <a:endParaRPr sz="1266" kern="0" dirty="0">
              <a:solidFill>
                <a:srgbClr val="5592DA"/>
              </a:solidFill>
              <a:latin typeface="Helvetica Neue"/>
              <a:ea typeface="Helvetica Neue"/>
              <a:cs typeface="Helvetica Neue"/>
              <a:sym typeface="Helvetica Neue"/>
            </a:endParaRPr>
          </a:p>
          <a:p>
            <a:pPr algn="ctr" defTabSz="410751">
              <a:defRPr sz="1800">
                <a:solidFill>
                  <a:srgbClr val="000000"/>
                </a:solidFill>
              </a:defRPr>
            </a:pPr>
            <a:r>
              <a:rPr lang="en-US" sz="1266" kern="0" dirty="0">
                <a:solidFill>
                  <a:srgbClr val="3C3E3E"/>
                </a:solidFill>
                <a:sym typeface="Helvetica Light"/>
              </a:rPr>
              <a:t>Balance Cloud Economics &amp; Agility with WAS quality, security and governance</a:t>
            </a:r>
            <a:r>
              <a:rPr lang="en-US" sz="1406" kern="0" dirty="0">
                <a:solidFill>
                  <a:srgbClr val="3C3E3E"/>
                </a:solidFill>
                <a:sym typeface="Helvetica Light"/>
              </a:rPr>
              <a:t>.</a:t>
            </a:r>
          </a:p>
        </p:txBody>
      </p:sp>
      <p:sp>
        <p:nvSpPr>
          <p:cNvPr id="26" name="Shape 427"/>
          <p:cNvSpPr/>
          <p:nvPr/>
        </p:nvSpPr>
        <p:spPr>
          <a:xfrm>
            <a:off x="3223367" y="3916524"/>
            <a:ext cx="2589680" cy="959526"/>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89297" tIns="89297" rIns="89297" bIns="89297" anchor="ctr">
            <a:spAutoFit/>
          </a:bodyPr>
          <a:lstStyle/>
          <a:p>
            <a:pPr algn="ctr" defTabSz="321457">
              <a:spcBef>
                <a:spcPts val="422"/>
              </a:spcBef>
              <a:defRPr sz="1800"/>
            </a:pPr>
            <a:r>
              <a:rPr sz="1266" b="1" kern="0" dirty="0">
                <a:solidFill>
                  <a:srgbClr val="5592DA"/>
                </a:solidFill>
                <a:latin typeface="Helvetica Neue"/>
                <a:ea typeface="Helvetica Neue"/>
                <a:cs typeface="Helvetica Neue"/>
                <a:sym typeface="Helvetica Neue"/>
              </a:rPr>
              <a:t>Extend apps with services</a:t>
            </a:r>
            <a:endParaRPr sz="1266" kern="0" dirty="0">
              <a:solidFill>
                <a:srgbClr val="5592DA"/>
              </a:solidFill>
              <a:latin typeface="Helvetica Neue"/>
              <a:ea typeface="Helvetica Neue"/>
              <a:cs typeface="Helvetica Neue"/>
              <a:sym typeface="Helvetica Neue"/>
            </a:endParaRPr>
          </a:p>
          <a:p>
            <a:pPr algn="ctr" defTabSz="321457">
              <a:defRPr sz="1800"/>
            </a:pPr>
            <a:r>
              <a:rPr sz="1266" kern="0" dirty="0">
                <a:solidFill>
                  <a:sysClr val="windowText" lastClr="000000"/>
                </a:solidFill>
                <a:latin typeface="Helvetica Neue Light"/>
                <a:ea typeface="Helvetica Neue Light"/>
                <a:cs typeface="Helvetica Neue Light"/>
                <a:sym typeface="Helvetica Neue Light"/>
              </a:rPr>
              <a:t>A catalog of IBM, third party, and open source services </a:t>
            </a:r>
            <a:r>
              <a:rPr lang="en-US" sz="1266" kern="0" dirty="0">
                <a:solidFill>
                  <a:sysClr val="windowText" lastClr="000000"/>
                </a:solidFill>
                <a:latin typeface="Helvetica Neue Light"/>
                <a:ea typeface="Helvetica Neue Light"/>
                <a:cs typeface="Helvetica Neue Light"/>
                <a:sym typeface="Helvetica Neue Light"/>
              </a:rPr>
              <a:t>to grow your solution.</a:t>
            </a:r>
            <a:endParaRPr sz="1266" kern="0" dirty="0">
              <a:solidFill>
                <a:sysClr val="windowText" lastClr="000000"/>
              </a:solidFill>
              <a:latin typeface="Helvetica Neue Light"/>
              <a:ea typeface="Helvetica Neue Light"/>
              <a:cs typeface="Helvetica Neue Light"/>
              <a:sym typeface="Helvetica Neue Light"/>
            </a:endParaRPr>
          </a:p>
        </p:txBody>
      </p:sp>
      <p:sp>
        <p:nvSpPr>
          <p:cNvPr id="27" name="Shape 431"/>
          <p:cNvSpPr/>
          <p:nvPr/>
        </p:nvSpPr>
        <p:spPr>
          <a:xfrm>
            <a:off x="3231472" y="5036248"/>
            <a:ext cx="2598588" cy="1349120"/>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lIns="89297" tIns="89297" rIns="89297" bIns="89297" anchor="ctr">
            <a:spAutoFit/>
          </a:bodyPr>
          <a:lstStyle/>
          <a:p>
            <a:pPr algn="ctr" defTabSz="321457">
              <a:spcBef>
                <a:spcPts val="422"/>
              </a:spcBef>
              <a:defRPr sz="1800"/>
            </a:pPr>
            <a:r>
              <a:rPr sz="1266" b="1" kern="0" dirty="0">
                <a:solidFill>
                  <a:srgbClr val="5592DA"/>
                </a:solidFill>
                <a:latin typeface="Helvetica Neue"/>
                <a:ea typeface="Helvetica Neue"/>
                <a:cs typeface="Helvetica Neue"/>
                <a:sym typeface="Helvetica Neue"/>
              </a:rPr>
              <a:t>Flexible Pricing </a:t>
            </a:r>
            <a:endParaRPr sz="1266" kern="0" dirty="0">
              <a:solidFill>
                <a:srgbClr val="5592DA"/>
              </a:solidFill>
              <a:latin typeface="Helvetica Neue"/>
              <a:ea typeface="Helvetica Neue"/>
              <a:cs typeface="Helvetica Neue"/>
              <a:sym typeface="Helvetica Neue"/>
            </a:endParaRPr>
          </a:p>
          <a:p>
            <a:pPr algn="ctr" defTabSz="321457">
              <a:defRPr sz="1800"/>
            </a:pPr>
            <a:r>
              <a:rPr sz="1266" kern="0" dirty="0">
                <a:solidFill>
                  <a:sysClr val="windowText" lastClr="000000"/>
                </a:solidFill>
                <a:latin typeface="Helvetica Neue Light"/>
                <a:ea typeface="Helvetica Neue Light"/>
                <a:cs typeface="Helvetica Neue Light"/>
                <a:sym typeface="Helvetica Neue Light"/>
              </a:rPr>
              <a:t>Try </a:t>
            </a:r>
            <a:r>
              <a:rPr lang="en-US" sz="1266" kern="0" dirty="0">
                <a:solidFill>
                  <a:sysClr val="windowText" lastClr="000000"/>
                </a:solidFill>
                <a:latin typeface="Helvetica Neue Light"/>
                <a:ea typeface="Helvetica Neue Light"/>
                <a:cs typeface="Helvetica Neue Light"/>
                <a:sym typeface="Helvetica Neue Light"/>
              </a:rPr>
              <a:t>some </a:t>
            </a:r>
            <a:r>
              <a:rPr sz="1266" kern="0" dirty="0">
                <a:solidFill>
                  <a:sysClr val="windowText" lastClr="000000"/>
                </a:solidFill>
                <a:latin typeface="Helvetica Neue Light"/>
                <a:ea typeface="Helvetica Neue Light"/>
                <a:cs typeface="Helvetica Neue Light"/>
                <a:sym typeface="Helvetica Neue Light"/>
              </a:rPr>
              <a:t>services for free and when you’re ready, pay only for what you use. Pay as you go and subscription models offer choice and flexibility.</a:t>
            </a:r>
          </a:p>
        </p:txBody>
      </p:sp>
      <p:sp>
        <p:nvSpPr>
          <p:cNvPr id="28" name="Shape 427"/>
          <p:cNvSpPr/>
          <p:nvPr/>
        </p:nvSpPr>
        <p:spPr>
          <a:xfrm>
            <a:off x="326875" y="3846100"/>
            <a:ext cx="2589680" cy="1205619"/>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89297" tIns="89297" rIns="89297" bIns="89297" anchor="ctr">
            <a:spAutoFit/>
          </a:bodyPr>
          <a:lstStyle/>
          <a:p>
            <a:pPr algn="ctr" defTabSz="321457">
              <a:spcBef>
                <a:spcPts val="422"/>
              </a:spcBef>
              <a:defRPr sz="1800"/>
            </a:pPr>
            <a:r>
              <a:rPr lang="en-US" sz="1266" b="1" kern="0" dirty="0">
                <a:solidFill>
                  <a:srgbClr val="5592DA"/>
                </a:solidFill>
                <a:latin typeface="Helvetica Neue"/>
                <a:ea typeface="Helvetica Neue"/>
                <a:cs typeface="Helvetica Neue"/>
                <a:sym typeface="Helvetica Neue"/>
              </a:rPr>
              <a:t>Innovative  App Server</a:t>
            </a:r>
          </a:p>
          <a:p>
            <a:pPr algn="ctr" defTabSz="321457">
              <a:spcBef>
                <a:spcPts val="422"/>
              </a:spcBef>
              <a:defRPr sz="1800"/>
            </a:pPr>
            <a:r>
              <a:rPr lang="en-US" sz="1266" kern="0" dirty="0">
                <a:solidFill>
                  <a:sysClr val="windowText" lastClr="000000"/>
                </a:solidFill>
                <a:latin typeface="Helvetica Neue Light"/>
                <a:ea typeface="Helvetica Neue Light"/>
                <a:cs typeface="Helvetica Neue Light"/>
                <a:sym typeface="Helvetica Neue Light"/>
              </a:rPr>
              <a:t>Flexible runtime environment for a </a:t>
            </a:r>
            <a:r>
              <a:rPr lang="en-US" sz="1266" kern="0" dirty="0">
                <a:solidFill>
                  <a:sysClr val="windowText" lastClr="000000"/>
                </a:solidFill>
                <a:sym typeface="Helvetica Light"/>
              </a:rPr>
              <a:t>lightweight, dynamic application runtime</a:t>
            </a:r>
            <a:r>
              <a:rPr lang="en-US" sz="1266" kern="0" dirty="0">
                <a:solidFill>
                  <a:sysClr val="windowText" lastClr="000000"/>
                </a:solidFill>
                <a:latin typeface="Helvetica Neue Light"/>
                <a:sym typeface="Helvetica Neue Light"/>
              </a:rPr>
              <a:t> or an </a:t>
            </a:r>
            <a:r>
              <a:rPr lang="en-US" sz="1266" kern="0" dirty="0">
                <a:solidFill>
                  <a:sysClr val="windowText" lastClr="000000"/>
                </a:solidFill>
                <a:sym typeface="Helvetica Light"/>
              </a:rPr>
              <a:t>advanced, large-scale application platform. </a:t>
            </a:r>
            <a:endParaRPr sz="1266" kern="0" dirty="0">
              <a:solidFill>
                <a:sysClr val="windowText" lastClr="000000"/>
              </a:solidFill>
              <a:latin typeface="Helvetica Neue Light"/>
              <a:ea typeface="Helvetica Neue Light"/>
              <a:cs typeface="Helvetica Neue Light"/>
              <a:sym typeface="Helvetica Neue Light"/>
            </a:endParaRPr>
          </a:p>
        </p:txBody>
      </p:sp>
      <p:sp>
        <p:nvSpPr>
          <p:cNvPr id="29" name="Shape 322"/>
          <p:cNvSpPr>
            <a:spLocks noGrp="1"/>
          </p:cNvSpPr>
          <p:nvPr>
            <p:ph type="title"/>
          </p:nvPr>
        </p:nvSpPr>
        <p:spPr>
          <a:xfrm>
            <a:off x="241101" y="151805"/>
            <a:ext cx="8670727" cy="919758"/>
          </a:xfrm>
          <a:prstGeom prst="rect">
            <a:avLst/>
          </a:prstGeom>
        </p:spPr>
        <p:txBody>
          <a:bodyPr anchor="t">
            <a:normAutofit fontScale="90000"/>
          </a:bodyPr>
          <a:lstStyle>
            <a:lvl1pPr defTabSz="443991">
              <a:defRPr sz="3040"/>
            </a:lvl1pPr>
          </a:lstStyle>
          <a:p>
            <a:pPr fontAlgn="base"/>
            <a:r>
              <a:rPr lang="en-US" sz="2000" dirty="0">
                <a:latin typeface="Arial" panose="020B0604020202020204" pitchFamily="34" charset="0"/>
                <a:cs typeface="Arial" panose="020B0604020202020204" pitchFamily="34" charset="0"/>
              </a:rPr>
              <a:t>IBM Application Server on Cloud </a:t>
            </a:r>
            <a:r>
              <a:rPr lang="en-US" sz="2000" dirty="0">
                <a:solidFill>
                  <a:schemeClr val="accent1">
                    <a:lumMod val="60000"/>
                    <a:lumOff val="40000"/>
                  </a:schemeClr>
                </a:solidFill>
                <a:latin typeface="Arial" panose="020B0604020202020204" pitchFamily="34" charset="0"/>
                <a:cs typeface="Arial" panose="020B0604020202020204" pitchFamily="34" charset="0"/>
              </a:rPr>
              <a:t>for </a:t>
            </a:r>
            <a:r>
              <a:rPr lang="en-US" sz="2000" dirty="0" err="1">
                <a:solidFill>
                  <a:schemeClr val="accent1">
                    <a:lumMod val="60000"/>
                    <a:lumOff val="40000"/>
                  </a:schemeClr>
                </a:solidFill>
                <a:latin typeface="Arial" panose="020B0604020202020204" pitchFamily="34" charset="0"/>
                <a:cs typeface="Arial" panose="020B0604020202020204" pitchFamily="34" charset="0"/>
              </a:rPr>
              <a:t>Bluemix</a:t>
            </a:r>
            <a:r>
              <a:rPr lang="en-US" sz="2000" dirty="0">
                <a:solidFill>
                  <a:schemeClr val="accent1">
                    <a:lumMod val="60000"/>
                    <a:lumOff val="40000"/>
                  </a:schemeClr>
                </a:solidFill>
                <a:latin typeface="Arial" panose="020B0604020202020204" pitchFamily="34" charset="0"/>
                <a:cs typeface="Arial" panose="020B0604020202020204" pitchFamily="34" charset="0"/>
              </a:rPr>
              <a:t> </a:t>
            </a:r>
            <a:r>
              <a:rPr lang="en-US" sz="2000" b="0" dirty="0">
                <a:solidFill>
                  <a:schemeClr val="bg2">
                    <a:lumMod val="50000"/>
                  </a:schemeClr>
                </a:solidFill>
                <a:latin typeface="Arial" panose="020B0604020202020204" pitchFamily="34" charset="0"/>
                <a:cs typeface="Arial" panose="020B0604020202020204" pitchFamily="34" charset="0"/>
              </a:rPr>
              <a:t>r</a:t>
            </a:r>
            <a:r>
              <a:rPr lang="en-US" sz="2000" b="0" dirty="0" smtClean="0">
                <a:solidFill>
                  <a:schemeClr val="bg2">
                    <a:lumMod val="50000"/>
                  </a:schemeClr>
                </a:solidFill>
                <a:latin typeface="Arial" panose="020B0604020202020204" pitchFamily="34" charset="0"/>
                <a:cs typeface="Arial" panose="020B0604020202020204" pitchFamily="34" charset="0"/>
              </a:rPr>
              <a:t>educes </a:t>
            </a:r>
            <a:r>
              <a:rPr lang="en-US" sz="2000" b="0" dirty="0">
                <a:solidFill>
                  <a:schemeClr val="bg2">
                    <a:lumMod val="50000"/>
                  </a:schemeClr>
                </a:solidFill>
                <a:latin typeface="Arial" panose="020B0604020202020204" pitchFamily="34" charset="0"/>
                <a:cs typeface="Arial" panose="020B0604020202020204" pitchFamily="34" charset="0"/>
              </a:rPr>
              <a:t>deployment time, </a:t>
            </a:r>
            <a:r>
              <a:rPr lang="en-US" sz="2000" b="0" dirty="0" smtClean="0">
                <a:solidFill>
                  <a:schemeClr val="bg2">
                    <a:lumMod val="50000"/>
                  </a:schemeClr>
                </a:solidFill>
                <a:latin typeface="Arial" panose="020B0604020202020204" pitchFamily="34" charset="0"/>
                <a:cs typeface="Arial" panose="020B0604020202020204" pitchFamily="34" charset="0"/>
              </a:rPr>
              <a:t>increases </a:t>
            </a:r>
            <a:r>
              <a:rPr lang="en-US" sz="2000" b="0" dirty="0">
                <a:solidFill>
                  <a:schemeClr val="bg2">
                    <a:lumMod val="50000"/>
                  </a:schemeClr>
                </a:solidFill>
                <a:latin typeface="Arial" panose="020B0604020202020204" pitchFamily="34" charset="0"/>
                <a:cs typeface="Arial" panose="020B0604020202020204" pitchFamily="34" charset="0"/>
              </a:rPr>
              <a:t>consistency, and </a:t>
            </a:r>
            <a:r>
              <a:rPr lang="en-US" sz="2000" b="0" dirty="0" smtClean="0">
                <a:solidFill>
                  <a:schemeClr val="bg2">
                    <a:lumMod val="50000"/>
                  </a:schemeClr>
                </a:solidFill>
                <a:latin typeface="Arial" panose="020B0604020202020204" pitchFamily="34" charset="0"/>
                <a:cs typeface="Arial" panose="020B0604020202020204" pitchFamily="34" charset="0"/>
              </a:rPr>
              <a:t>fosters agility. These </a:t>
            </a:r>
            <a:r>
              <a:rPr lang="en-US" sz="2000" b="0" dirty="0">
                <a:solidFill>
                  <a:schemeClr val="bg2">
                    <a:lumMod val="50000"/>
                  </a:schemeClr>
                </a:solidFill>
                <a:latin typeface="Arial" panose="020B0604020202020204" pitchFamily="34" charset="0"/>
                <a:cs typeface="Arial" panose="020B0604020202020204" pitchFamily="34" charset="0"/>
              </a:rPr>
              <a:t>benefits you likely expect when exploring cloud-based approaches for your WAS environments</a:t>
            </a:r>
            <a:r>
              <a:rPr lang="en-US" b="0" dirty="0"/>
              <a:t>.</a:t>
            </a:r>
            <a:endParaRPr sz="1898" b="0" dirty="0">
              <a:solidFill>
                <a:srgbClr val="7030A0"/>
              </a:solidFill>
            </a:endParaRPr>
          </a:p>
        </p:txBody>
      </p:sp>
      <p:sp>
        <p:nvSpPr>
          <p:cNvPr id="31" name="Shape 427"/>
          <p:cNvSpPr/>
          <p:nvPr/>
        </p:nvSpPr>
        <p:spPr>
          <a:xfrm>
            <a:off x="326875" y="5166237"/>
            <a:ext cx="2589680" cy="1400416"/>
          </a:xfrm>
          <a:prstGeom prst="rect">
            <a:avLst/>
          </a:prstGeom>
          <a:solidFill>
            <a:srgbClr val="5592DA">
              <a:alpha val="6000"/>
            </a:srgbClr>
          </a:solidFill>
          <a:ln w="12700">
            <a:miter lim="400000"/>
          </a:ln>
          <a:extLst>
            <a:ext uri="{C572A759-6A51-4108-AA02-DFA0A04FC94B}">
              <ma14:wrappingTextBoxFlag xmlns:ma14="http://schemas.microsoft.com/office/mac/drawingml/2011/main" xmlns="" val="1"/>
            </a:ext>
          </a:extLst>
        </p:spPr>
        <p:txBody>
          <a:bodyPr wrap="square" lIns="89297" tIns="89297" rIns="89297" bIns="89297" anchor="ctr">
            <a:spAutoFit/>
          </a:bodyPr>
          <a:lstStyle/>
          <a:p>
            <a:pPr algn="ctr" defTabSz="321457">
              <a:spcBef>
                <a:spcPts val="422"/>
              </a:spcBef>
              <a:defRPr sz="1800"/>
            </a:pPr>
            <a:r>
              <a:rPr lang="en-US" sz="1266" b="1" kern="0" dirty="0">
                <a:solidFill>
                  <a:srgbClr val="5592DA"/>
                </a:solidFill>
                <a:latin typeface="Helvetica Neue"/>
                <a:ea typeface="Helvetica Neue"/>
                <a:cs typeface="Helvetica Neue"/>
                <a:sym typeface="Helvetica Neue"/>
              </a:rPr>
              <a:t>Rapidly deliver Rich Experiences </a:t>
            </a:r>
          </a:p>
          <a:p>
            <a:pPr algn="ctr" defTabSz="321457">
              <a:spcBef>
                <a:spcPts val="422"/>
              </a:spcBef>
              <a:defRPr sz="1800"/>
            </a:pPr>
            <a:r>
              <a:rPr lang="en-US" sz="1266" kern="0" dirty="0">
                <a:solidFill>
                  <a:sysClr val="windowText" lastClr="000000"/>
                </a:solidFill>
                <a:latin typeface="Lucida Grande"/>
                <a:ea typeface="Lucida Grande"/>
                <a:cs typeface="Lucida Grande"/>
                <a:sym typeface="Lucida Grande"/>
              </a:rPr>
              <a:t>Comprehensive set of open standards programming models to better align project needs with capabilities and developer skills</a:t>
            </a:r>
            <a:r>
              <a:rPr lang="en-US" sz="1266" kern="0" dirty="0">
                <a:solidFill>
                  <a:sysClr val="windowText" lastClr="000000"/>
                </a:solidFill>
                <a:sym typeface="Helvetica Light"/>
              </a:rPr>
              <a:t>. </a:t>
            </a:r>
            <a:endParaRPr sz="1266" kern="0" dirty="0">
              <a:solidFill>
                <a:sysClr val="windowText" lastClr="000000"/>
              </a:solidFill>
              <a:latin typeface="Helvetica Neue Light"/>
              <a:ea typeface="Helvetica Neue Light"/>
              <a:cs typeface="Helvetica Neue Light"/>
              <a:sym typeface="Helvetica Neue Light"/>
            </a:endParaRPr>
          </a:p>
        </p:txBody>
      </p:sp>
      <p:pic>
        <p:nvPicPr>
          <p:cNvPr id="3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169" y="1325661"/>
            <a:ext cx="1446609" cy="12460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5013510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sldNum" sz="quarter" idx="4294967295"/>
          </p:nvPr>
        </p:nvSpPr>
        <p:spPr>
          <a:xfrm>
            <a:off x="98408" y="6567436"/>
            <a:ext cx="169736" cy="489060"/>
          </a:xfrm>
          <a:prstGeom prst="rect">
            <a:avLst/>
          </a:prstGeom>
          <a:extLst>
            <a:ext uri="{C572A759-6A51-4108-AA02-DFA0A04FC94B}">
              <ma14:wrappingTextBoxFlag xmlns:ma14="http://schemas.microsoft.com/office/mac/drawingml/2011/main" xmlns="" val="1"/>
            </a:ext>
          </a:extLst>
        </p:spPr>
        <p:txBody>
          <a:bodyPr/>
          <a:lstStyle/>
          <a:p>
            <a:pPr>
              <a:defRPr>
                <a:solidFill>
                  <a:srgbClr val="000000"/>
                </a:solidFill>
              </a:defRPr>
            </a:pPr>
            <a:fld id="{86CB4B4D-7CA3-9044-876B-883B54F8677D}" type="slidenum">
              <a:rPr>
                <a:solidFill>
                  <a:srgbClr val="A6AAA9"/>
                </a:solidFill>
              </a:rPr>
              <a:pPr>
                <a:defRPr>
                  <a:solidFill>
                    <a:srgbClr val="000000"/>
                  </a:solidFill>
                </a:defRPr>
              </a:pPr>
              <a:t>36</a:t>
            </a:fld>
            <a:endParaRPr>
              <a:solidFill>
                <a:srgbClr val="A6AAA9"/>
              </a:solidFill>
            </a:endParaRPr>
          </a:p>
        </p:txBody>
      </p:sp>
      <p:sp>
        <p:nvSpPr>
          <p:cNvPr id="322" name="Shape 322"/>
          <p:cNvSpPr>
            <a:spLocks noGrp="1"/>
          </p:cNvSpPr>
          <p:nvPr>
            <p:ph type="title"/>
          </p:nvPr>
        </p:nvSpPr>
        <p:spPr>
          <a:xfrm>
            <a:off x="241102" y="151805"/>
            <a:ext cx="8271123" cy="510571"/>
          </a:xfrm>
          <a:prstGeom prst="rect">
            <a:avLst/>
          </a:prstGeom>
        </p:spPr>
        <p:txBody>
          <a:bodyPr anchor="t">
            <a:normAutofit fontScale="90000"/>
          </a:bodyPr>
          <a:lstStyle>
            <a:lvl1pPr defTabSz="443991">
              <a:defRPr sz="3040"/>
            </a:lvl1pPr>
          </a:lstStyle>
          <a:p>
            <a:pPr lvl="0">
              <a:defRPr sz="1800" b="0"/>
            </a:pPr>
            <a:r>
              <a:rPr lang="en-US" sz="2137" dirty="0"/>
              <a:t>IBM Application Server on Cloud  </a:t>
            </a:r>
            <a:r>
              <a:rPr lang="en-US" sz="2137" b="0" dirty="0"/>
              <a:t>provides</a:t>
            </a:r>
            <a:r>
              <a:rPr lang="en-US" sz="2137" dirty="0"/>
              <a:t> </a:t>
            </a:r>
            <a:r>
              <a:rPr lang="en-US" sz="2137" dirty="0">
                <a:solidFill>
                  <a:srgbClr val="7030A0"/>
                </a:solidFill>
              </a:rPr>
              <a:t>Middleware-as-a Service </a:t>
            </a:r>
            <a:br>
              <a:rPr lang="en-US" sz="2137" dirty="0">
                <a:solidFill>
                  <a:srgbClr val="7030A0"/>
                </a:solidFill>
              </a:rPr>
            </a:br>
            <a:r>
              <a:rPr lang="en-US" sz="1898" b="0" dirty="0">
                <a:solidFill>
                  <a:schemeClr val="tx1"/>
                </a:solidFill>
              </a:rPr>
              <a:t>for WebSphere Application Server Workloads.</a:t>
            </a:r>
            <a:r>
              <a:rPr lang="en-US" sz="1898" dirty="0">
                <a:solidFill>
                  <a:srgbClr val="7030A0"/>
                </a:solidFill>
              </a:rPr>
              <a:t> </a:t>
            </a:r>
            <a:endParaRPr sz="1898" dirty="0">
              <a:solidFill>
                <a:srgbClr val="7030A0"/>
              </a:solidFill>
            </a:endParaRPr>
          </a:p>
        </p:txBody>
      </p:sp>
      <p:sp>
        <p:nvSpPr>
          <p:cNvPr id="325" name="Shape 325"/>
          <p:cNvSpPr/>
          <p:nvPr/>
        </p:nvSpPr>
        <p:spPr>
          <a:xfrm>
            <a:off x="1848485" y="1960095"/>
            <a:ext cx="1256022" cy="4601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defTabSz="457200">
              <a:spcBef>
                <a:spcPts val="2400"/>
              </a:spcBef>
              <a:defRPr sz="1700" b="1">
                <a:solidFill>
                  <a:srgbClr val="06B9A5"/>
                </a:solidFill>
                <a:latin typeface="Helvetica Neue"/>
                <a:ea typeface="Helvetica Neue"/>
                <a:cs typeface="Helvetica Neue"/>
                <a:sym typeface="Helvetica Neue"/>
              </a:defRPr>
            </a:lvl1pPr>
          </a:lstStyle>
          <a:p>
            <a:pPr algn="ctr">
              <a:defRPr sz="1800" b="0">
                <a:solidFill>
                  <a:srgbClr val="000000"/>
                </a:solidFill>
              </a:defRPr>
            </a:pPr>
            <a:r>
              <a:rPr sz="1266" kern="0" dirty="0"/>
              <a:t>Infrastructure as a Service</a:t>
            </a:r>
          </a:p>
        </p:txBody>
      </p:sp>
      <p:grpSp>
        <p:nvGrpSpPr>
          <p:cNvPr id="335" name="Group 335"/>
          <p:cNvGrpSpPr/>
          <p:nvPr/>
        </p:nvGrpSpPr>
        <p:grpSpPr>
          <a:xfrm>
            <a:off x="1773676" y="2635355"/>
            <a:ext cx="1469751" cy="3050864"/>
            <a:chOff x="0" y="0"/>
            <a:chExt cx="2090310" cy="4339005"/>
          </a:xfrm>
        </p:grpSpPr>
        <p:sp>
          <p:nvSpPr>
            <p:cNvPr id="326" name="Shape 326"/>
            <p:cNvSpPr/>
            <p:nvPr/>
          </p:nvSpPr>
          <p:spPr>
            <a:xfrm>
              <a:off x="3823" y="0"/>
              <a:ext cx="2082665"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327" name="Shape 327"/>
            <p:cNvSpPr/>
            <p:nvPr/>
          </p:nvSpPr>
          <p:spPr>
            <a:xfrm>
              <a:off x="6120" y="490558"/>
              <a:ext cx="2078071"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Data</a:t>
              </a:r>
            </a:p>
          </p:txBody>
        </p:sp>
        <p:sp>
          <p:nvSpPr>
            <p:cNvPr id="328" name="Shape 328"/>
            <p:cNvSpPr/>
            <p:nvPr/>
          </p:nvSpPr>
          <p:spPr>
            <a:xfrm>
              <a:off x="7066" y="981116"/>
              <a:ext cx="2076179"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329" name="Shape 329"/>
            <p:cNvSpPr/>
            <p:nvPr/>
          </p:nvSpPr>
          <p:spPr>
            <a:xfrm>
              <a:off x="6526" y="1471675"/>
              <a:ext cx="2077259"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Middleware</a:t>
              </a:r>
            </a:p>
          </p:txBody>
        </p:sp>
        <p:sp>
          <p:nvSpPr>
            <p:cNvPr id="330" name="Shape 330"/>
            <p:cNvSpPr/>
            <p:nvPr/>
          </p:nvSpPr>
          <p:spPr>
            <a:xfrm>
              <a:off x="1003" y="1962233"/>
              <a:ext cx="2088305" cy="414539"/>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331" name="Shape 331"/>
            <p:cNvSpPr/>
            <p:nvPr/>
          </p:nvSpPr>
          <p:spPr>
            <a:xfrm>
              <a:off x="6720" y="2452792"/>
              <a:ext cx="2076872"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332" name="Shape 332"/>
            <p:cNvSpPr/>
            <p:nvPr/>
          </p:nvSpPr>
          <p:spPr>
            <a:xfrm>
              <a:off x="0" y="2943350"/>
              <a:ext cx="2090311"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333" name="Shape 333"/>
            <p:cNvSpPr/>
            <p:nvPr/>
          </p:nvSpPr>
          <p:spPr>
            <a:xfrm>
              <a:off x="6551" y="3433909"/>
              <a:ext cx="2077209"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334" name="Shape 334"/>
            <p:cNvSpPr/>
            <p:nvPr/>
          </p:nvSpPr>
          <p:spPr>
            <a:xfrm>
              <a:off x="4763" y="3924468"/>
              <a:ext cx="2080785"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grpSp>
        <p:nvGrpSpPr>
          <p:cNvPr id="345" name="Group 345"/>
          <p:cNvGrpSpPr/>
          <p:nvPr/>
        </p:nvGrpSpPr>
        <p:grpSpPr>
          <a:xfrm>
            <a:off x="6140984" y="2646783"/>
            <a:ext cx="1469751" cy="3050864"/>
            <a:chOff x="0" y="0"/>
            <a:chExt cx="2090310" cy="4339005"/>
          </a:xfrm>
        </p:grpSpPr>
        <p:sp>
          <p:nvSpPr>
            <p:cNvPr id="336" name="Shape 336"/>
            <p:cNvSpPr/>
            <p:nvPr/>
          </p:nvSpPr>
          <p:spPr>
            <a:xfrm>
              <a:off x="3823" y="0"/>
              <a:ext cx="2082665"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337" name="Shape 337"/>
            <p:cNvSpPr/>
            <p:nvPr/>
          </p:nvSpPr>
          <p:spPr>
            <a:xfrm>
              <a:off x="6120" y="490558"/>
              <a:ext cx="2078071"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Data</a:t>
              </a:r>
            </a:p>
          </p:txBody>
        </p:sp>
        <p:sp>
          <p:nvSpPr>
            <p:cNvPr id="338" name="Shape 338"/>
            <p:cNvSpPr/>
            <p:nvPr/>
          </p:nvSpPr>
          <p:spPr>
            <a:xfrm>
              <a:off x="7066" y="981116"/>
              <a:ext cx="2076179"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339" name="Shape 339"/>
            <p:cNvSpPr/>
            <p:nvPr/>
          </p:nvSpPr>
          <p:spPr>
            <a:xfrm>
              <a:off x="6526" y="1471675"/>
              <a:ext cx="2077259"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Middleware</a:t>
              </a:r>
            </a:p>
          </p:txBody>
        </p:sp>
        <p:sp>
          <p:nvSpPr>
            <p:cNvPr id="340" name="Shape 340"/>
            <p:cNvSpPr/>
            <p:nvPr/>
          </p:nvSpPr>
          <p:spPr>
            <a:xfrm>
              <a:off x="1003" y="1962233"/>
              <a:ext cx="2088305"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341" name="Shape 341"/>
            <p:cNvSpPr/>
            <p:nvPr/>
          </p:nvSpPr>
          <p:spPr>
            <a:xfrm>
              <a:off x="6720" y="2452792"/>
              <a:ext cx="2076872"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Virtualization</a:t>
              </a:r>
            </a:p>
          </p:txBody>
        </p:sp>
        <p:sp>
          <p:nvSpPr>
            <p:cNvPr id="342" name="Shape 342"/>
            <p:cNvSpPr/>
            <p:nvPr/>
          </p:nvSpPr>
          <p:spPr>
            <a:xfrm>
              <a:off x="0" y="2943350"/>
              <a:ext cx="2090311"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343" name="Shape 343"/>
            <p:cNvSpPr/>
            <p:nvPr/>
          </p:nvSpPr>
          <p:spPr>
            <a:xfrm>
              <a:off x="6551" y="3433909"/>
              <a:ext cx="2077209"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344" name="Shape 344"/>
            <p:cNvSpPr/>
            <p:nvPr/>
          </p:nvSpPr>
          <p:spPr>
            <a:xfrm>
              <a:off x="4763" y="3924468"/>
              <a:ext cx="2080785"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sp>
        <p:nvSpPr>
          <p:cNvPr id="346" name="Shape 346"/>
          <p:cNvSpPr/>
          <p:nvPr/>
        </p:nvSpPr>
        <p:spPr>
          <a:xfrm>
            <a:off x="6247849" y="1971523"/>
            <a:ext cx="1256021" cy="4601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defTabSz="457200">
              <a:spcBef>
                <a:spcPts val="2400"/>
              </a:spcBef>
              <a:defRPr sz="1800" b="1">
                <a:solidFill>
                  <a:srgbClr val="5592DA"/>
                </a:solidFill>
                <a:latin typeface="Helvetica Neue"/>
                <a:ea typeface="Helvetica Neue"/>
                <a:cs typeface="Helvetica Neue"/>
                <a:sym typeface="Helvetica Neue"/>
              </a:defRPr>
            </a:lvl1pPr>
          </a:lstStyle>
          <a:p>
            <a:pPr algn="ctr">
              <a:defRPr b="0">
                <a:solidFill>
                  <a:srgbClr val="000000"/>
                </a:solidFill>
              </a:defRPr>
            </a:pPr>
            <a:r>
              <a:rPr sz="1266" kern="0"/>
              <a:t>Platform         as a Service</a:t>
            </a:r>
          </a:p>
        </p:txBody>
      </p:sp>
      <p:pic>
        <p:nvPicPr>
          <p:cNvPr id="347" name="Primary-DarkBackground-450.png"/>
          <p:cNvPicPr/>
          <p:nvPr/>
        </p:nvPicPr>
        <p:blipFill>
          <a:blip r:embed="rId3">
            <a:extLst/>
          </a:blip>
          <a:stretch>
            <a:fillRect/>
          </a:stretch>
        </p:blipFill>
        <p:spPr>
          <a:xfrm>
            <a:off x="4548630" y="1317607"/>
            <a:ext cx="502910" cy="502911"/>
          </a:xfrm>
          <a:prstGeom prst="rect">
            <a:avLst/>
          </a:prstGeom>
          <a:ln w="12700">
            <a:miter lim="400000"/>
          </a:ln>
        </p:spPr>
      </p:pic>
      <p:sp>
        <p:nvSpPr>
          <p:cNvPr id="348" name="Shape 348"/>
          <p:cNvSpPr/>
          <p:nvPr/>
        </p:nvSpPr>
        <p:spPr>
          <a:xfrm flipH="1">
            <a:off x="1464469" y="1303826"/>
            <a:ext cx="1" cy="4334225"/>
          </a:xfrm>
          <a:prstGeom prst="line">
            <a:avLst/>
          </a:prstGeom>
          <a:ln w="25400">
            <a:solidFill>
              <a:srgbClr val="5F6E75">
                <a:alpha val="29000"/>
              </a:srgbClr>
            </a:solidFill>
            <a:miter lim="400000"/>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49" name="Shape 349"/>
          <p:cNvSpPr/>
          <p:nvPr/>
        </p:nvSpPr>
        <p:spPr>
          <a:xfrm flipH="1">
            <a:off x="7786688" y="1405888"/>
            <a:ext cx="1" cy="4295706"/>
          </a:xfrm>
          <a:prstGeom prst="line">
            <a:avLst/>
          </a:prstGeom>
          <a:ln w="25400">
            <a:solidFill>
              <a:srgbClr val="5F6E75">
                <a:alpha val="29000"/>
              </a:srgbClr>
            </a:solidFill>
            <a:miter lim="400000"/>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50" name="Shape 350"/>
          <p:cNvSpPr/>
          <p:nvPr/>
        </p:nvSpPr>
        <p:spPr>
          <a:xfrm flipH="1">
            <a:off x="1773676" y="1584778"/>
            <a:ext cx="2501532" cy="0"/>
          </a:xfrm>
          <a:prstGeom prst="line">
            <a:avLst/>
          </a:prstGeom>
          <a:ln w="25400">
            <a:solidFill>
              <a:srgbClr val="06B9A5"/>
            </a:solidFill>
            <a:miter lim="400000"/>
            <a:tailEnd type="arrow"/>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sp>
        <p:nvSpPr>
          <p:cNvPr id="351" name="Shape 351"/>
          <p:cNvSpPr/>
          <p:nvPr/>
        </p:nvSpPr>
        <p:spPr>
          <a:xfrm flipH="1" flipV="1">
            <a:off x="5324960" y="1581492"/>
            <a:ext cx="2280806" cy="3286"/>
          </a:xfrm>
          <a:prstGeom prst="line">
            <a:avLst/>
          </a:prstGeom>
          <a:ln w="25400">
            <a:solidFill>
              <a:srgbClr val="5592DA"/>
            </a:solidFill>
            <a:miter lim="400000"/>
            <a:headEnd type="arrow"/>
          </a:ln>
        </p:spPr>
        <p:txBody>
          <a:bodyPr lIns="0" tIns="0" rIns="0" bIns="0" anchor="ctr"/>
          <a:lstStyle/>
          <a:p>
            <a:pPr defTabSz="321457">
              <a:defRPr sz="1200">
                <a:latin typeface="Helvetica"/>
                <a:ea typeface="Helvetica"/>
                <a:cs typeface="Helvetica"/>
                <a:sym typeface="Helvetica"/>
              </a:defRPr>
            </a:pPr>
            <a:endParaRPr sz="844" kern="0">
              <a:solidFill>
                <a:sysClr val="windowText" lastClr="000000"/>
              </a:solidFill>
              <a:latin typeface="Helvetica"/>
              <a:ea typeface="Helvetica"/>
              <a:cs typeface="Helvetica"/>
              <a:sym typeface="Helvetica"/>
            </a:endParaRPr>
          </a:p>
        </p:txBody>
      </p:sp>
      <p:pic>
        <p:nvPicPr>
          <p:cNvPr id="82" name="Picture 7" descr="C:\Users\IBM_ADMIN\Dropbox\Yakura\Work\Meetings\PLM\WASaaS\Sales_Enablement\private-hybrid_management-as-servi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4778" y="349329"/>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 name="Shape 325"/>
          <p:cNvSpPr/>
          <p:nvPr/>
        </p:nvSpPr>
        <p:spPr>
          <a:xfrm>
            <a:off x="4275209" y="2171255"/>
            <a:ext cx="1049752" cy="4601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defTabSz="457200">
              <a:spcBef>
                <a:spcPts val="2400"/>
              </a:spcBef>
              <a:defRPr sz="1700" b="1">
                <a:solidFill>
                  <a:srgbClr val="06B9A5"/>
                </a:solidFill>
                <a:latin typeface="Helvetica Neue"/>
                <a:ea typeface="Helvetica Neue"/>
                <a:cs typeface="Helvetica Neue"/>
                <a:sym typeface="Helvetica Neue"/>
              </a:defRPr>
            </a:lvl1pPr>
          </a:lstStyle>
          <a:p>
            <a:pPr algn="ctr">
              <a:defRPr sz="1800" b="0">
                <a:solidFill>
                  <a:srgbClr val="000000"/>
                </a:solidFill>
              </a:defRPr>
            </a:pPr>
            <a:r>
              <a:rPr lang="en-US" sz="1266" kern="0" dirty="0">
                <a:solidFill>
                  <a:srgbClr val="7030A0"/>
                </a:solidFill>
              </a:rPr>
              <a:t>Middleware </a:t>
            </a:r>
            <a:r>
              <a:rPr sz="1266" kern="0" dirty="0">
                <a:solidFill>
                  <a:srgbClr val="7030A0"/>
                </a:solidFill>
              </a:rPr>
              <a:t>as a Service</a:t>
            </a:r>
          </a:p>
        </p:txBody>
      </p:sp>
      <p:sp>
        <p:nvSpPr>
          <p:cNvPr id="85" name="Shape 326"/>
          <p:cNvSpPr/>
          <p:nvPr/>
        </p:nvSpPr>
        <p:spPr>
          <a:xfrm>
            <a:off x="4067898" y="2635355"/>
            <a:ext cx="1464375" cy="291472"/>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86" name="Shape 327"/>
          <p:cNvSpPr/>
          <p:nvPr/>
        </p:nvSpPr>
        <p:spPr>
          <a:xfrm>
            <a:off x="4069513" y="2980278"/>
            <a:ext cx="1461145" cy="291472"/>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Data</a:t>
            </a:r>
          </a:p>
        </p:txBody>
      </p:sp>
      <p:sp>
        <p:nvSpPr>
          <p:cNvPr id="87" name="Shape 328"/>
          <p:cNvSpPr/>
          <p:nvPr/>
        </p:nvSpPr>
        <p:spPr>
          <a:xfrm>
            <a:off x="4070178" y="3325202"/>
            <a:ext cx="1459815" cy="291472"/>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88" name="Shape 329"/>
          <p:cNvSpPr/>
          <p:nvPr/>
        </p:nvSpPr>
        <p:spPr>
          <a:xfrm>
            <a:off x="4069798" y="3670126"/>
            <a:ext cx="1460574" cy="291472"/>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Middleware</a:t>
            </a:r>
          </a:p>
        </p:txBody>
      </p:sp>
      <p:sp>
        <p:nvSpPr>
          <p:cNvPr id="89" name="Shape 330"/>
          <p:cNvSpPr/>
          <p:nvPr/>
        </p:nvSpPr>
        <p:spPr>
          <a:xfrm>
            <a:off x="4065915" y="4015050"/>
            <a:ext cx="1468341" cy="291473"/>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90" name="Shape 331"/>
          <p:cNvSpPr/>
          <p:nvPr/>
        </p:nvSpPr>
        <p:spPr>
          <a:xfrm>
            <a:off x="4069934" y="4359975"/>
            <a:ext cx="1460302" cy="291472"/>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91" name="Shape 332"/>
          <p:cNvSpPr/>
          <p:nvPr/>
        </p:nvSpPr>
        <p:spPr>
          <a:xfrm>
            <a:off x="4065210" y="4704899"/>
            <a:ext cx="1469751" cy="291473"/>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92" name="Shape 333"/>
          <p:cNvSpPr/>
          <p:nvPr/>
        </p:nvSpPr>
        <p:spPr>
          <a:xfrm>
            <a:off x="4069816" y="5049823"/>
            <a:ext cx="1460539" cy="291472"/>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93" name="Shape 334"/>
          <p:cNvSpPr/>
          <p:nvPr/>
        </p:nvSpPr>
        <p:spPr>
          <a:xfrm>
            <a:off x="4068559" y="5394747"/>
            <a:ext cx="1463053" cy="291472"/>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sp>
        <p:nvSpPr>
          <p:cNvPr id="50" name="Shape 323"/>
          <p:cNvSpPr/>
          <p:nvPr/>
        </p:nvSpPr>
        <p:spPr>
          <a:xfrm>
            <a:off x="210223" y="748731"/>
            <a:ext cx="7709972" cy="2884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321457">
              <a:spcBef>
                <a:spcPts val="1687"/>
              </a:spcBef>
              <a:defRPr sz="1800"/>
            </a:pPr>
            <a:r>
              <a:rPr sz="1406" kern="0" dirty="0">
                <a:solidFill>
                  <a:sysClr val="windowText" lastClr="000000"/>
                </a:solidFill>
                <a:latin typeface="Helvetica Neue Light"/>
                <a:ea typeface="Helvetica Neue Light"/>
                <a:cs typeface="Helvetica Neue Light"/>
                <a:sym typeface="Helvetica Neue Light"/>
              </a:rPr>
              <a:t>Capabilities </a:t>
            </a:r>
            <a:r>
              <a:rPr lang="en-US" sz="1406" kern="0" dirty="0">
                <a:solidFill>
                  <a:sysClr val="windowText" lastClr="000000"/>
                </a:solidFill>
                <a:latin typeface="Helvetica Neue Light"/>
                <a:ea typeface="Helvetica Neue Light"/>
                <a:cs typeface="Helvetica Neue Light"/>
                <a:sym typeface="Helvetica Neue Light"/>
              </a:rPr>
              <a:t>of</a:t>
            </a:r>
            <a:r>
              <a:rPr sz="1406" kern="0" dirty="0">
                <a:solidFill>
                  <a:sysClr val="windowText" lastClr="000000"/>
                </a:solidFill>
                <a:latin typeface="Helvetica Neue Light"/>
                <a:ea typeface="Helvetica Neue Light"/>
                <a:cs typeface="Helvetica Neue Light"/>
                <a:sym typeface="Helvetica Neue Light"/>
              </a:rPr>
              <a:t> </a:t>
            </a:r>
            <a:r>
              <a:rPr sz="1406" kern="0" dirty="0" err="1">
                <a:solidFill>
                  <a:sysClr val="windowText" lastClr="000000"/>
                </a:solidFill>
                <a:latin typeface="Helvetica Neue Light"/>
                <a:ea typeface="Helvetica Neue Light"/>
                <a:cs typeface="Helvetica Neue Light"/>
                <a:sym typeface="Helvetica Neue Light"/>
              </a:rPr>
              <a:t>Bluemix</a:t>
            </a:r>
            <a:r>
              <a:rPr sz="1406" kern="0" dirty="0">
                <a:solidFill>
                  <a:sysClr val="windowText" lastClr="000000"/>
                </a:solidFill>
                <a:latin typeface="Helvetica Neue Light"/>
                <a:ea typeface="Helvetica Neue Light"/>
                <a:cs typeface="Helvetica Neue Light"/>
                <a:sym typeface="Helvetica Neue Light"/>
              </a:rPr>
              <a:t> now span</a:t>
            </a:r>
            <a:r>
              <a:rPr lang="en-US" sz="1406" kern="0" dirty="0">
                <a:solidFill>
                  <a:sysClr val="windowText" lastClr="000000"/>
                </a:solidFill>
                <a:latin typeface="Helvetica Neue Light"/>
                <a:ea typeface="Helvetica Neue Light"/>
                <a:cs typeface="Helvetica Neue Light"/>
                <a:sym typeface="Helvetica Neue Light"/>
              </a:rPr>
              <a:t> </a:t>
            </a:r>
            <a:r>
              <a:rPr sz="1406" kern="0" dirty="0">
                <a:solidFill>
                  <a:sysClr val="windowText" lastClr="000000"/>
                </a:solidFill>
                <a:latin typeface="Helvetica Neue Light"/>
                <a:ea typeface="Helvetica Neue Light"/>
                <a:cs typeface="Helvetica Neue Light"/>
                <a:sym typeface="Helvetica Neue Light"/>
              </a:rPr>
              <a:t> </a:t>
            </a:r>
            <a:r>
              <a:rPr sz="1406" b="1" kern="0" dirty="0">
                <a:solidFill>
                  <a:sysClr val="windowText" lastClr="000000"/>
                </a:solidFill>
                <a:latin typeface="Helvetica Neue"/>
                <a:ea typeface="Helvetica Neue"/>
                <a:cs typeface="Helvetica Neue"/>
                <a:sym typeface="Helvetica Neue"/>
              </a:rPr>
              <a:t>IaaS</a:t>
            </a:r>
            <a:r>
              <a:rPr lang="en-US" sz="1406" b="1" kern="0" dirty="0">
                <a:solidFill>
                  <a:sysClr val="windowText" lastClr="000000"/>
                </a:solidFill>
                <a:latin typeface="Helvetica Neue"/>
                <a:ea typeface="Helvetica Neue"/>
                <a:cs typeface="Helvetica Neue"/>
                <a:sym typeface="Helvetica Neue"/>
              </a:rPr>
              <a:t> </a:t>
            </a:r>
            <a:r>
              <a:rPr lang="en-US" sz="1266" kern="0" dirty="0">
                <a:solidFill>
                  <a:sysClr val="windowText" lastClr="000000"/>
                </a:solidFill>
                <a:latin typeface="Helvetica Neue"/>
                <a:ea typeface="Helvetica Neue"/>
                <a:cs typeface="Helvetica Neue"/>
                <a:sym typeface="Helvetica Neue"/>
              </a:rPr>
              <a:t>through</a:t>
            </a:r>
            <a:r>
              <a:rPr lang="en-US" sz="1406" b="1" kern="0" dirty="0">
                <a:solidFill>
                  <a:sysClr val="windowText" lastClr="000000"/>
                </a:solidFill>
                <a:latin typeface="Helvetica Neue"/>
                <a:ea typeface="Helvetica Neue"/>
                <a:cs typeface="Helvetica Neue"/>
                <a:sym typeface="Helvetica Neue"/>
              </a:rPr>
              <a:t> PaaS .</a:t>
            </a:r>
            <a:endParaRPr sz="1406" kern="0" dirty="0">
              <a:solidFill>
                <a:sysClr val="windowText" lastClr="000000"/>
              </a:solidFill>
              <a:latin typeface="Helvetica Neue Light"/>
              <a:ea typeface="Helvetica Neue Light"/>
              <a:cs typeface="Helvetica Neue Light"/>
              <a:sym typeface="Helvetica Neue Light"/>
            </a:endParaRPr>
          </a:p>
        </p:txBody>
      </p:sp>
      <p:sp>
        <p:nvSpPr>
          <p:cNvPr id="51" name="TextBox 50"/>
          <p:cNvSpPr txBox="1"/>
          <p:nvPr/>
        </p:nvSpPr>
        <p:spPr>
          <a:xfrm>
            <a:off x="3537294" y="1948336"/>
            <a:ext cx="2525582" cy="276229"/>
          </a:xfrm>
          <a:prstGeom prst="rect">
            <a:avLst/>
          </a:prstGeom>
          <a:noFill/>
        </p:spPr>
        <p:txBody>
          <a:bodyPr wrap="square" rtlCol="0">
            <a:spAutoFit/>
          </a:bodyPr>
          <a:lstStyle/>
          <a:p>
            <a:pPr algn="ctr" defTabSz="342318"/>
            <a:r>
              <a:rPr lang="en-US" sz="1195" kern="0" dirty="0">
                <a:solidFill>
                  <a:srgbClr val="6D6E70"/>
                </a:solidFill>
                <a:latin typeface="HelvNeue for IBM Light"/>
                <a:cs typeface="HelvNeue for IBM Light"/>
                <a:sym typeface="Helvetica Light"/>
              </a:rPr>
              <a:t>IBM Application Server on Cloud</a:t>
            </a:r>
          </a:p>
        </p:txBody>
      </p:sp>
      <p:grpSp>
        <p:nvGrpSpPr>
          <p:cNvPr id="52" name="Group 315"/>
          <p:cNvGrpSpPr/>
          <p:nvPr/>
        </p:nvGrpSpPr>
        <p:grpSpPr>
          <a:xfrm>
            <a:off x="5010498" y="5829917"/>
            <a:ext cx="1523641" cy="449024"/>
            <a:chOff x="0" y="0"/>
            <a:chExt cx="2166954" cy="638610"/>
          </a:xfrm>
        </p:grpSpPr>
        <p:sp>
          <p:nvSpPr>
            <p:cNvPr id="53" name="Shape 313"/>
            <p:cNvSpPr/>
            <p:nvPr/>
          </p:nvSpPr>
          <p:spPr>
            <a:xfrm>
              <a:off x="114253" y="0"/>
              <a:ext cx="2052701" cy="638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a:latin typeface="Helvetica Neue Light"/>
                  <a:ea typeface="Helvetica Neue Light"/>
                  <a:cs typeface="Helvetica Neue Light"/>
                  <a:sym typeface="Helvetica Neue Light"/>
                </a:defRPr>
              </a:lvl1pPr>
            </a:lstStyle>
            <a:p>
              <a:pPr algn="ctr" defTabSz="410751">
                <a:defRPr sz="1800"/>
              </a:pPr>
              <a:r>
                <a:rPr sz="1266" kern="0" dirty="0">
                  <a:solidFill>
                    <a:sysClr val="windowText" lastClr="000000"/>
                  </a:solidFill>
                </a:rPr>
                <a:t>Customer Managed</a:t>
              </a:r>
            </a:p>
          </p:txBody>
        </p:sp>
        <p:sp>
          <p:nvSpPr>
            <p:cNvPr id="54" name="Shape 314"/>
            <p:cNvSpPr/>
            <p:nvPr/>
          </p:nvSpPr>
          <p:spPr>
            <a:xfrm>
              <a:off x="0" y="218077"/>
              <a:ext cx="202454" cy="2024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w="12700" cap="flat">
              <a:noFill/>
              <a:miter lim="400000"/>
            </a:ln>
            <a:effectLst/>
          </p:spPr>
          <p:txBody>
            <a:bodyPr wrap="square" lIns="0" tIns="0" rIns="0" bIns="0" numCol="1" anchor="ctr">
              <a:noAutofit/>
            </a:bodyPr>
            <a:lstStyle/>
            <a:p>
              <a:pPr algn="ctr" defTabSz="410751">
                <a:defRPr sz="2400">
                  <a:solidFill>
                    <a:srgbClr val="FFFFFF"/>
                  </a:solidFill>
                </a:defRPr>
              </a:pPr>
              <a:endParaRPr sz="1687" kern="0">
                <a:solidFill>
                  <a:srgbClr val="FFFFFF"/>
                </a:solidFill>
                <a:sym typeface="Helvetica Light"/>
              </a:endParaRPr>
            </a:p>
          </p:txBody>
        </p:sp>
      </p:grpSp>
      <p:grpSp>
        <p:nvGrpSpPr>
          <p:cNvPr id="55" name="Group 318"/>
          <p:cNvGrpSpPr/>
          <p:nvPr/>
        </p:nvGrpSpPr>
        <p:grpSpPr>
          <a:xfrm>
            <a:off x="5010498" y="6055055"/>
            <a:ext cx="1917505" cy="449024"/>
            <a:chOff x="0" y="0"/>
            <a:chExt cx="2727117" cy="638610"/>
          </a:xfrm>
        </p:grpSpPr>
        <p:sp>
          <p:nvSpPr>
            <p:cNvPr id="56" name="Shape 316"/>
            <p:cNvSpPr/>
            <p:nvPr/>
          </p:nvSpPr>
          <p:spPr>
            <a:xfrm>
              <a:off x="114253" y="0"/>
              <a:ext cx="2612864" cy="638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a:latin typeface="Helvetica Neue Light"/>
                  <a:ea typeface="Helvetica Neue Light"/>
                  <a:cs typeface="Helvetica Neue Light"/>
                  <a:sym typeface="Helvetica Neue Light"/>
                </a:defRPr>
              </a:lvl1pPr>
            </a:lstStyle>
            <a:p>
              <a:pPr algn="ctr" defTabSz="410751">
                <a:defRPr sz="1800"/>
              </a:pPr>
              <a:r>
                <a:rPr lang="en-US" sz="1266" kern="0" dirty="0">
                  <a:solidFill>
                    <a:sysClr val="windowText" lastClr="000000"/>
                  </a:solidFill>
                </a:rPr>
                <a:t>IBM </a:t>
              </a:r>
              <a:r>
                <a:rPr sz="1266" kern="0" dirty="0">
                  <a:solidFill>
                    <a:sysClr val="windowText" lastClr="000000"/>
                  </a:solidFill>
                </a:rPr>
                <a:t>Managed</a:t>
              </a:r>
            </a:p>
          </p:txBody>
        </p:sp>
        <p:sp>
          <p:nvSpPr>
            <p:cNvPr id="57" name="Shape 317"/>
            <p:cNvSpPr/>
            <p:nvPr/>
          </p:nvSpPr>
          <p:spPr>
            <a:xfrm>
              <a:off x="0" y="218077"/>
              <a:ext cx="202454" cy="2024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592DA"/>
            </a:solidFill>
            <a:ln w="12700" cap="flat">
              <a:noFill/>
              <a:miter lim="400000"/>
            </a:ln>
            <a:effectLst/>
          </p:spPr>
          <p:txBody>
            <a:bodyPr wrap="square" lIns="0" tIns="0" rIns="0" bIns="0" numCol="1" anchor="ctr">
              <a:noAutofit/>
            </a:bodyPr>
            <a:lstStyle/>
            <a:p>
              <a:pPr algn="ctr" defTabSz="410751">
                <a:defRPr sz="2400">
                  <a:solidFill>
                    <a:srgbClr val="FFFFFF"/>
                  </a:solidFill>
                </a:defRPr>
              </a:pPr>
              <a:endParaRPr sz="1687" kern="0">
                <a:solidFill>
                  <a:srgbClr val="FFFFFF"/>
                </a:solidFill>
                <a:sym typeface="Helvetica Light"/>
              </a:endParaRPr>
            </a:p>
          </p:txBody>
        </p:sp>
      </p:grpSp>
      <p:sp>
        <p:nvSpPr>
          <p:cNvPr id="58" name="Shape 313"/>
          <p:cNvSpPr/>
          <p:nvPr/>
        </p:nvSpPr>
        <p:spPr>
          <a:xfrm>
            <a:off x="2655776" y="5940721"/>
            <a:ext cx="1981378" cy="449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a:latin typeface="Helvetica Neue Light"/>
                <a:ea typeface="Helvetica Neue Light"/>
                <a:cs typeface="Helvetica Neue Light"/>
                <a:sym typeface="Helvetica Neue Light"/>
              </a:defRPr>
            </a:lvl1pPr>
          </a:lstStyle>
          <a:p>
            <a:pPr algn="ctr" defTabSz="410751">
              <a:defRPr sz="1800"/>
            </a:pPr>
            <a:r>
              <a:rPr lang="en-US" sz="1266" kern="0" dirty="0">
                <a:solidFill>
                  <a:sysClr val="windowText" lastClr="000000"/>
                </a:solidFill>
              </a:rPr>
              <a:t>IBM Pre-configured, Customer Accessible</a:t>
            </a:r>
            <a:endParaRPr sz="1266" kern="0" dirty="0">
              <a:solidFill>
                <a:sysClr val="windowText" lastClr="000000"/>
              </a:solidFill>
            </a:endParaRPr>
          </a:p>
        </p:txBody>
      </p:sp>
      <p:sp>
        <p:nvSpPr>
          <p:cNvPr id="59" name="Shape 314"/>
          <p:cNvSpPr/>
          <p:nvPr/>
        </p:nvSpPr>
        <p:spPr>
          <a:xfrm>
            <a:off x="2472242" y="6066039"/>
            <a:ext cx="142350" cy="1423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60000"/>
              <a:lumOff val="40000"/>
            </a:schemeClr>
          </a:solidFill>
          <a:ln w="12700" cap="flat">
            <a:noFill/>
            <a:miter lim="400000"/>
          </a:ln>
          <a:effectLst/>
        </p:spPr>
        <p:txBody>
          <a:bodyPr wrap="square" lIns="0" tIns="0" rIns="0" bIns="0" numCol="1" anchor="ctr">
            <a:noAutofit/>
          </a:bodyPr>
          <a:lstStyle/>
          <a:p>
            <a:pPr algn="ctr" defTabSz="410751">
              <a:defRPr sz="2400">
                <a:solidFill>
                  <a:srgbClr val="FFFFFF"/>
                </a:solidFill>
              </a:defRPr>
            </a:pPr>
            <a:endParaRPr sz="1687" kern="0">
              <a:solidFill>
                <a:srgbClr val="FFFFFF"/>
              </a:solidFill>
              <a:sym typeface="Helvetica Light"/>
            </a:endParaRPr>
          </a:p>
        </p:txBody>
      </p:sp>
      <p:sp>
        <p:nvSpPr>
          <p:cNvPr id="60" name="Shape 685"/>
          <p:cNvSpPr/>
          <p:nvPr/>
        </p:nvSpPr>
        <p:spPr>
          <a:xfrm>
            <a:off x="2214562" y="5901093"/>
            <a:ext cx="4713441" cy="528282"/>
          </a:xfrm>
          <a:prstGeom prst="rect">
            <a:avLst/>
          </a:prstGeom>
          <a:ln w="12700">
            <a:solidFill>
              <a:srgbClr val="5592DA"/>
            </a:solidFill>
          </a:ln>
        </p:spPr>
        <p:txBody>
          <a:bodyPr lIns="0" tIns="0" rIns="0" bIns="0" anchor="ctr"/>
          <a:lstStyle/>
          <a:p>
            <a:pPr algn="ctr" defTabSz="410751">
              <a:defRPr sz="3400">
                <a:solidFill>
                  <a:srgbClr val="043E68"/>
                </a:solidFill>
              </a:defRPr>
            </a:pPr>
            <a:endParaRPr sz="2391" kern="0">
              <a:solidFill>
                <a:srgbClr val="043E68"/>
              </a:solidFill>
              <a:sym typeface="Helvetica Light"/>
            </a:endParaRPr>
          </a:p>
        </p:txBody>
      </p:sp>
    </p:spTree>
    <p:extLst>
      <p:ext uri="{BB962C8B-B14F-4D97-AF65-F5344CB8AC3E}">
        <p14:creationId xmlns:p14="http://schemas.microsoft.com/office/powerpoint/2010/main" val="332232638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3984" y="4004172"/>
            <a:ext cx="5888013" cy="718840"/>
          </a:xfrm>
          <a:prstGeom prst="rect">
            <a:avLst/>
          </a:prstGeom>
          <a:solidFill>
            <a:srgbClr val="FFFFFF">
              <a:lumMod val="95000"/>
            </a:srgbClr>
          </a:solidFill>
          <a:ln w="9525" cap="flat" cmpd="sng" algn="ctr">
            <a:solidFill>
              <a:srgbClr val="FFFFFF">
                <a:lumMod val="95000"/>
              </a:srgbClr>
            </a:solidFill>
            <a:prstDash val="solid"/>
          </a:ln>
          <a:effectLst/>
        </p:spPr>
        <p:txBody>
          <a:bodyPr anchor="ctr"/>
          <a:lstStyle/>
          <a:p>
            <a:pPr algn="ctr" fontAlgn="base">
              <a:spcBef>
                <a:spcPct val="0"/>
              </a:spcBef>
              <a:spcAft>
                <a:spcPct val="0"/>
              </a:spcAft>
              <a:defRPr/>
            </a:pPr>
            <a:endParaRPr lang="en-US" sz="1266">
              <a:solidFill>
                <a:srgbClr val="FFFFFF"/>
              </a:solidFill>
              <a:latin typeface="Arial"/>
              <a:sym typeface="Helvetica Light"/>
            </a:endParaRPr>
          </a:p>
        </p:txBody>
      </p:sp>
      <p:sp>
        <p:nvSpPr>
          <p:cNvPr id="6" name="Rectangle 5"/>
          <p:cNvSpPr/>
          <p:nvPr/>
        </p:nvSpPr>
        <p:spPr>
          <a:xfrm>
            <a:off x="3053938" y="2434780"/>
            <a:ext cx="5888012" cy="718840"/>
          </a:xfrm>
          <a:prstGeom prst="rect">
            <a:avLst/>
          </a:prstGeom>
          <a:solidFill>
            <a:srgbClr val="FFFFFF">
              <a:lumMod val="95000"/>
            </a:srgbClr>
          </a:solidFill>
          <a:ln w="9525" cap="flat" cmpd="sng" algn="ctr">
            <a:solidFill>
              <a:srgbClr val="FFFFFF">
                <a:lumMod val="95000"/>
              </a:srgbClr>
            </a:solidFill>
            <a:prstDash val="solid"/>
          </a:ln>
          <a:effectLst/>
        </p:spPr>
        <p:txBody>
          <a:bodyPr anchor="ctr"/>
          <a:lstStyle/>
          <a:p>
            <a:pPr algn="ctr" fontAlgn="base">
              <a:spcBef>
                <a:spcPct val="0"/>
              </a:spcBef>
              <a:spcAft>
                <a:spcPct val="0"/>
              </a:spcAft>
              <a:defRPr/>
            </a:pPr>
            <a:endParaRPr lang="en-US" sz="1266">
              <a:solidFill>
                <a:srgbClr val="FFFFFF"/>
              </a:solidFill>
              <a:latin typeface="Arial"/>
              <a:sym typeface="Helvetica Light"/>
            </a:endParaRPr>
          </a:p>
        </p:txBody>
      </p:sp>
      <p:sp>
        <p:nvSpPr>
          <p:cNvPr id="7" name="Rectangle 6"/>
          <p:cNvSpPr/>
          <p:nvPr/>
        </p:nvSpPr>
        <p:spPr>
          <a:xfrm>
            <a:off x="3063984" y="3211663"/>
            <a:ext cx="5888013" cy="717724"/>
          </a:xfrm>
          <a:prstGeom prst="rect">
            <a:avLst/>
          </a:prstGeom>
          <a:solidFill>
            <a:srgbClr val="FFFFFF">
              <a:lumMod val="95000"/>
            </a:srgbClr>
          </a:solidFill>
          <a:ln w="9525" cap="flat" cmpd="sng" algn="ctr">
            <a:solidFill>
              <a:srgbClr val="FFFFFF">
                <a:lumMod val="95000"/>
              </a:srgbClr>
            </a:solidFill>
            <a:prstDash val="solid"/>
          </a:ln>
          <a:effectLst/>
        </p:spPr>
        <p:txBody>
          <a:bodyPr anchor="ctr"/>
          <a:lstStyle/>
          <a:p>
            <a:pPr algn="ctr" fontAlgn="base">
              <a:spcBef>
                <a:spcPct val="0"/>
              </a:spcBef>
              <a:spcAft>
                <a:spcPct val="0"/>
              </a:spcAft>
              <a:defRPr/>
            </a:pPr>
            <a:endParaRPr lang="en-US" sz="1266">
              <a:solidFill>
                <a:srgbClr val="FFFFFF"/>
              </a:solidFill>
              <a:latin typeface="Arial"/>
              <a:sym typeface="Helvetica Light"/>
            </a:endParaRPr>
          </a:p>
        </p:txBody>
      </p:sp>
      <p:sp>
        <p:nvSpPr>
          <p:cNvPr id="8" name="Rectangle 7"/>
          <p:cNvSpPr/>
          <p:nvPr/>
        </p:nvSpPr>
        <p:spPr>
          <a:xfrm>
            <a:off x="3063984" y="4786637"/>
            <a:ext cx="5888013" cy="718840"/>
          </a:xfrm>
          <a:prstGeom prst="rect">
            <a:avLst/>
          </a:prstGeom>
          <a:solidFill>
            <a:srgbClr val="FFFFFF">
              <a:lumMod val="95000"/>
            </a:srgbClr>
          </a:solidFill>
          <a:ln w="9525" cap="flat" cmpd="sng" algn="ctr">
            <a:solidFill>
              <a:srgbClr val="FFFFFF">
                <a:lumMod val="95000"/>
              </a:srgbClr>
            </a:solidFill>
            <a:prstDash val="solid"/>
          </a:ln>
          <a:effectLst/>
        </p:spPr>
        <p:txBody>
          <a:bodyPr anchor="ctr"/>
          <a:lstStyle/>
          <a:p>
            <a:pPr algn="ctr" fontAlgn="base">
              <a:spcBef>
                <a:spcPct val="0"/>
              </a:spcBef>
              <a:spcAft>
                <a:spcPct val="0"/>
              </a:spcAft>
              <a:defRPr/>
            </a:pPr>
            <a:endParaRPr lang="en-US" sz="1266">
              <a:solidFill>
                <a:srgbClr val="FFFFFF"/>
              </a:solidFill>
              <a:latin typeface="Arial"/>
              <a:sym typeface="Helvetica Light"/>
            </a:endParaRPr>
          </a:p>
        </p:txBody>
      </p:sp>
      <p:graphicFrame>
        <p:nvGraphicFramePr>
          <p:cNvPr id="9" name="Group 151"/>
          <p:cNvGraphicFramePr>
            <a:graphicFrameLocks noGrp="1"/>
          </p:cNvGraphicFramePr>
          <p:nvPr>
            <p:extLst>
              <p:ext uri="{D42A27DB-BD31-4B8C-83A1-F6EECF244321}">
                <p14:modId xmlns:p14="http://schemas.microsoft.com/office/powerpoint/2010/main" val="48940218"/>
              </p:ext>
            </p:extLst>
          </p:nvPr>
        </p:nvGraphicFramePr>
        <p:xfrm>
          <a:off x="3039426" y="2434780"/>
          <a:ext cx="5912570" cy="3107916"/>
        </p:xfrm>
        <a:graphic>
          <a:graphicData uri="http://schemas.openxmlformats.org/drawingml/2006/table">
            <a:tbl>
              <a:tblPr/>
              <a:tblGrid>
                <a:gridCol w="1003028"/>
                <a:gridCol w="686280"/>
                <a:gridCol w="4223262"/>
              </a:tblGrid>
              <a:tr h="750187">
                <a:tc>
                  <a:txBody>
                    <a:bodyPr/>
                    <a:lstStyle>
                      <a:lvl1pPr defTabSz="457200">
                        <a:defRPr sz="1100">
                          <a:solidFill>
                            <a:schemeClr val="tx1"/>
                          </a:solidFill>
                          <a:latin typeface="Arial"/>
                          <a:sym typeface="Helvetica"/>
                        </a:defRPr>
                      </a:lvl1pPr>
                      <a:lvl2pPr indent="228600" defTabSz="457200">
                        <a:defRPr sz="1100">
                          <a:solidFill>
                            <a:schemeClr val="tx1"/>
                          </a:solidFill>
                          <a:latin typeface="Arial"/>
                          <a:sym typeface="Helvetica"/>
                        </a:defRPr>
                      </a:lvl2pPr>
                      <a:lvl3pPr indent="457200" defTabSz="457200">
                        <a:defRPr sz="1100">
                          <a:solidFill>
                            <a:schemeClr val="tx1"/>
                          </a:solidFill>
                          <a:latin typeface="Arial"/>
                          <a:sym typeface="Helvetica"/>
                        </a:defRPr>
                      </a:lvl3pPr>
                      <a:lvl4pPr indent="685800" defTabSz="457200">
                        <a:defRPr sz="1100">
                          <a:solidFill>
                            <a:schemeClr val="tx1"/>
                          </a:solidFill>
                          <a:latin typeface="Arial"/>
                          <a:sym typeface="Helvetica"/>
                        </a:defRPr>
                      </a:lvl4pPr>
                      <a:lvl5pPr indent="914400" defTabSz="457200">
                        <a:defRPr sz="1100">
                          <a:solidFill>
                            <a:schemeClr val="tx1"/>
                          </a:solidFill>
                          <a:latin typeface="Arial"/>
                          <a:sym typeface="Helvetica"/>
                        </a:defRPr>
                      </a:lvl5pPr>
                      <a:lvl6pPr indent="1143000" defTabSz="457200">
                        <a:defRPr sz="1100">
                          <a:solidFill>
                            <a:schemeClr val="tx1"/>
                          </a:solidFill>
                          <a:latin typeface="Arial"/>
                          <a:sym typeface="Helvetica"/>
                        </a:defRPr>
                      </a:lvl6pPr>
                      <a:lvl7pPr indent="1371600" defTabSz="457200">
                        <a:defRPr sz="1100">
                          <a:solidFill>
                            <a:schemeClr val="tx1"/>
                          </a:solidFill>
                          <a:latin typeface="Arial"/>
                          <a:sym typeface="Helvetica"/>
                        </a:defRPr>
                      </a:lvl7pPr>
                      <a:lvl8pPr indent="1600200" defTabSz="457200">
                        <a:defRPr sz="1100">
                          <a:solidFill>
                            <a:schemeClr val="tx1"/>
                          </a:solidFill>
                          <a:latin typeface="Arial"/>
                          <a:sym typeface="Helvetica"/>
                        </a:defRPr>
                      </a:lvl8pPr>
                      <a:lvl9pPr indent="1828800" defTabSz="457200">
                        <a:defRPr sz="1100">
                          <a:solidFill>
                            <a:schemeClr val="tx1"/>
                          </a:solidFill>
                          <a:latin typeface="Arial"/>
                          <a:sym typeface="Helvetica"/>
                        </a:defRPr>
                      </a:lvl9pPr>
                    </a:lstStyle>
                    <a:p>
                      <a:pPr marL="0" marR="0" lvl="0" indent="0" algn="ctr"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300" b="0" i="0" u="none" strike="noStrike" cap="none" normalizeH="0" baseline="0" dirty="0" smtClean="0">
                          <a:ln>
                            <a:noFill/>
                          </a:ln>
                          <a:solidFill>
                            <a:srgbClr val="0070C0"/>
                          </a:solidFill>
                          <a:effectLst/>
                          <a:latin typeface="HelvNeue Bold for IBM"/>
                          <a:ea typeface="MS PGothic" panose="020B0600070205080204" pitchFamily="34" charset="-128"/>
                          <a:cs typeface="HelvNeue Bold for IBM"/>
                        </a:rPr>
                        <a:t>Traditional WebSphere</a:t>
                      </a:r>
                    </a:p>
                  </a:txBody>
                  <a:tcPr marL="64295" marR="0" marT="0" marB="0" anchor="ctr"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c>
                  <a:txBody>
                    <a:bodyPr/>
                    <a:lstStyle>
                      <a:lvl1pPr defTabSz="457200">
                        <a:defRPr sz="1100">
                          <a:solidFill>
                            <a:schemeClr val="tx1"/>
                          </a:solidFill>
                          <a:latin typeface="Arial"/>
                          <a:sym typeface="Helvetica"/>
                        </a:defRPr>
                      </a:lvl1pPr>
                      <a:lvl2pPr indent="228600" defTabSz="457200">
                        <a:defRPr sz="1100">
                          <a:solidFill>
                            <a:schemeClr val="tx1"/>
                          </a:solidFill>
                          <a:latin typeface="Arial"/>
                          <a:sym typeface="Helvetica"/>
                        </a:defRPr>
                      </a:lvl2pPr>
                      <a:lvl3pPr indent="457200" defTabSz="457200">
                        <a:defRPr sz="1100">
                          <a:solidFill>
                            <a:schemeClr val="tx1"/>
                          </a:solidFill>
                          <a:latin typeface="Arial"/>
                          <a:sym typeface="Helvetica"/>
                        </a:defRPr>
                      </a:lvl3pPr>
                      <a:lvl4pPr indent="685800" defTabSz="457200">
                        <a:defRPr sz="1100">
                          <a:solidFill>
                            <a:schemeClr val="tx1"/>
                          </a:solidFill>
                          <a:latin typeface="Arial"/>
                          <a:sym typeface="Helvetica"/>
                        </a:defRPr>
                      </a:lvl4pPr>
                      <a:lvl5pPr indent="914400" defTabSz="457200">
                        <a:defRPr sz="1100">
                          <a:solidFill>
                            <a:schemeClr val="tx1"/>
                          </a:solidFill>
                          <a:latin typeface="Arial"/>
                          <a:sym typeface="Helvetica"/>
                        </a:defRPr>
                      </a:lvl5pPr>
                      <a:lvl6pPr indent="1143000" defTabSz="457200">
                        <a:defRPr sz="1100">
                          <a:solidFill>
                            <a:schemeClr val="tx1"/>
                          </a:solidFill>
                          <a:latin typeface="Arial"/>
                          <a:sym typeface="Helvetica"/>
                        </a:defRPr>
                      </a:lvl6pPr>
                      <a:lvl7pPr indent="1371600" defTabSz="457200">
                        <a:defRPr sz="1100">
                          <a:solidFill>
                            <a:schemeClr val="tx1"/>
                          </a:solidFill>
                          <a:latin typeface="Arial"/>
                          <a:sym typeface="Helvetica"/>
                        </a:defRPr>
                      </a:lvl7pPr>
                      <a:lvl8pPr indent="1600200" defTabSz="457200">
                        <a:defRPr sz="1100">
                          <a:solidFill>
                            <a:schemeClr val="tx1"/>
                          </a:solidFill>
                          <a:latin typeface="Arial"/>
                          <a:sym typeface="Helvetica"/>
                        </a:defRPr>
                      </a:lvl8pPr>
                      <a:lvl9pPr indent="1828800" defTabSz="457200">
                        <a:defRPr sz="1100">
                          <a:solidFill>
                            <a:schemeClr val="tx1"/>
                          </a:solidFill>
                          <a:latin typeface="Arial"/>
                          <a:sym typeface="Helvetica"/>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endParaRPr kumimoji="0" lang="en-US" alt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endParaRPr>
                    </a:p>
                  </a:txBody>
                  <a:tcPr marL="0" marR="0" marT="0" marB="0"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c>
                  <a:txBody>
                    <a:bodyPr/>
                    <a:lstStyle>
                      <a:lvl1pPr defTabSz="457200">
                        <a:defRPr sz="1100">
                          <a:solidFill>
                            <a:schemeClr val="tx1"/>
                          </a:solidFill>
                          <a:latin typeface="Arial"/>
                          <a:sym typeface="Helvetica"/>
                        </a:defRPr>
                      </a:lvl1pPr>
                      <a:lvl2pPr indent="228600" defTabSz="457200">
                        <a:defRPr sz="1100">
                          <a:solidFill>
                            <a:schemeClr val="tx1"/>
                          </a:solidFill>
                          <a:latin typeface="Arial"/>
                          <a:sym typeface="Helvetica"/>
                        </a:defRPr>
                      </a:lvl2pPr>
                      <a:lvl3pPr indent="457200" defTabSz="457200">
                        <a:defRPr sz="1100">
                          <a:solidFill>
                            <a:schemeClr val="tx1"/>
                          </a:solidFill>
                          <a:latin typeface="Arial"/>
                          <a:sym typeface="Helvetica"/>
                        </a:defRPr>
                      </a:lvl3pPr>
                      <a:lvl4pPr indent="685800" defTabSz="457200">
                        <a:defRPr sz="1100">
                          <a:solidFill>
                            <a:schemeClr val="tx1"/>
                          </a:solidFill>
                          <a:latin typeface="Arial"/>
                          <a:sym typeface="Helvetica"/>
                        </a:defRPr>
                      </a:lvl4pPr>
                      <a:lvl5pPr indent="914400" defTabSz="457200">
                        <a:defRPr sz="1100">
                          <a:solidFill>
                            <a:schemeClr val="tx1"/>
                          </a:solidFill>
                          <a:latin typeface="Arial"/>
                          <a:sym typeface="Helvetica"/>
                        </a:defRPr>
                      </a:lvl5pPr>
                      <a:lvl6pPr indent="1143000" defTabSz="457200">
                        <a:defRPr sz="1100">
                          <a:solidFill>
                            <a:schemeClr val="tx1"/>
                          </a:solidFill>
                          <a:latin typeface="Arial"/>
                          <a:sym typeface="Helvetica"/>
                        </a:defRPr>
                      </a:lvl6pPr>
                      <a:lvl7pPr indent="1371600" defTabSz="457200">
                        <a:defRPr sz="1100">
                          <a:solidFill>
                            <a:schemeClr val="tx1"/>
                          </a:solidFill>
                          <a:latin typeface="Arial"/>
                          <a:sym typeface="Helvetica"/>
                        </a:defRPr>
                      </a:lvl7pPr>
                      <a:lvl8pPr indent="1600200" defTabSz="457200">
                        <a:defRPr sz="1100">
                          <a:solidFill>
                            <a:schemeClr val="tx1"/>
                          </a:solidFill>
                          <a:latin typeface="Arial"/>
                          <a:sym typeface="Helvetica"/>
                        </a:defRPr>
                      </a:lvl8pPr>
                      <a:lvl9pPr indent="1828800" defTabSz="457200">
                        <a:defRPr sz="1100">
                          <a:solidFill>
                            <a:schemeClr val="tx1"/>
                          </a:solidFill>
                          <a:latin typeface="Arial"/>
                          <a:sym typeface="Helvetica"/>
                        </a:defRPr>
                      </a:lvl9pPr>
                    </a:lstStyle>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1" i="0" u="none" strike="noStrike" cap="none" normalizeH="0" baseline="0" dirty="0" smtClean="0">
                          <a:ln>
                            <a:noFill/>
                          </a:ln>
                          <a:solidFill>
                            <a:srgbClr val="0070C0"/>
                          </a:solidFill>
                          <a:effectLst/>
                          <a:latin typeface="HelvNeue Medium for IBM"/>
                          <a:ea typeface="MS PGothic" panose="020B0600070205080204" pitchFamily="34" charset="-128"/>
                          <a:cs typeface="HelvNeue Medium for IBM"/>
                        </a:rPr>
                        <a:t>Robust , Proven &amp; Consistent Java Runtime</a:t>
                      </a:r>
                    </a:p>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0" i="0" u="none" strike="noStrike" cap="none" normalizeH="0" baseline="0" dirty="0" smtClean="0">
                          <a:ln>
                            <a:noFill/>
                          </a:ln>
                          <a:solidFill>
                            <a:schemeClr val="tx1"/>
                          </a:solidFill>
                          <a:effectLst/>
                          <a:latin typeface="HelvNeue Roman for IBM"/>
                          <a:ea typeface="MS PGothic" panose="020B0600070205080204" pitchFamily="34" charset="-128"/>
                          <a:cs typeface="HelvNeue Roman for IBM"/>
                        </a:rPr>
                        <a:t>WebSphere Application Server provides the optimal infrastructure for a wide  spectrum of emerging workloads. Identical Interfaces &amp; Experience for Developers and Operations.</a:t>
                      </a:r>
                    </a:p>
                  </a:txBody>
                  <a:tcPr marL="0" marR="0" marT="0" marB="0" anchor="ctr"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r>
              <a:tr h="774266">
                <a:tc>
                  <a:txBody>
                    <a:bodyPr/>
                    <a:lstStyle>
                      <a:lvl1pPr marL="0" algn="l" defTabSz="190744" rtl="0" eaLnBrk="1" latinLnBrk="0" hangingPunct="1">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1pPr>
                      <a:lvl2pPr marL="290513" indent="228600" algn="l" defTabSz="190744" rtl="0" eaLnBrk="1" latinLnBrk="0" hangingPunct="1">
                        <a:spcBef>
                          <a:spcPct val="20000"/>
                        </a:spcBef>
                        <a:buClr>
                          <a:schemeClr val="tx1"/>
                        </a:buClr>
                        <a:buFont typeface="Symbol" panose="05050102010706020507" pitchFamily="18"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2pPr>
                      <a:lvl3pPr marL="633413" indent="457200" algn="l" defTabSz="190744" rtl="0" eaLnBrk="1" latinLnBrk="0" hangingPunct="1">
                        <a:spcBef>
                          <a:spcPct val="20000"/>
                        </a:spcBef>
                        <a:buClr>
                          <a:schemeClr val="tx1"/>
                        </a:buClr>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3pPr>
                      <a:lvl4pPr marL="1254125" indent="685800" algn="l" defTabSz="190744" rtl="0" eaLnBrk="1" latinLnBrk="0" hangingPunct="1">
                        <a:spcBef>
                          <a:spcPct val="20000"/>
                        </a:spcBef>
                        <a:buClr>
                          <a:schemeClr val="tx1"/>
                        </a:buClr>
                        <a:defRPr sz="1200" kern="1200">
                          <a:solidFill>
                            <a:srgbClr val="000000"/>
                          </a:solidFill>
                          <a:latin typeface="Arial" panose="020B0604020202020204" pitchFamily="34" charset="0"/>
                          <a:ea typeface="MS PGothic" panose="020B0600070205080204" pitchFamily="34" charset="-128"/>
                          <a:cs typeface="ＭＳ Ｐゴシック"/>
                          <a:sym typeface="Helvetica"/>
                        </a:defRPr>
                      </a:lvl4pPr>
                      <a:lvl5pPr marL="1711325" indent="914400" algn="l" defTabSz="190744" rtl="0" eaLnBrk="1" latinLnBrk="0" hangingPunct="1">
                        <a:spcBef>
                          <a:spcPct val="20000"/>
                        </a:spcBef>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5pPr>
                      <a:lvl6pPr marL="2168525" indent="11430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6pPr>
                      <a:lvl7pPr marL="2625725" indent="13716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7pPr>
                      <a:lvl8pPr marL="3082925" indent="16002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8pPr>
                      <a:lvl9pPr marL="3540125" indent="18288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9pPr>
                    </a:lstStyle>
                    <a:p>
                      <a:pPr marL="0" marR="0" lvl="0" indent="0" algn="ctr"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300" b="0" i="0" u="none" strike="noStrike" cap="none" normalizeH="0" baseline="0" dirty="0" smtClean="0">
                          <a:ln>
                            <a:noFill/>
                          </a:ln>
                          <a:solidFill>
                            <a:srgbClr val="0070C0"/>
                          </a:solidFill>
                          <a:effectLst/>
                          <a:latin typeface="HelvNeue Bold for IBM"/>
                          <a:ea typeface="MS PGothic" panose="020B0600070205080204" pitchFamily="34" charset="-128"/>
                          <a:cs typeface="HelvNeue Bold for IBM"/>
                        </a:rPr>
                        <a:t>Cloud Enabled</a:t>
                      </a:r>
                    </a:p>
                  </a:txBody>
                  <a:tcPr marL="64295" marR="0" marT="0" marB="0" anchor="ctr"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c>
                  <a:txBody>
                    <a:bodyPr/>
                    <a:lstStyle>
                      <a:lvl1pPr marL="0" algn="l" defTabSz="190744" rtl="0" eaLnBrk="1" latinLnBrk="0" hangingPunct="1">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1pPr>
                      <a:lvl2pPr marL="290513" indent="228600" algn="l" defTabSz="190744" rtl="0" eaLnBrk="1" latinLnBrk="0" hangingPunct="1">
                        <a:spcBef>
                          <a:spcPct val="20000"/>
                        </a:spcBef>
                        <a:buClr>
                          <a:schemeClr val="tx1"/>
                        </a:buClr>
                        <a:buFont typeface="Symbol" panose="05050102010706020507" pitchFamily="18"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2pPr>
                      <a:lvl3pPr marL="633413" indent="457200" algn="l" defTabSz="190744" rtl="0" eaLnBrk="1" latinLnBrk="0" hangingPunct="1">
                        <a:spcBef>
                          <a:spcPct val="20000"/>
                        </a:spcBef>
                        <a:buClr>
                          <a:schemeClr val="tx1"/>
                        </a:buClr>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3pPr>
                      <a:lvl4pPr marL="1254125" indent="685800" algn="l" defTabSz="190744" rtl="0" eaLnBrk="1" latinLnBrk="0" hangingPunct="1">
                        <a:spcBef>
                          <a:spcPct val="20000"/>
                        </a:spcBef>
                        <a:buClr>
                          <a:schemeClr val="tx1"/>
                        </a:buClr>
                        <a:defRPr sz="1200" kern="1200">
                          <a:solidFill>
                            <a:srgbClr val="000000"/>
                          </a:solidFill>
                          <a:latin typeface="Arial" panose="020B0604020202020204" pitchFamily="34" charset="0"/>
                          <a:ea typeface="MS PGothic" panose="020B0600070205080204" pitchFamily="34" charset="-128"/>
                          <a:cs typeface="ＭＳ Ｐゴシック"/>
                          <a:sym typeface="Helvetica"/>
                        </a:defRPr>
                      </a:lvl4pPr>
                      <a:lvl5pPr marL="1711325" indent="914400" algn="l" defTabSz="190744" rtl="0" eaLnBrk="1" latinLnBrk="0" hangingPunct="1">
                        <a:spcBef>
                          <a:spcPct val="20000"/>
                        </a:spcBef>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5pPr>
                      <a:lvl6pPr marL="2168525" indent="11430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6pPr>
                      <a:lvl7pPr marL="2625725" indent="13716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7pPr>
                      <a:lvl8pPr marL="3082925" indent="16002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8pPr>
                      <a:lvl9pPr marL="3540125" indent="18288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endParaRPr kumimoji="0" lang="en-US" alt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endParaRPr>
                    </a:p>
                  </a:txBody>
                  <a:tcPr marL="0" marR="0" marT="0" marB="0"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c>
                  <a:txBody>
                    <a:bodyPr/>
                    <a:lstStyle>
                      <a:lvl1pPr marL="0" algn="l" defTabSz="190744" rtl="0" eaLnBrk="1" latinLnBrk="0" hangingPunct="1">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1pPr>
                      <a:lvl2pPr marL="290513" indent="228600" algn="l" defTabSz="190744" rtl="0" eaLnBrk="1" latinLnBrk="0" hangingPunct="1">
                        <a:spcBef>
                          <a:spcPct val="20000"/>
                        </a:spcBef>
                        <a:buClr>
                          <a:schemeClr val="tx1"/>
                        </a:buClr>
                        <a:buFont typeface="Symbol" panose="05050102010706020507" pitchFamily="18"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2pPr>
                      <a:lvl3pPr marL="633413" indent="457200" algn="l" defTabSz="190744" rtl="0" eaLnBrk="1" latinLnBrk="0" hangingPunct="1">
                        <a:spcBef>
                          <a:spcPct val="20000"/>
                        </a:spcBef>
                        <a:buClr>
                          <a:schemeClr val="tx1"/>
                        </a:buClr>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3pPr>
                      <a:lvl4pPr marL="1254125" indent="685800" algn="l" defTabSz="190744" rtl="0" eaLnBrk="1" latinLnBrk="0" hangingPunct="1">
                        <a:spcBef>
                          <a:spcPct val="20000"/>
                        </a:spcBef>
                        <a:buClr>
                          <a:schemeClr val="tx1"/>
                        </a:buClr>
                        <a:defRPr sz="1200" kern="1200">
                          <a:solidFill>
                            <a:srgbClr val="000000"/>
                          </a:solidFill>
                          <a:latin typeface="Arial" panose="020B0604020202020204" pitchFamily="34" charset="0"/>
                          <a:ea typeface="MS PGothic" panose="020B0600070205080204" pitchFamily="34" charset="-128"/>
                          <a:cs typeface="ＭＳ Ｐゴシック"/>
                          <a:sym typeface="Helvetica"/>
                        </a:defRPr>
                      </a:lvl4pPr>
                      <a:lvl5pPr marL="1711325" indent="914400" algn="l" defTabSz="190744" rtl="0" eaLnBrk="1" latinLnBrk="0" hangingPunct="1">
                        <a:spcBef>
                          <a:spcPct val="20000"/>
                        </a:spcBef>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5pPr>
                      <a:lvl6pPr marL="2168525" indent="11430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6pPr>
                      <a:lvl7pPr marL="2625725" indent="13716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7pPr>
                      <a:lvl8pPr marL="3082925" indent="16002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8pPr>
                      <a:lvl9pPr marL="3540125" indent="18288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9pPr>
                    </a:lstStyle>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1" i="0" u="none" strike="noStrike" cap="none" normalizeH="0" baseline="0" dirty="0" smtClean="0">
                          <a:ln>
                            <a:noFill/>
                          </a:ln>
                          <a:solidFill>
                            <a:srgbClr val="0070C0"/>
                          </a:solidFill>
                          <a:effectLst/>
                          <a:latin typeface="HelvNeue Medium for IBM"/>
                          <a:ea typeface="MS PGothic" panose="020B0600070205080204" pitchFamily="34" charset="-128"/>
                          <a:cs typeface="HelvNeue Medium for IBM"/>
                        </a:rPr>
                        <a:t>Deploy WAS applications in the Cloud seamlessly</a:t>
                      </a:r>
                    </a:p>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0" i="0" u="none" strike="noStrike" cap="none" normalizeH="0" baseline="0" dirty="0" smtClean="0">
                          <a:ln>
                            <a:noFill/>
                          </a:ln>
                          <a:solidFill>
                            <a:schemeClr val="tx1"/>
                          </a:solidFill>
                          <a:effectLst/>
                          <a:latin typeface="HelvNeue Roman for IBM"/>
                          <a:ea typeface="MS PGothic" panose="020B0600070205080204" pitchFamily="34" charset="-128"/>
                          <a:cs typeface="HelvNeue Roman for IBM"/>
                        </a:rPr>
                        <a:t>Bring your Traditional WAS &amp; Liberty application to pre-optimized off-premise hosting environment without change.</a:t>
                      </a:r>
                    </a:p>
                  </a:txBody>
                  <a:tcPr marL="0" marR="0" marT="0" marB="0" anchor="ctr"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r>
              <a:tr h="809196">
                <a:tc>
                  <a:txBody>
                    <a:bodyPr/>
                    <a:lstStyle>
                      <a:lvl1pPr defTabSz="457200">
                        <a:defRPr sz="1100">
                          <a:solidFill>
                            <a:schemeClr val="tx1"/>
                          </a:solidFill>
                          <a:latin typeface="Arial"/>
                          <a:sym typeface="Helvetica"/>
                        </a:defRPr>
                      </a:lvl1pPr>
                      <a:lvl2pPr indent="228600" defTabSz="457200">
                        <a:defRPr sz="1100">
                          <a:solidFill>
                            <a:schemeClr val="tx1"/>
                          </a:solidFill>
                          <a:latin typeface="Arial"/>
                          <a:sym typeface="Helvetica"/>
                        </a:defRPr>
                      </a:lvl2pPr>
                      <a:lvl3pPr indent="457200" defTabSz="457200">
                        <a:defRPr sz="1100">
                          <a:solidFill>
                            <a:schemeClr val="tx1"/>
                          </a:solidFill>
                          <a:latin typeface="Arial"/>
                          <a:sym typeface="Helvetica"/>
                        </a:defRPr>
                      </a:lvl3pPr>
                      <a:lvl4pPr indent="685800" defTabSz="457200">
                        <a:defRPr sz="1100">
                          <a:solidFill>
                            <a:schemeClr val="tx1"/>
                          </a:solidFill>
                          <a:latin typeface="Arial"/>
                          <a:sym typeface="Helvetica"/>
                        </a:defRPr>
                      </a:lvl4pPr>
                      <a:lvl5pPr indent="914400" defTabSz="457200">
                        <a:defRPr sz="1100">
                          <a:solidFill>
                            <a:schemeClr val="tx1"/>
                          </a:solidFill>
                          <a:latin typeface="Arial"/>
                          <a:sym typeface="Helvetica"/>
                        </a:defRPr>
                      </a:lvl5pPr>
                      <a:lvl6pPr indent="1143000" defTabSz="457200">
                        <a:defRPr sz="1100">
                          <a:solidFill>
                            <a:schemeClr val="tx1"/>
                          </a:solidFill>
                          <a:latin typeface="Arial"/>
                          <a:sym typeface="Helvetica"/>
                        </a:defRPr>
                      </a:lvl6pPr>
                      <a:lvl7pPr indent="1371600" defTabSz="457200">
                        <a:defRPr sz="1100">
                          <a:solidFill>
                            <a:schemeClr val="tx1"/>
                          </a:solidFill>
                          <a:latin typeface="Arial"/>
                          <a:sym typeface="Helvetica"/>
                        </a:defRPr>
                      </a:lvl7pPr>
                      <a:lvl8pPr indent="1600200" defTabSz="457200">
                        <a:defRPr sz="1100">
                          <a:solidFill>
                            <a:schemeClr val="tx1"/>
                          </a:solidFill>
                          <a:latin typeface="Arial"/>
                          <a:sym typeface="Helvetica"/>
                        </a:defRPr>
                      </a:lvl8pPr>
                      <a:lvl9pPr indent="1828800" defTabSz="457200">
                        <a:defRPr sz="1100">
                          <a:solidFill>
                            <a:schemeClr val="tx1"/>
                          </a:solidFill>
                          <a:latin typeface="Arial"/>
                          <a:sym typeface="Helvetica"/>
                        </a:defRPr>
                      </a:lvl9pPr>
                    </a:lstStyle>
                    <a:p>
                      <a:pPr marL="0" marR="0" lvl="0" indent="0" algn="ctr"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defRPr/>
                      </a:pPr>
                      <a:r>
                        <a:rPr kumimoji="0" lang="en-US" altLang="en-US" sz="1300" b="0" i="0" u="none" strike="noStrike" cap="none" normalizeH="0" baseline="0" dirty="0" smtClean="0">
                          <a:ln>
                            <a:noFill/>
                          </a:ln>
                          <a:solidFill>
                            <a:srgbClr val="0070C0"/>
                          </a:solidFill>
                          <a:effectLst/>
                          <a:latin typeface="HelvNeue Bold for IBM"/>
                          <a:ea typeface="MS PGothic" panose="020B0600070205080204" pitchFamily="34" charset="-128"/>
                          <a:cs typeface="HelvNeue Bold for IBM"/>
                        </a:rPr>
                        <a:t>Do More with Less</a:t>
                      </a:r>
                    </a:p>
                  </a:txBody>
                  <a:tcPr marL="64295" marR="0" marT="0" marB="0" anchor="ctr"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c>
                  <a:txBody>
                    <a:bodyPr/>
                    <a:lstStyle>
                      <a:lvl1pPr defTabSz="457200">
                        <a:defRPr sz="1100">
                          <a:solidFill>
                            <a:schemeClr val="tx1"/>
                          </a:solidFill>
                          <a:latin typeface="Arial"/>
                          <a:sym typeface="Helvetica"/>
                        </a:defRPr>
                      </a:lvl1pPr>
                      <a:lvl2pPr indent="228600" defTabSz="457200">
                        <a:defRPr sz="1100">
                          <a:solidFill>
                            <a:schemeClr val="tx1"/>
                          </a:solidFill>
                          <a:latin typeface="Arial"/>
                          <a:sym typeface="Helvetica"/>
                        </a:defRPr>
                      </a:lvl2pPr>
                      <a:lvl3pPr indent="457200" defTabSz="457200">
                        <a:defRPr sz="1100">
                          <a:solidFill>
                            <a:schemeClr val="tx1"/>
                          </a:solidFill>
                          <a:latin typeface="Arial"/>
                          <a:sym typeface="Helvetica"/>
                        </a:defRPr>
                      </a:lvl3pPr>
                      <a:lvl4pPr indent="685800" defTabSz="457200">
                        <a:defRPr sz="1100">
                          <a:solidFill>
                            <a:schemeClr val="tx1"/>
                          </a:solidFill>
                          <a:latin typeface="Arial"/>
                          <a:sym typeface="Helvetica"/>
                        </a:defRPr>
                      </a:lvl4pPr>
                      <a:lvl5pPr indent="914400" defTabSz="457200">
                        <a:defRPr sz="1100">
                          <a:solidFill>
                            <a:schemeClr val="tx1"/>
                          </a:solidFill>
                          <a:latin typeface="Arial"/>
                          <a:sym typeface="Helvetica"/>
                        </a:defRPr>
                      </a:lvl5pPr>
                      <a:lvl6pPr indent="1143000" defTabSz="457200">
                        <a:defRPr sz="1100">
                          <a:solidFill>
                            <a:schemeClr val="tx1"/>
                          </a:solidFill>
                          <a:latin typeface="Arial"/>
                          <a:sym typeface="Helvetica"/>
                        </a:defRPr>
                      </a:lvl6pPr>
                      <a:lvl7pPr indent="1371600" defTabSz="457200">
                        <a:defRPr sz="1100">
                          <a:solidFill>
                            <a:schemeClr val="tx1"/>
                          </a:solidFill>
                          <a:latin typeface="Arial"/>
                          <a:sym typeface="Helvetica"/>
                        </a:defRPr>
                      </a:lvl7pPr>
                      <a:lvl8pPr indent="1600200" defTabSz="457200">
                        <a:defRPr sz="1100">
                          <a:solidFill>
                            <a:schemeClr val="tx1"/>
                          </a:solidFill>
                          <a:latin typeface="Arial"/>
                          <a:sym typeface="Helvetica"/>
                        </a:defRPr>
                      </a:lvl8pPr>
                      <a:lvl9pPr indent="1828800" defTabSz="457200">
                        <a:defRPr sz="1100">
                          <a:solidFill>
                            <a:schemeClr val="tx1"/>
                          </a:solidFill>
                          <a:latin typeface="Arial"/>
                          <a:sym typeface="Helvetica"/>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endParaRPr kumimoji="0" lang="en-US" alt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endParaRPr>
                    </a:p>
                  </a:txBody>
                  <a:tcPr marL="0" marR="0" marT="0" marB="0"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c>
                  <a:txBody>
                    <a:bodyPr/>
                    <a:lstStyle>
                      <a:lvl1pPr defTabSz="457200">
                        <a:defRPr sz="1100">
                          <a:solidFill>
                            <a:schemeClr val="tx1"/>
                          </a:solidFill>
                          <a:latin typeface="Arial"/>
                          <a:sym typeface="Helvetica"/>
                        </a:defRPr>
                      </a:lvl1pPr>
                      <a:lvl2pPr indent="228600" defTabSz="457200">
                        <a:defRPr sz="1100">
                          <a:solidFill>
                            <a:schemeClr val="tx1"/>
                          </a:solidFill>
                          <a:latin typeface="Arial"/>
                          <a:sym typeface="Helvetica"/>
                        </a:defRPr>
                      </a:lvl2pPr>
                      <a:lvl3pPr indent="457200" defTabSz="457200">
                        <a:defRPr sz="1100">
                          <a:solidFill>
                            <a:schemeClr val="tx1"/>
                          </a:solidFill>
                          <a:latin typeface="Arial"/>
                          <a:sym typeface="Helvetica"/>
                        </a:defRPr>
                      </a:lvl3pPr>
                      <a:lvl4pPr indent="685800" defTabSz="457200">
                        <a:defRPr sz="1100">
                          <a:solidFill>
                            <a:schemeClr val="tx1"/>
                          </a:solidFill>
                          <a:latin typeface="Arial"/>
                          <a:sym typeface="Helvetica"/>
                        </a:defRPr>
                      </a:lvl4pPr>
                      <a:lvl5pPr indent="914400" defTabSz="457200">
                        <a:defRPr sz="1100">
                          <a:solidFill>
                            <a:schemeClr val="tx1"/>
                          </a:solidFill>
                          <a:latin typeface="Arial"/>
                          <a:sym typeface="Helvetica"/>
                        </a:defRPr>
                      </a:lvl5pPr>
                      <a:lvl6pPr indent="1143000" defTabSz="457200">
                        <a:defRPr sz="1100">
                          <a:solidFill>
                            <a:schemeClr val="tx1"/>
                          </a:solidFill>
                          <a:latin typeface="Arial"/>
                          <a:sym typeface="Helvetica"/>
                        </a:defRPr>
                      </a:lvl6pPr>
                      <a:lvl7pPr indent="1371600" defTabSz="457200">
                        <a:defRPr sz="1100">
                          <a:solidFill>
                            <a:schemeClr val="tx1"/>
                          </a:solidFill>
                          <a:latin typeface="Arial"/>
                          <a:sym typeface="Helvetica"/>
                        </a:defRPr>
                      </a:lvl7pPr>
                      <a:lvl8pPr indent="1600200" defTabSz="457200">
                        <a:defRPr sz="1100">
                          <a:solidFill>
                            <a:schemeClr val="tx1"/>
                          </a:solidFill>
                          <a:latin typeface="Arial"/>
                          <a:sym typeface="Helvetica"/>
                        </a:defRPr>
                      </a:lvl8pPr>
                      <a:lvl9pPr indent="1828800" defTabSz="457200">
                        <a:defRPr sz="1100">
                          <a:solidFill>
                            <a:schemeClr val="tx1"/>
                          </a:solidFill>
                          <a:latin typeface="Arial"/>
                          <a:sym typeface="Helvetica"/>
                        </a:defRPr>
                      </a:lvl9pPr>
                    </a:lstStyle>
                    <a:p>
                      <a:pPr marL="0" marR="0" lvl="0" indent="0" algn="l" defTabSz="914400" rtl="0" eaLnBrk="0" fontAlgn="base" latinLnBrk="0" hangingPunct="0">
                        <a:lnSpc>
                          <a:spcPct val="95000"/>
                        </a:lnSpc>
                        <a:spcBef>
                          <a:spcPct val="10000"/>
                        </a:spcBef>
                        <a:spcAft>
                          <a:spcPct val="25000"/>
                        </a:spcAft>
                        <a:buClrTx/>
                        <a:buSzTx/>
                        <a:buFontTx/>
                        <a:buNone/>
                        <a:tabLst/>
                        <a:defRPr/>
                      </a:pPr>
                      <a:r>
                        <a:rPr kumimoji="0" lang="en-US" altLang="en-US" sz="1000" b="1" i="0" u="none" strike="noStrike" cap="none" normalizeH="0" baseline="0" dirty="0" smtClean="0">
                          <a:ln>
                            <a:noFill/>
                          </a:ln>
                          <a:solidFill>
                            <a:srgbClr val="0070C0"/>
                          </a:solidFill>
                          <a:effectLst/>
                          <a:latin typeface="HelvNeue Medium for IBM"/>
                          <a:ea typeface="MS PGothic" panose="020B0600070205080204" pitchFamily="34" charset="-128"/>
                          <a:cs typeface="HelvNeue Medium for IBM"/>
                        </a:rPr>
                        <a:t>Reduce capital expenditures and operational expenses</a:t>
                      </a:r>
                    </a:p>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0" i="0" u="none" strike="noStrike" cap="none" normalizeH="0" baseline="0" dirty="0" smtClean="0">
                          <a:ln>
                            <a:noFill/>
                          </a:ln>
                          <a:solidFill>
                            <a:schemeClr val="tx1"/>
                          </a:solidFill>
                          <a:effectLst/>
                          <a:latin typeface="HelvNeue Roman for IBM"/>
                          <a:ea typeface="MS PGothic" panose="020B0600070205080204" pitchFamily="34" charset="-128"/>
                          <a:cs typeface="HelvNeue Roman for IBM"/>
                        </a:rPr>
                        <a:t>Leverage Pay-as-You-GO or Subscription to WAS workloads in repeatable </a:t>
                      </a:r>
                      <a:br>
                        <a:rPr kumimoji="0" lang="en-US" altLang="en-US" sz="1000" b="0" i="0" u="none" strike="noStrike" cap="none" normalizeH="0" baseline="0" dirty="0" smtClean="0">
                          <a:ln>
                            <a:noFill/>
                          </a:ln>
                          <a:solidFill>
                            <a:schemeClr val="tx1"/>
                          </a:solidFill>
                          <a:effectLst/>
                          <a:latin typeface="HelvNeue Roman for IBM"/>
                          <a:ea typeface="MS PGothic" panose="020B0600070205080204" pitchFamily="34" charset="-128"/>
                          <a:cs typeface="HelvNeue Roman for IBM"/>
                        </a:rPr>
                      </a:br>
                      <a:r>
                        <a:rPr kumimoji="0" lang="en-US" altLang="en-US" sz="1000" b="0" i="0" u="none" strike="noStrike" cap="none" normalizeH="0" baseline="0" dirty="0" smtClean="0">
                          <a:ln>
                            <a:noFill/>
                          </a:ln>
                          <a:solidFill>
                            <a:schemeClr val="tx1"/>
                          </a:solidFill>
                          <a:effectLst/>
                          <a:latin typeface="HelvNeue Roman for IBM"/>
                          <a:ea typeface="MS PGothic" panose="020B0600070205080204" pitchFamily="34" charset="-128"/>
                          <a:cs typeface="HelvNeue Roman for IBM"/>
                        </a:rPr>
                        <a:t>and reliable deployments in the Cloud. You can achieve savings by optimizing labor efficiency with hosted hardware consolidation &amp; utilization.</a:t>
                      </a:r>
                      <a:endParaRPr kumimoji="0" lang="en-US" altLang="en-US" sz="800" b="0" i="0" u="none" strike="noStrike" cap="none" normalizeH="0" baseline="0" dirty="0" smtClean="0">
                        <a:ln>
                          <a:noFill/>
                        </a:ln>
                        <a:solidFill>
                          <a:srgbClr val="7F7F7F"/>
                        </a:solidFill>
                        <a:effectLst/>
                        <a:latin typeface="HelvNeue Roman Italic for IBM"/>
                        <a:ea typeface="MS PGothic" panose="020B0600070205080204" pitchFamily="34" charset="-128"/>
                        <a:cs typeface="HelvNeue Roman Italic for IBM"/>
                      </a:endParaRPr>
                    </a:p>
                  </a:txBody>
                  <a:tcPr marL="0" marR="0" marT="0" marB="0" anchor="ctr" horzOverflow="overflow">
                    <a:lnL cap="flat">
                      <a:noFill/>
                    </a:lnL>
                    <a:lnR cap="flat">
                      <a:noFill/>
                    </a:lnR>
                    <a:lnT cap="flat">
                      <a:noFill/>
                    </a:lnT>
                    <a:lnB w="6350" cap="flat" cmpd="sng" algn="ctr">
                      <a:noFill/>
                      <a:prstDash val="solid"/>
                      <a:round/>
                      <a:headEnd type="none" w="med" len="med"/>
                      <a:tailEnd type="none" w="med" len="med"/>
                    </a:lnB>
                    <a:lnTlToBr>
                      <a:noFill/>
                    </a:lnTlToBr>
                    <a:lnBlToTr>
                      <a:noFill/>
                    </a:lnBlToTr>
                    <a:noFill/>
                  </a:tcPr>
                </a:tc>
              </a:tr>
              <a:tr h="774267">
                <a:tc>
                  <a:txBody>
                    <a:bodyPr/>
                    <a:lstStyle>
                      <a:lvl1pPr marL="0" algn="l" defTabSz="190744" rtl="0" eaLnBrk="1" latinLnBrk="0" hangingPunct="1">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1pPr>
                      <a:lvl2pPr marL="290513" indent="228600" algn="l" defTabSz="190744" rtl="0" eaLnBrk="1" latinLnBrk="0" hangingPunct="1">
                        <a:spcBef>
                          <a:spcPct val="20000"/>
                        </a:spcBef>
                        <a:buClr>
                          <a:schemeClr val="tx1"/>
                        </a:buClr>
                        <a:buFont typeface="Symbol" panose="05050102010706020507" pitchFamily="18"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2pPr>
                      <a:lvl3pPr marL="633413" indent="457200" algn="l" defTabSz="190744" rtl="0" eaLnBrk="1" latinLnBrk="0" hangingPunct="1">
                        <a:spcBef>
                          <a:spcPct val="20000"/>
                        </a:spcBef>
                        <a:buClr>
                          <a:schemeClr val="tx1"/>
                        </a:buClr>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3pPr>
                      <a:lvl4pPr marL="1254125" indent="685800" algn="l" defTabSz="190744" rtl="0" eaLnBrk="1" latinLnBrk="0" hangingPunct="1">
                        <a:spcBef>
                          <a:spcPct val="20000"/>
                        </a:spcBef>
                        <a:buClr>
                          <a:schemeClr val="tx1"/>
                        </a:buClr>
                        <a:defRPr sz="1200" kern="1200">
                          <a:solidFill>
                            <a:srgbClr val="000000"/>
                          </a:solidFill>
                          <a:latin typeface="Arial" panose="020B0604020202020204" pitchFamily="34" charset="0"/>
                          <a:ea typeface="MS PGothic" panose="020B0600070205080204" pitchFamily="34" charset="-128"/>
                          <a:cs typeface="ＭＳ Ｐゴシック"/>
                          <a:sym typeface="Helvetica"/>
                        </a:defRPr>
                      </a:lvl4pPr>
                      <a:lvl5pPr marL="1711325" indent="914400" algn="l" defTabSz="190744" rtl="0" eaLnBrk="1" latinLnBrk="0" hangingPunct="1">
                        <a:spcBef>
                          <a:spcPct val="20000"/>
                        </a:spcBef>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5pPr>
                      <a:lvl6pPr marL="2168525" indent="11430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6pPr>
                      <a:lvl7pPr marL="2625725" indent="13716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7pPr>
                      <a:lvl8pPr marL="3082925" indent="16002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8pPr>
                      <a:lvl9pPr marL="3540125" indent="18288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9pPr>
                    </a:lstStyle>
                    <a:p>
                      <a:pPr marL="0" marR="0" lvl="0" indent="0" algn="ctr"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300" b="0" i="0" u="none" strike="noStrike" cap="none" normalizeH="0" baseline="0" dirty="0" smtClean="0">
                          <a:ln>
                            <a:noFill/>
                          </a:ln>
                          <a:solidFill>
                            <a:srgbClr val="0070C0"/>
                          </a:solidFill>
                          <a:effectLst/>
                          <a:latin typeface="HelvNeue Bold for IBM"/>
                          <a:ea typeface="MS PGothic" panose="020B0600070205080204" pitchFamily="34" charset="-128"/>
                          <a:cs typeface="HelvNeue Bold for IBM"/>
                        </a:rPr>
                        <a:t>Faster</a:t>
                      </a:r>
                    </a:p>
                  </a:txBody>
                  <a:tcPr marL="64295" marR="0" marT="0" marB="0" anchor="ctr" horzOverflow="overflow">
                    <a:lnL cap="flat">
                      <a:noFill/>
                    </a:lnL>
                    <a:lnR cap="flat">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lvl1pPr marL="0" algn="l" defTabSz="190744" rtl="0" eaLnBrk="1" latinLnBrk="0" hangingPunct="1">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1pPr>
                      <a:lvl2pPr marL="290513" indent="228600" algn="l" defTabSz="190744" rtl="0" eaLnBrk="1" latinLnBrk="0" hangingPunct="1">
                        <a:spcBef>
                          <a:spcPct val="20000"/>
                        </a:spcBef>
                        <a:buClr>
                          <a:schemeClr val="tx1"/>
                        </a:buClr>
                        <a:buFont typeface="Symbol" panose="05050102010706020507" pitchFamily="18"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2pPr>
                      <a:lvl3pPr marL="633413" indent="457200" algn="l" defTabSz="190744" rtl="0" eaLnBrk="1" latinLnBrk="0" hangingPunct="1">
                        <a:spcBef>
                          <a:spcPct val="20000"/>
                        </a:spcBef>
                        <a:buClr>
                          <a:schemeClr val="tx1"/>
                        </a:buClr>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3pPr>
                      <a:lvl4pPr marL="1254125" indent="685800" algn="l" defTabSz="190744" rtl="0" eaLnBrk="1" latinLnBrk="0" hangingPunct="1">
                        <a:spcBef>
                          <a:spcPct val="20000"/>
                        </a:spcBef>
                        <a:buClr>
                          <a:schemeClr val="tx1"/>
                        </a:buClr>
                        <a:defRPr sz="1200" kern="1200">
                          <a:solidFill>
                            <a:srgbClr val="000000"/>
                          </a:solidFill>
                          <a:latin typeface="Arial" panose="020B0604020202020204" pitchFamily="34" charset="0"/>
                          <a:ea typeface="MS PGothic" panose="020B0600070205080204" pitchFamily="34" charset="-128"/>
                          <a:cs typeface="ＭＳ Ｐゴシック"/>
                          <a:sym typeface="Helvetica"/>
                        </a:defRPr>
                      </a:lvl4pPr>
                      <a:lvl5pPr marL="1711325" indent="914400" algn="l" defTabSz="190744" rtl="0" eaLnBrk="1" latinLnBrk="0" hangingPunct="1">
                        <a:spcBef>
                          <a:spcPct val="20000"/>
                        </a:spcBef>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5pPr>
                      <a:lvl6pPr marL="2168525" indent="11430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6pPr>
                      <a:lvl7pPr marL="2625725" indent="13716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7pPr>
                      <a:lvl8pPr marL="3082925" indent="16002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8pPr>
                      <a:lvl9pPr marL="3540125" indent="18288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endParaRPr kumimoji="0" lang="en-US" altLang="en-US" sz="1000" b="0" i="0" u="none" strike="noStrike" cap="none" normalizeH="0" baseline="0" dirty="0" smtClean="0">
                        <a:ln>
                          <a:noFill/>
                        </a:ln>
                        <a:solidFill>
                          <a:srgbClr val="000000"/>
                        </a:solidFill>
                        <a:effectLst/>
                        <a:latin typeface="Arial" panose="020B0604020202020204" pitchFamily="34" charset="0"/>
                        <a:ea typeface="MS PGothic" panose="020B0600070205080204" pitchFamily="34" charset="-128"/>
                      </a:endParaRPr>
                    </a:p>
                  </a:txBody>
                  <a:tcPr marL="0" marR="0" marT="0" marB="0" horzOverflow="overflow">
                    <a:lnL cap="flat">
                      <a:noFill/>
                    </a:lnL>
                    <a:lnR cap="flat">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lvl1pPr marL="0" algn="l" defTabSz="190744" rtl="0" eaLnBrk="1" latinLnBrk="0" hangingPunct="1">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1pPr>
                      <a:lvl2pPr marL="290513" indent="228600" algn="l" defTabSz="190744" rtl="0" eaLnBrk="1" latinLnBrk="0" hangingPunct="1">
                        <a:spcBef>
                          <a:spcPct val="20000"/>
                        </a:spcBef>
                        <a:buClr>
                          <a:schemeClr val="tx1"/>
                        </a:buClr>
                        <a:buFont typeface="Symbol" panose="05050102010706020507" pitchFamily="18" charset="2"/>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2pPr>
                      <a:lvl3pPr marL="633413" indent="457200" algn="l" defTabSz="190744" rtl="0" eaLnBrk="1" latinLnBrk="0" hangingPunct="1">
                        <a:spcBef>
                          <a:spcPct val="20000"/>
                        </a:spcBef>
                        <a:buClr>
                          <a:schemeClr val="tx1"/>
                        </a:buClr>
                        <a:defRPr sz="1400" kern="1200">
                          <a:solidFill>
                            <a:srgbClr val="000000"/>
                          </a:solidFill>
                          <a:latin typeface="Arial" panose="020B0604020202020204" pitchFamily="34" charset="0"/>
                          <a:ea typeface="MS PGothic" panose="020B0600070205080204" pitchFamily="34" charset="-128"/>
                          <a:cs typeface="ＭＳ Ｐゴシック"/>
                          <a:sym typeface="Helvetica"/>
                        </a:defRPr>
                      </a:lvl3pPr>
                      <a:lvl4pPr marL="1254125" indent="685800" algn="l" defTabSz="190744" rtl="0" eaLnBrk="1" latinLnBrk="0" hangingPunct="1">
                        <a:spcBef>
                          <a:spcPct val="20000"/>
                        </a:spcBef>
                        <a:buClr>
                          <a:schemeClr val="tx1"/>
                        </a:buClr>
                        <a:defRPr sz="1200" kern="1200">
                          <a:solidFill>
                            <a:srgbClr val="000000"/>
                          </a:solidFill>
                          <a:latin typeface="Arial" panose="020B0604020202020204" pitchFamily="34" charset="0"/>
                          <a:ea typeface="MS PGothic" panose="020B0600070205080204" pitchFamily="34" charset="-128"/>
                          <a:cs typeface="ＭＳ Ｐゴシック"/>
                          <a:sym typeface="Helvetica"/>
                        </a:defRPr>
                      </a:lvl4pPr>
                      <a:lvl5pPr marL="1711325" indent="914400" algn="l" defTabSz="190744" rtl="0" eaLnBrk="1" latinLnBrk="0" hangingPunct="1">
                        <a:spcBef>
                          <a:spcPct val="20000"/>
                        </a:spcBef>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5pPr>
                      <a:lvl6pPr marL="2168525" indent="11430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6pPr>
                      <a:lvl7pPr marL="2625725" indent="13716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7pPr>
                      <a:lvl8pPr marL="3082925" indent="16002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8pPr>
                      <a:lvl9pPr marL="3540125" indent="1828800" algn="l" defTabSz="190744" rtl="0" eaLnBrk="0" fontAlgn="base" latinLnBrk="0" hangingPunct="0">
                        <a:spcBef>
                          <a:spcPct val="20000"/>
                        </a:spcBef>
                        <a:spcAft>
                          <a:spcPct val="0"/>
                        </a:spcAft>
                        <a:buClr>
                          <a:schemeClr val="tx1"/>
                        </a:buClr>
                        <a:defRPr sz="1000" kern="1200">
                          <a:solidFill>
                            <a:srgbClr val="000000"/>
                          </a:solidFill>
                          <a:latin typeface="Arial" panose="020B0604020202020204" pitchFamily="34" charset="0"/>
                          <a:ea typeface="MS PGothic" panose="020B0600070205080204" pitchFamily="34" charset="-128"/>
                          <a:cs typeface="ＭＳ Ｐゴシック"/>
                          <a:sym typeface="Helvetica"/>
                        </a:defRPr>
                      </a:lvl9pPr>
                    </a:lstStyle>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1" i="0" u="none" strike="noStrike" cap="none" normalizeH="0" baseline="0" dirty="0" smtClean="0">
                          <a:ln>
                            <a:noFill/>
                          </a:ln>
                          <a:solidFill>
                            <a:srgbClr val="0070C0"/>
                          </a:solidFill>
                          <a:effectLst/>
                          <a:latin typeface="HelvNeue Medium for IBM"/>
                          <a:ea typeface="MS PGothic" panose="020B0600070205080204" pitchFamily="34" charset="-128"/>
                          <a:cs typeface="HelvNeue Medium for IBM"/>
                        </a:rPr>
                        <a:t>Accelerate WAS Application Delivery in the Cloud</a:t>
                      </a:r>
                    </a:p>
                    <a:p>
                      <a:pPr marL="0" marR="0" lvl="0" indent="0" algn="l" defTabSz="914400" rtl="0" eaLnBrk="0" fontAlgn="base" latinLnBrk="0" hangingPunct="0">
                        <a:lnSpc>
                          <a:spcPct val="95000"/>
                        </a:lnSpc>
                        <a:spcBef>
                          <a:spcPct val="10000"/>
                        </a:spcBef>
                        <a:spcAft>
                          <a:spcPct val="25000"/>
                        </a:spcAft>
                        <a:buClrTx/>
                        <a:buSzTx/>
                        <a:buFontTx/>
                        <a:buNone/>
                        <a:tabLst/>
                      </a:pPr>
                      <a:r>
                        <a:rPr kumimoji="0" lang="en-US" altLang="en-US" sz="1000" b="0" i="0" u="none" strike="noStrike" cap="none" normalizeH="0" baseline="0" dirty="0" smtClean="0">
                          <a:ln>
                            <a:noFill/>
                          </a:ln>
                          <a:solidFill>
                            <a:schemeClr val="tx1"/>
                          </a:solidFill>
                          <a:effectLst/>
                          <a:latin typeface="HelvNeue Roman for IBM"/>
                          <a:ea typeface="MS PGothic" panose="020B0600070205080204" pitchFamily="34" charset="-128"/>
                          <a:cs typeface="HelvNeue Roman for IBM"/>
                        </a:rPr>
                        <a:t>Compared to “Roll your Own”, Deploy apps into test and/or production in minutes, not months. Increase ability to quickly deliver results to capitalize on business opportunities.</a:t>
                      </a:r>
                    </a:p>
                  </a:txBody>
                  <a:tcPr marL="0" marR="0" marT="0" marB="0" anchor="ctr" horzOverflow="overflow">
                    <a:lnL cap="flat">
                      <a:noFill/>
                    </a:lnL>
                    <a:lnR cap="flat">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r>
            </a:tbl>
          </a:graphicData>
        </a:graphic>
      </p:graphicFrame>
      <p:pic>
        <p:nvPicPr>
          <p:cNvPr id="10" name="Picture 45" descr="HybridCloud_Lrgr.png"/>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016111" y="3316587"/>
            <a:ext cx="634008" cy="50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46" descr="LowerCost.png"/>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107641" y="4179082"/>
            <a:ext cx="450949" cy="510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48" descr="Faster.png"/>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170149" y="4888211"/>
            <a:ext cx="433090" cy="51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23" descr="generic-was-lp-500.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076387" y="2522961"/>
            <a:ext cx="535781" cy="542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 name="Group 16"/>
          <p:cNvGrpSpPr/>
          <p:nvPr/>
        </p:nvGrpSpPr>
        <p:grpSpPr>
          <a:xfrm>
            <a:off x="670787" y="2502597"/>
            <a:ext cx="1469751" cy="3050864"/>
            <a:chOff x="557069" y="3899267"/>
            <a:chExt cx="2090313" cy="4339007"/>
          </a:xfrm>
        </p:grpSpPr>
        <p:sp>
          <p:nvSpPr>
            <p:cNvPr id="18" name="Shape 326"/>
            <p:cNvSpPr/>
            <p:nvPr/>
          </p:nvSpPr>
          <p:spPr>
            <a:xfrm>
              <a:off x="560892" y="3899267"/>
              <a:ext cx="2082667"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19" name="Shape 327"/>
            <p:cNvSpPr/>
            <p:nvPr/>
          </p:nvSpPr>
          <p:spPr>
            <a:xfrm>
              <a:off x="563189" y="4389825"/>
              <a:ext cx="2078073"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Data</a:t>
              </a:r>
            </a:p>
          </p:txBody>
        </p:sp>
        <p:sp>
          <p:nvSpPr>
            <p:cNvPr id="20" name="Shape 328"/>
            <p:cNvSpPr/>
            <p:nvPr/>
          </p:nvSpPr>
          <p:spPr>
            <a:xfrm>
              <a:off x="564135" y="4880383"/>
              <a:ext cx="207618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21" name="Shape 329"/>
            <p:cNvSpPr/>
            <p:nvPr/>
          </p:nvSpPr>
          <p:spPr>
            <a:xfrm>
              <a:off x="563595" y="5370942"/>
              <a:ext cx="207726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Middleware</a:t>
              </a:r>
            </a:p>
          </p:txBody>
        </p:sp>
        <p:sp>
          <p:nvSpPr>
            <p:cNvPr id="22" name="Shape 330"/>
            <p:cNvSpPr/>
            <p:nvPr/>
          </p:nvSpPr>
          <p:spPr>
            <a:xfrm>
              <a:off x="558072" y="5861500"/>
              <a:ext cx="2088307" cy="414539"/>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23" name="Shape 331"/>
            <p:cNvSpPr/>
            <p:nvPr/>
          </p:nvSpPr>
          <p:spPr>
            <a:xfrm>
              <a:off x="563789" y="6352060"/>
              <a:ext cx="2076874"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24" name="Shape 332"/>
            <p:cNvSpPr/>
            <p:nvPr/>
          </p:nvSpPr>
          <p:spPr>
            <a:xfrm>
              <a:off x="557069" y="6842618"/>
              <a:ext cx="2090313"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25" name="Shape 333"/>
            <p:cNvSpPr/>
            <p:nvPr/>
          </p:nvSpPr>
          <p:spPr>
            <a:xfrm>
              <a:off x="563620" y="7333177"/>
              <a:ext cx="2077211"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26" name="Shape 334"/>
            <p:cNvSpPr/>
            <p:nvPr/>
          </p:nvSpPr>
          <p:spPr>
            <a:xfrm>
              <a:off x="561832" y="7823736"/>
              <a:ext cx="2080787"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grpSp>
        <p:nvGrpSpPr>
          <p:cNvPr id="28" name="Group 315"/>
          <p:cNvGrpSpPr/>
          <p:nvPr/>
        </p:nvGrpSpPr>
        <p:grpSpPr>
          <a:xfrm>
            <a:off x="5010498" y="5829917"/>
            <a:ext cx="1523641" cy="449024"/>
            <a:chOff x="0" y="0"/>
            <a:chExt cx="2166954" cy="638610"/>
          </a:xfrm>
        </p:grpSpPr>
        <p:sp>
          <p:nvSpPr>
            <p:cNvPr id="29" name="Shape 313"/>
            <p:cNvSpPr/>
            <p:nvPr/>
          </p:nvSpPr>
          <p:spPr>
            <a:xfrm>
              <a:off x="114253" y="0"/>
              <a:ext cx="2052701" cy="638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a:latin typeface="Helvetica Neue Light"/>
                  <a:ea typeface="Helvetica Neue Light"/>
                  <a:cs typeface="Helvetica Neue Light"/>
                  <a:sym typeface="Helvetica Neue Light"/>
                </a:defRPr>
              </a:lvl1pPr>
            </a:lstStyle>
            <a:p>
              <a:pPr algn="ctr" defTabSz="410751">
                <a:defRPr sz="1800"/>
              </a:pPr>
              <a:r>
                <a:rPr sz="1266" kern="0" dirty="0">
                  <a:solidFill>
                    <a:sysClr val="windowText" lastClr="000000"/>
                  </a:solidFill>
                </a:rPr>
                <a:t>Customer Managed</a:t>
              </a:r>
            </a:p>
          </p:txBody>
        </p:sp>
        <p:sp>
          <p:nvSpPr>
            <p:cNvPr id="30" name="Shape 314"/>
            <p:cNvSpPr/>
            <p:nvPr/>
          </p:nvSpPr>
          <p:spPr>
            <a:xfrm>
              <a:off x="0" y="218077"/>
              <a:ext cx="202454" cy="2024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w="12700" cap="flat">
              <a:noFill/>
              <a:miter lim="400000"/>
            </a:ln>
            <a:effectLst/>
          </p:spPr>
          <p:txBody>
            <a:bodyPr wrap="square" lIns="0" tIns="0" rIns="0" bIns="0" numCol="1" anchor="ctr">
              <a:noAutofit/>
            </a:bodyPr>
            <a:lstStyle/>
            <a:p>
              <a:pPr algn="ctr" defTabSz="410751">
                <a:defRPr sz="2400">
                  <a:solidFill>
                    <a:srgbClr val="FFFFFF"/>
                  </a:solidFill>
                </a:defRPr>
              </a:pPr>
              <a:endParaRPr sz="1687" kern="0">
                <a:solidFill>
                  <a:srgbClr val="FFFFFF"/>
                </a:solidFill>
                <a:sym typeface="Helvetica Light"/>
              </a:endParaRPr>
            </a:p>
          </p:txBody>
        </p:sp>
      </p:grpSp>
      <p:grpSp>
        <p:nvGrpSpPr>
          <p:cNvPr id="31" name="Group 318"/>
          <p:cNvGrpSpPr/>
          <p:nvPr/>
        </p:nvGrpSpPr>
        <p:grpSpPr>
          <a:xfrm>
            <a:off x="5010498" y="6055055"/>
            <a:ext cx="1917505" cy="449024"/>
            <a:chOff x="0" y="0"/>
            <a:chExt cx="2727117" cy="638610"/>
          </a:xfrm>
        </p:grpSpPr>
        <p:sp>
          <p:nvSpPr>
            <p:cNvPr id="32" name="Shape 316"/>
            <p:cNvSpPr/>
            <p:nvPr/>
          </p:nvSpPr>
          <p:spPr>
            <a:xfrm>
              <a:off x="114253" y="0"/>
              <a:ext cx="2612864" cy="638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a:latin typeface="Helvetica Neue Light"/>
                  <a:ea typeface="Helvetica Neue Light"/>
                  <a:cs typeface="Helvetica Neue Light"/>
                  <a:sym typeface="Helvetica Neue Light"/>
                </a:defRPr>
              </a:lvl1pPr>
            </a:lstStyle>
            <a:p>
              <a:pPr algn="ctr" defTabSz="410751">
                <a:defRPr sz="1800"/>
              </a:pPr>
              <a:r>
                <a:rPr lang="en-US" sz="1266" kern="0" dirty="0">
                  <a:solidFill>
                    <a:sysClr val="windowText" lastClr="000000"/>
                  </a:solidFill>
                </a:rPr>
                <a:t>IBM </a:t>
              </a:r>
              <a:r>
                <a:rPr sz="1266" kern="0" dirty="0">
                  <a:solidFill>
                    <a:sysClr val="windowText" lastClr="000000"/>
                  </a:solidFill>
                </a:rPr>
                <a:t>Managed</a:t>
              </a:r>
            </a:p>
          </p:txBody>
        </p:sp>
        <p:sp>
          <p:nvSpPr>
            <p:cNvPr id="33" name="Shape 317"/>
            <p:cNvSpPr/>
            <p:nvPr/>
          </p:nvSpPr>
          <p:spPr>
            <a:xfrm>
              <a:off x="0" y="218077"/>
              <a:ext cx="202454" cy="2024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592DA"/>
            </a:solidFill>
            <a:ln w="12700" cap="flat">
              <a:noFill/>
              <a:miter lim="400000"/>
            </a:ln>
            <a:effectLst/>
          </p:spPr>
          <p:txBody>
            <a:bodyPr wrap="square" lIns="0" tIns="0" rIns="0" bIns="0" numCol="1" anchor="ctr">
              <a:noAutofit/>
            </a:bodyPr>
            <a:lstStyle/>
            <a:p>
              <a:pPr algn="ctr" defTabSz="410751">
                <a:defRPr sz="2400">
                  <a:solidFill>
                    <a:srgbClr val="FFFFFF"/>
                  </a:solidFill>
                </a:defRPr>
              </a:pPr>
              <a:endParaRPr sz="1687" kern="0">
                <a:solidFill>
                  <a:srgbClr val="FFFFFF"/>
                </a:solidFill>
                <a:sym typeface="Helvetica Light"/>
              </a:endParaRPr>
            </a:p>
          </p:txBody>
        </p:sp>
      </p:grpSp>
      <p:sp>
        <p:nvSpPr>
          <p:cNvPr id="34" name="Shape 313"/>
          <p:cNvSpPr/>
          <p:nvPr/>
        </p:nvSpPr>
        <p:spPr>
          <a:xfrm>
            <a:off x="2655776" y="5940721"/>
            <a:ext cx="1981378" cy="449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a:latin typeface="Helvetica Neue Light"/>
                <a:ea typeface="Helvetica Neue Light"/>
                <a:cs typeface="Helvetica Neue Light"/>
                <a:sym typeface="Helvetica Neue Light"/>
              </a:defRPr>
            </a:lvl1pPr>
          </a:lstStyle>
          <a:p>
            <a:pPr algn="ctr" defTabSz="410751">
              <a:defRPr sz="1800"/>
            </a:pPr>
            <a:r>
              <a:rPr lang="en-US" sz="1266" kern="0" dirty="0">
                <a:solidFill>
                  <a:sysClr val="windowText" lastClr="000000"/>
                </a:solidFill>
              </a:rPr>
              <a:t>IBM Pre-configured, Customer Accessible</a:t>
            </a:r>
            <a:endParaRPr sz="1266" kern="0" dirty="0">
              <a:solidFill>
                <a:sysClr val="windowText" lastClr="000000"/>
              </a:solidFill>
            </a:endParaRPr>
          </a:p>
        </p:txBody>
      </p:sp>
      <p:sp>
        <p:nvSpPr>
          <p:cNvPr id="35" name="Shape 314"/>
          <p:cNvSpPr/>
          <p:nvPr/>
        </p:nvSpPr>
        <p:spPr>
          <a:xfrm>
            <a:off x="2472242" y="6066039"/>
            <a:ext cx="142350" cy="1423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60000"/>
              <a:lumOff val="40000"/>
            </a:schemeClr>
          </a:solidFill>
          <a:ln w="12700" cap="flat">
            <a:noFill/>
            <a:miter lim="400000"/>
          </a:ln>
          <a:effectLst/>
        </p:spPr>
        <p:txBody>
          <a:bodyPr wrap="square" lIns="0" tIns="0" rIns="0" bIns="0" numCol="1" anchor="ctr">
            <a:noAutofit/>
          </a:bodyPr>
          <a:lstStyle/>
          <a:p>
            <a:pPr algn="ctr" defTabSz="410751">
              <a:defRPr sz="2400">
                <a:solidFill>
                  <a:srgbClr val="FFFFFF"/>
                </a:solidFill>
              </a:defRPr>
            </a:pPr>
            <a:endParaRPr sz="1687" kern="0">
              <a:solidFill>
                <a:srgbClr val="FFFFFF"/>
              </a:solidFill>
              <a:sym typeface="Helvetica Light"/>
            </a:endParaRPr>
          </a:p>
        </p:txBody>
      </p:sp>
      <p:sp>
        <p:nvSpPr>
          <p:cNvPr id="38" name="Shape 685"/>
          <p:cNvSpPr/>
          <p:nvPr/>
        </p:nvSpPr>
        <p:spPr>
          <a:xfrm>
            <a:off x="2214562" y="5901093"/>
            <a:ext cx="4713441" cy="528282"/>
          </a:xfrm>
          <a:prstGeom prst="rect">
            <a:avLst/>
          </a:prstGeom>
          <a:ln w="12700">
            <a:solidFill>
              <a:srgbClr val="5592DA"/>
            </a:solidFill>
          </a:ln>
        </p:spPr>
        <p:txBody>
          <a:bodyPr lIns="0" tIns="0" rIns="0" bIns="0" anchor="ctr"/>
          <a:lstStyle/>
          <a:p>
            <a:pPr algn="ctr" defTabSz="410751">
              <a:defRPr sz="3400">
                <a:solidFill>
                  <a:srgbClr val="043E68"/>
                </a:solidFill>
              </a:defRPr>
            </a:pPr>
            <a:endParaRPr sz="2391" kern="0">
              <a:solidFill>
                <a:srgbClr val="043E68"/>
              </a:solidFill>
              <a:sym typeface="Helvetica Light"/>
            </a:endParaRPr>
          </a:p>
        </p:txBody>
      </p:sp>
      <p:grpSp>
        <p:nvGrpSpPr>
          <p:cNvPr id="42" name="Group 41"/>
          <p:cNvGrpSpPr/>
          <p:nvPr/>
        </p:nvGrpSpPr>
        <p:grpSpPr>
          <a:xfrm>
            <a:off x="3446860" y="1799572"/>
            <a:ext cx="4310198" cy="549255"/>
            <a:chOff x="2233250" y="3904307"/>
            <a:chExt cx="3366566" cy="732343"/>
          </a:xfrm>
        </p:grpSpPr>
        <p:sp>
          <p:nvSpPr>
            <p:cNvPr id="43" name="TextBox 42"/>
            <p:cNvSpPr txBox="1"/>
            <p:nvPr/>
          </p:nvSpPr>
          <p:spPr>
            <a:xfrm>
              <a:off x="3083786" y="3904307"/>
              <a:ext cx="1665487" cy="411567"/>
            </a:xfrm>
            <a:prstGeom prst="rect">
              <a:avLst/>
            </a:prstGeom>
            <a:noFill/>
            <a:ln>
              <a:noFill/>
            </a:ln>
          </p:spPr>
          <p:txBody>
            <a:bodyPr wrap="none" rtlCol="0">
              <a:spAutoFit/>
            </a:bodyPr>
            <a:lstStyle/>
            <a:p>
              <a:pPr algn="ctr" defTabSz="342318"/>
              <a:r>
                <a:rPr lang="en-US" sz="1406" b="1" kern="0" dirty="0">
                  <a:solidFill>
                    <a:srgbClr val="6D6E70"/>
                  </a:solidFill>
                  <a:latin typeface="HelvNeue for IBM"/>
                  <a:cs typeface="HelvNeue for IBM"/>
                  <a:sym typeface="Helvetica Light"/>
                </a:rPr>
                <a:t>Develop, Test and Run</a:t>
              </a:r>
            </a:p>
          </p:txBody>
        </p:sp>
        <p:sp>
          <p:nvSpPr>
            <p:cNvPr id="44" name="TextBox 43"/>
            <p:cNvSpPr txBox="1"/>
            <p:nvPr/>
          </p:nvSpPr>
          <p:spPr>
            <a:xfrm>
              <a:off x="2233250" y="4268343"/>
              <a:ext cx="3366566" cy="368307"/>
            </a:xfrm>
            <a:prstGeom prst="rect">
              <a:avLst/>
            </a:prstGeom>
            <a:noFill/>
            <a:ln>
              <a:noFill/>
            </a:ln>
          </p:spPr>
          <p:txBody>
            <a:bodyPr wrap="square" rtlCol="0">
              <a:spAutoFit/>
            </a:bodyPr>
            <a:lstStyle/>
            <a:p>
              <a:pPr algn="ctr" defTabSz="342318"/>
              <a:r>
                <a:rPr lang="en-US" sz="1195" kern="0" dirty="0">
                  <a:solidFill>
                    <a:srgbClr val="6D6E70"/>
                  </a:solidFill>
                  <a:latin typeface="HelvNeue for IBM Light"/>
                  <a:cs typeface="HelvNeue for IBM Light"/>
                  <a:sym typeface="Helvetica Light"/>
                </a:rPr>
                <a:t>IBM Application Server on Cloud</a:t>
              </a:r>
            </a:p>
          </p:txBody>
        </p:sp>
      </p:grpSp>
      <p:pic>
        <p:nvPicPr>
          <p:cNvPr id="4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783" y="1431867"/>
            <a:ext cx="853760" cy="7354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6" name="Title 45"/>
          <p:cNvSpPr>
            <a:spLocks noGrp="1"/>
          </p:cNvSpPr>
          <p:nvPr>
            <p:ph type="title"/>
          </p:nvPr>
        </p:nvSpPr>
        <p:spPr>
          <a:xfrm>
            <a:off x="267875" y="343585"/>
            <a:ext cx="7804547" cy="738840"/>
          </a:xfrm>
        </p:spPr>
        <p:txBody>
          <a:bodyPr>
            <a:normAutofit/>
          </a:bodyPr>
          <a:lstStyle/>
          <a:p>
            <a:r>
              <a:rPr lang="en-US" sz="1969" dirty="0"/>
              <a:t>IBM Application Server on Cloud </a:t>
            </a:r>
            <a:r>
              <a:rPr lang="en-US" sz="1969" b="0" dirty="0"/>
              <a:t>provides </a:t>
            </a:r>
            <a:r>
              <a:rPr lang="en-US" sz="1969" b="0" dirty="0">
                <a:solidFill>
                  <a:schemeClr val="tx1"/>
                </a:solidFill>
              </a:rPr>
              <a:t>the</a:t>
            </a:r>
            <a:r>
              <a:rPr lang="en-US" sz="1969" b="0" dirty="0">
                <a:solidFill>
                  <a:srgbClr val="7030A0"/>
                </a:solidFill>
              </a:rPr>
              <a:t> </a:t>
            </a:r>
            <a:r>
              <a:rPr lang="en-US" sz="1969" dirty="0">
                <a:solidFill>
                  <a:srgbClr val="7030A0"/>
                </a:solidFill>
              </a:rPr>
              <a:t>Same</a:t>
            </a:r>
            <a:r>
              <a:rPr lang="en-US" sz="1969" b="0" dirty="0">
                <a:solidFill>
                  <a:srgbClr val="7030A0"/>
                </a:solidFill>
              </a:rPr>
              <a:t> </a:t>
            </a:r>
            <a:r>
              <a:rPr lang="en-US" sz="1969" b="0" dirty="0">
                <a:solidFill>
                  <a:schemeClr val="tx1"/>
                </a:solidFill>
              </a:rPr>
              <a:t>WebSphere Application Server with the </a:t>
            </a:r>
            <a:r>
              <a:rPr lang="en-US" sz="1969" dirty="0">
                <a:solidFill>
                  <a:schemeClr val="accent6">
                    <a:lumMod val="75000"/>
                  </a:schemeClr>
                </a:solidFill>
              </a:rPr>
              <a:t>Speed</a:t>
            </a:r>
            <a:r>
              <a:rPr lang="en-US" sz="1969" b="0" dirty="0">
                <a:solidFill>
                  <a:schemeClr val="tx1"/>
                </a:solidFill>
              </a:rPr>
              <a:t> and </a:t>
            </a:r>
            <a:r>
              <a:rPr lang="en-US" sz="1969" dirty="0">
                <a:solidFill>
                  <a:schemeClr val="accent6">
                    <a:lumMod val="75000"/>
                  </a:schemeClr>
                </a:solidFill>
              </a:rPr>
              <a:t>Simplicity</a:t>
            </a:r>
            <a:r>
              <a:rPr lang="en-US" sz="1969" b="0" dirty="0">
                <a:solidFill>
                  <a:schemeClr val="tx1"/>
                </a:solidFill>
              </a:rPr>
              <a:t> of the </a:t>
            </a:r>
            <a:r>
              <a:rPr lang="en-US" sz="1969" b="0" dirty="0">
                <a:solidFill>
                  <a:schemeClr val="tx1"/>
                </a:solidFill>
              </a:rPr>
              <a:t>Cloud!</a:t>
            </a:r>
            <a:endParaRPr lang="en-US" sz="1969" b="0" dirty="0">
              <a:solidFill>
                <a:schemeClr val="tx1"/>
              </a:solidFill>
            </a:endParaRPr>
          </a:p>
        </p:txBody>
      </p:sp>
      <p:pic>
        <p:nvPicPr>
          <p:cNvPr id="47" name="Picture 7" descr="C:\Users\IBM_ADMIN\Dropbox\Yakura\Work\Meetings\PLM\WASaaS\Sales_Enablement\private-hybrid_management-as-servic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91740" y="235758"/>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49"/>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850636" y="1799575"/>
            <a:ext cx="464944" cy="464944"/>
          </a:xfrm>
          <a:prstGeom prst="rect">
            <a:avLst/>
          </a:prstGeom>
        </p:spPr>
      </p:pic>
      <p:sp>
        <p:nvSpPr>
          <p:cNvPr id="51" name="Left Brace 50"/>
          <p:cNvSpPr/>
          <p:nvPr/>
        </p:nvSpPr>
        <p:spPr>
          <a:xfrm>
            <a:off x="2319913" y="1716986"/>
            <a:ext cx="589359" cy="3788491"/>
          </a:xfrm>
          <a:prstGeom prst="leftBrace">
            <a:avLst>
              <a:gd name="adj1" fmla="val 0"/>
              <a:gd name="adj2" fmla="val 50000"/>
            </a:avLst>
          </a:prstGeom>
          <a:noFill/>
          <a:ln w="25400"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latinLnBrk="1" hangingPunct="0"/>
            <a:endParaRPr lang="en-US" sz="1266" kern="0">
              <a:solidFill>
                <a:srgbClr val="000000"/>
              </a:solidFill>
              <a:sym typeface="Helvetica Light"/>
            </a:endParaRPr>
          </a:p>
        </p:txBody>
      </p:sp>
      <p:cxnSp>
        <p:nvCxnSpPr>
          <p:cNvPr id="53" name="Straight Connector 52"/>
          <p:cNvCxnSpPr/>
          <p:nvPr/>
        </p:nvCxnSpPr>
        <p:spPr>
          <a:xfrm>
            <a:off x="4333116" y="1711564"/>
            <a:ext cx="3038692" cy="0"/>
          </a:xfrm>
          <a:prstGeom prst="line">
            <a:avLst/>
          </a:prstGeom>
          <a:noFill/>
          <a:ln w="25400" cap="flat">
            <a:solidFill>
              <a:srgbClr val="7030A0"/>
            </a:solidFill>
            <a:prstDash val="sysDot"/>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182101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4527113" y="2488395"/>
            <a:ext cx="38573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6" name="Shape 646"/>
          <p:cNvSpPr>
            <a:spLocks noGrp="1"/>
          </p:cNvSpPr>
          <p:nvPr>
            <p:ph type="sldNum" sz="quarter" idx="2"/>
          </p:nvPr>
        </p:nvSpPr>
        <p:spPr>
          <a:xfrm>
            <a:off x="88426" y="6567436"/>
            <a:ext cx="198772" cy="194797"/>
          </a:xfrm>
          <a:prstGeom prst="rect">
            <a:avLst/>
          </a:prstGeom>
          <a:extLst>
            <a:ext uri="{C572A759-6A51-4108-AA02-DFA0A04FC94B}">
              <ma14:wrappingTextBoxFlag xmlns:ma14="http://schemas.microsoft.com/office/mac/drawingml/2011/main" xmlns="" val="1"/>
            </a:ext>
          </a:extLst>
        </p:spPr>
        <p:txBody>
          <a:bodyPr/>
          <a:lstStyle/>
          <a:p>
            <a:pPr>
              <a:defRPr>
                <a:solidFill>
                  <a:srgbClr val="000000"/>
                </a:solidFill>
              </a:defRPr>
            </a:pPr>
            <a:fld id="{86CB4B4D-7CA3-9044-876B-883B54F8677D}" type="slidenum">
              <a:rPr/>
              <a:pPr>
                <a:defRPr>
                  <a:solidFill>
                    <a:srgbClr val="000000"/>
                  </a:solidFill>
                </a:defRPr>
              </a:pPr>
              <a:t>38</a:t>
            </a:fld>
            <a:endParaRPr/>
          </a:p>
        </p:txBody>
      </p:sp>
      <p:sp>
        <p:nvSpPr>
          <p:cNvPr id="688" name="Shape 688"/>
          <p:cNvSpPr/>
          <p:nvPr/>
        </p:nvSpPr>
        <p:spPr>
          <a:xfrm>
            <a:off x="118485" y="621073"/>
            <a:ext cx="6570283" cy="46172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a:defRPr sz="1800"/>
            </a:pPr>
            <a:r>
              <a:rPr lang="en-US" sz="1266" kern="0" dirty="0">
                <a:solidFill>
                  <a:sysClr val="windowText" lastClr="000000"/>
                </a:solidFill>
              </a:rPr>
              <a:t>Standardized virtual machines, </a:t>
            </a:r>
            <a:r>
              <a:rPr lang="en-US" sz="1266" kern="0" dirty="0">
                <a:solidFill>
                  <a:srgbClr val="773F9B">
                    <a:lumMod val="75000"/>
                  </a:srgbClr>
                </a:solidFill>
              </a:rPr>
              <a:t>pre-configured</a:t>
            </a:r>
            <a:r>
              <a:rPr lang="en-US" sz="1266" kern="0" dirty="0">
                <a:solidFill>
                  <a:sysClr val="windowText" lastClr="000000"/>
                </a:solidFill>
              </a:rPr>
              <a:t> through automation with </a:t>
            </a:r>
            <a:r>
              <a:rPr lang="en-US" sz="1266" kern="0" dirty="0">
                <a:solidFill>
                  <a:srgbClr val="773F9B">
                    <a:lumMod val="75000"/>
                  </a:srgbClr>
                </a:solidFill>
              </a:rPr>
              <a:t>self-serviced consumption based pricing</a:t>
            </a:r>
            <a:r>
              <a:rPr lang="en-US" sz="1266" kern="0" dirty="0">
                <a:solidFill>
                  <a:sysClr val="windowText" lastClr="000000"/>
                </a:solidFill>
              </a:rPr>
              <a:t>.</a:t>
            </a:r>
            <a:endParaRPr sz="1266" kern="0" dirty="0">
              <a:solidFill>
                <a:sysClr val="windowText" lastClr="000000"/>
              </a:solidFill>
            </a:endParaRPr>
          </a:p>
        </p:txBody>
      </p:sp>
      <p:pic>
        <p:nvPicPr>
          <p:cNvPr id="48" name="Picture 7" descr="C:\Users\IBM_ADMIN\Dropbox\Yakura\Work\Meetings\PLM\WASaaS\Sales_Enablement\private-hybrid_management-as-serv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1740" y="235758"/>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9"/>
          <p:cNvGrpSpPr/>
          <p:nvPr/>
        </p:nvGrpSpPr>
        <p:grpSpPr>
          <a:xfrm>
            <a:off x="632078" y="2741673"/>
            <a:ext cx="1469751" cy="3050864"/>
            <a:chOff x="557069" y="3899267"/>
            <a:chExt cx="2090313" cy="4339007"/>
          </a:xfrm>
        </p:grpSpPr>
        <p:sp>
          <p:nvSpPr>
            <p:cNvPr id="51" name="Shape 326"/>
            <p:cNvSpPr/>
            <p:nvPr/>
          </p:nvSpPr>
          <p:spPr>
            <a:xfrm>
              <a:off x="560892" y="3899267"/>
              <a:ext cx="2082667"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52" name="Shape 327"/>
            <p:cNvSpPr/>
            <p:nvPr/>
          </p:nvSpPr>
          <p:spPr>
            <a:xfrm>
              <a:off x="563189" y="4389825"/>
              <a:ext cx="2078073"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Data</a:t>
              </a:r>
            </a:p>
          </p:txBody>
        </p:sp>
        <p:sp>
          <p:nvSpPr>
            <p:cNvPr id="53" name="Shape 328"/>
            <p:cNvSpPr/>
            <p:nvPr/>
          </p:nvSpPr>
          <p:spPr>
            <a:xfrm>
              <a:off x="564135" y="4880383"/>
              <a:ext cx="207618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54" name="Shape 329"/>
            <p:cNvSpPr/>
            <p:nvPr/>
          </p:nvSpPr>
          <p:spPr>
            <a:xfrm>
              <a:off x="563595" y="5370942"/>
              <a:ext cx="207726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Middleware</a:t>
              </a:r>
            </a:p>
          </p:txBody>
        </p:sp>
        <p:sp>
          <p:nvSpPr>
            <p:cNvPr id="55" name="Shape 330"/>
            <p:cNvSpPr/>
            <p:nvPr/>
          </p:nvSpPr>
          <p:spPr>
            <a:xfrm>
              <a:off x="558072" y="5861500"/>
              <a:ext cx="2088307" cy="414539"/>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56" name="Shape 331"/>
            <p:cNvSpPr/>
            <p:nvPr/>
          </p:nvSpPr>
          <p:spPr>
            <a:xfrm>
              <a:off x="563789" y="6352060"/>
              <a:ext cx="2076874"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57" name="Shape 332"/>
            <p:cNvSpPr/>
            <p:nvPr/>
          </p:nvSpPr>
          <p:spPr>
            <a:xfrm>
              <a:off x="557069" y="6842618"/>
              <a:ext cx="2090313"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58" name="Shape 333"/>
            <p:cNvSpPr/>
            <p:nvPr/>
          </p:nvSpPr>
          <p:spPr>
            <a:xfrm>
              <a:off x="563620" y="7333177"/>
              <a:ext cx="2077211"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59" name="Shape 334"/>
            <p:cNvSpPr/>
            <p:nvPr/>
          </p:nvSpPr>
          <p:spPr>
            <a:xfrm>
              <a:off x="561832" y="7823736"/>
              <a:ext cx="2080787"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sp>
        <p:nvSpPr>
          <p:cNvPr id="62" name="Shape 322"/>
          <p:cNvSpPr>
            <a:spLocks noGrp="1"/>
          </p:cNvSpPr>
          <p:nvPr>
            <p:ph type="title"/>
          </p:nvPr>
        </p:nvSpPr>
        <p:spPr>
          <a:xfrm>
            <a:off x="107721" y="235758"/>
            <a:ext cx="8271123" cy="300024"/>
          </a:xfrm>
          <a:prstGeom prst="rect">
            <a:avLst/>
          </a:prstGeom>
        </p:spPr>
        <p:txBody>
          <a:bodyPr anchor="t">
            <a:normAutofit fontScale="90000"/>
          </a:bodyPr>
          <a:lstStyle>
            <a:lvl1pPr defTabSz="443991">
              <a:defRPr sz="3040"/>
            </a:lvl1pPr>
          </a:lstStyle>
          <a:p>
            <a:pPr lvl="0">
              <a:defRPr sz="1800" b="0"/>
            </a:pPr>
            <a:r>
              <a:rPr lang="en-US" sz="2137" dirty="0"/>
              <a:t>IBM Application Server on Cloud  </a:t>
            </a:r>
            <a:r>
              <a:rPr lang="en-US" sz="2137" b="0" dirty="0"/>
              <a:t>provides the</a:t>
            </a:r>
            <a:r>
              <a:rPr lang="en-US" sz="2137" dirty="0"/>
              <a:t> </a:t>
            </a:r>
            <a:r>
              <a:rPr lang="en-US" sz="2137" dirty="0">
                <a:solidFill>
                  <a:srgbClr val="7030A0"/>
                </a:solidFill>
              </a:rPr>
              <a:t>Building Blocks </a:t>
            </a:r>
            <a:r>
              <a:rPr lang="en-US" dirty="0" smtClean="0">
                <a:solidFill>
                  <a:srgbClr val="7030A0"/>
                </a:solidFill>
              </a:rPr>
              <a:t>, </a:t>
            </a:r>
            <a:endParaRPr sz="1898" dirty="0">
              <a:solidFill>
                <a:srgbClr val="7030A0"/>
              </a:solidFill>
            </a:endParaRPr>
          </a:p>
        </p:txBody>
      </p:sp>
      <p:sp>
        <p:nvSpPr>
          <p:cNvPr id="36" name="Rounded Rectangle 35"/>
          <p:cNvSpPr/>
          <p:nvPr/>
        </p:nvSpPr>
        <p:spPr>
          <a:xfrm>
            <a:off x="4948627" y="3444729"/>
            <a:ext cx="3560652" cy="1066560"/>
          </a:xfrm>
          <a:prstGeom prst="roundRect">
            <a:avLst/>
          </a:prstGeom>
          <a:noFill/>
          <a:ln w="25400" cap="flat" cmpd="sng" algn="ctr">
            <a:solidFill>
              <a:srgbClr val="0070C0"/>
            </a:solidFill>
            <a:prstDash val="sysDot"/>
          </a:ln>
          <a:effectLst/>
        </p:spPr>
        <p:txBody>
          <a:bodyPr anchor="ctr"/>
          <a:lstStyle/>
          <a:p>
            <a:pPr algn="ctr">
              <a:defRPr/>
            </a:pPr>
            <a:endParaRPr lang="en-US" sz="1266" dirty="0">
              <a:solidFill>
                <a:srgbClr val="FFFFFF"/>
              </a:solidFill>
              <a:latin typeface="Arial"/>
              <a:sym typeface="Helvetica Light"/>
            </a:endParaRPr>
          </a:p>
        </p:txBody>
      </p:sp>
      <p:sp>
        <p:nvSpPr>
          <p:cNvPr id="37" name="Left Brace 36"/>
          <p:cNvSpPr/>
          <p:nvPr/>
        </p:nvSpPr>
        <p:spPr>
          <a:xfrm>
            <a:off x="3046093" y="2478819"/>
            <a:ext cx="1069779" cy="2784469"/>
          </a:xfrm>
          <a:prstGeom prst="leftBrace">
            <a:avLst>
              <a:gd name="adj1" fmla="val 0"/>
              <a:gd name="adj2" fmla="val 49375"/>
            </a:avLst>
          </a:prstGeom>
          <a:noFill/>
          <a:ln w="38100" cap="flat" cmpd="sng" algn="ctr">
            <a:solidFill>
              <a:srgbClr val="FFFFFF">
                <a:lumMod val="50000"/>
              </a:srgbClr>
            </a:solidFill>
            <a:prstDash val="solid"/>
          </a:ln>
          <a:effectLst/>
        </p:spPr>
        <p:txBody>
          <a:bodyPr anchor="ctr"/>
          <a:lstStyle/>
          <a:p>
            <a:pPr algn="ctr">
              <a:defRPr/>
            </a:pPr>
            <a:endParaRPr lang="en-US" sz="1266" dirty="0">
              <a:solidFill>
                <a:srgbClr val="000000"/>
              </a:solidFill>
              <a:latin typeface="Arial"/>
              <a:sym typeface="Helvetica Light"/>
            </a:endParaRPr>
          </a:p>
        </p:txBody>
      </p:sp>
      <p:sp>
        <p:nvSpPr>
          <p:cNvPr id="38" name="Rounded Rectangle 37"/>
          <p:cNvSpPr/>
          <p:nvPr/>
        </p:nvSpPr>
        <p:spPr>
          <a:xfrm>
            <a:off x="4912846" y="2023405"/>
            <a:ext cx="3596432" cy="1120320"/>
          </a:xfrm>
          <a:prstGeom prst="roundRect">
            <a:avLst/>
          </a:prstGeom>
          <a:noFill/>
          <a:ln w="25400" cap="flat" cmpd="sng" algn="ctr">
            <a:solidFill>
              <a:srgbClr val="7030A0"/>
            </a:solidFill>
            <a:prstDash val="sysDot"/>
          </a:ln>
          <a:effectLst/>
        </p:spPr>
        <p:txBody>
          <a:bodyPr anchor="ctr"/>
          <a:lstStyle/>
          <a:p>
            <a:pPr algn="ctr">
              <a:defRPr/>
            </a:pPr>
            <a:endParaRPr lang="en-US" sz="1266" dirty="0">
              <a:solidFill>
                <a:srgbClr val="FFFFFF"/>
              </a:solidFill>
              <a:latin typeface="Arial"/>
              <a:sym typeface="Helvetica Light"/>
            </a:endParaRPr>
          </a:p>
        </p:txBody>
      </p:sp>
      <p:grpSp>
        <p:nvGrpSpPr>
          <p:cNvPr id="5" name="Group 4"/>
          <p:cNvGrpSpPr/>
          <p:nvPr/>
        </p:nvGrpSpPr>
        <p:grpSpPr>
          <a:xfrm>
            <a:off x="4065642" y="2242829"/>
            <a:ext cx="482203" cy="486668"/>
            <a:chOff x="5440362" y="3189801"/>
            <a:chExt cx="685800" cy="692150"/>
          </a:xfrm>
        </p:grpSpPr>
        <p:sp>
          <p:nvSpPr>
            <p:cNvPr id="39" name="Oval 38"/>
            <p:cNvSpPr/>
            <p:nvPr/>
          </p:nvSpPr>
          <p:spPr>
            <a:xfrm>
              <a:off x="5440362" y="3196151"/>
              <a:ext cx="685800" cy="685800"/>
            </a:xfrm>
            <a:prstGeom prst="ellipse">
              <a:avLst/>
            </a:prstGeom>
            <a:solidFill>
              <a:srgbClr val="FFFFFF"/>
            </a:solidFill>
            <a:ln w="50800" cap="flat" cmpd="sng" algn="ctr">
              <a:solidFill>
                <a:srgbClr val="7030A0"/>
              </a:solidFill>
              <a:prstDash val="solid"/>
            </a:ln>
            <a:effectLst/>
          </p:spPr>
          <p:txBody>
            <a:bodyPr anchor="ctr"/>
            <a:lstStyle/>
            <a:p>
              <a:pPr algn="ctr">
                <a:defRPr/>
              </a:pPr>
              <a:endParaRPr lang="en-US" sz="1266" dirty="0">
                <a:solidFill>
                  <a:srgbClr val="FFFFFF"/>
                </a:solidFill>
                <a:latin typeface="Arial"/>
                <a:sym typeface="Helvetica Light"/>
              </a:endParaRPr>
            </a:p>
          </p:txBody>
        </p:sp>
        <p:sp>
          <p:nvSpPr>
            <p:cNvPr id="40" name="Rectangle 71"/>
            <p:cNvSpPr>
              <a:spLocks noChangeArrowheads="1"/>
            </p:cNvSpPr>
            <p:nvPr/>
          </p:nvSpPr>
          <p:spPr bwMode="auto">
            <a:xfrm>
              <a:off x="5621337" y="3331089"/>
              <a:ext cx="406266" cy="4697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166688" indent="-166688" eaLnBrk="0" hangingPunct="0">
                <a:spcBef>
                  <a:spcPct val="20000"/>
                </a:spcBef>
                <a:buClr>
                  <a:srgbClr val="7F7F7F"/>
                </a:buClr>
                <a:buFont typeface="Wingdings" pitchFamily="2" charset="2"/>
                <a:buChar char="§"/>
                <a:defRPr>
                  <a:solidFill>
                    <a:srgbClr val="7F7F7F"/>
                  </a:solidFill>
                  <a:latin typeface="Arial" pitchFamily="34" charset="0"/>
                  <a:ea typeface="MS PGothic" pitchFamily="34" charset="-128"/>
                </a:defRPr>
              </a:lvl1pPr>
              <a:lvl2pPr marL="742950" indent="-285750" eaLnBrk="0" hangingPunct="0">
                <a:spcBef>
                  <a:spcPct val="20000"/>
                </a:spcBef>
                <a:buClr>
                  <a:srgbClr val="7F7F7F"/>
                </a:buClr>
                <a:buChar char="•"/>
                <a:defRPr>
                  <a:solidFill>
                    <a:srgbClr val="7F7F7F"/>
                  </a:solidFill>
                  <a:latin typeface="Arial" pitchFamily="34" charset="0"/>
                  <a:ea typeface="MS PGothic" pitchFamily="34" charset="-128"/>
                </a:defRPr>
              </a:lvl2pPr>
              <a:lvl3pPr marL="1143000" indent="-228600" eaLnBrk="0" hangingPunct="0">
                <a:spcBef>
                  <a:spcPct val="20000"/>
                </a:spcBef>
                <a:buClr>
                  <a:srgbClr val="7F7F7F"/>
                </a:buClr>
                <a:buFont typeface="Arial" pitchFamily="34" charset="0"/>
                <a:buChar char="–"/>
                <a:defRPr sz="1600">
                  <a:solidFill>
                    <a:srgbClr val="7F7F7F"/>
                  </a:solidFill>
                  <a:latin typeface="Arial" pitchFamily="34" charset="0"/>
                  <a:ea typeface="MS PGothic" pitchFamily="34" charset="-128"/>
                </a:defRPr>
              </a:lvl3pPr>
              <a:lvl4pPr marL="1600200" indent="-228600" eaLnBrk="0" hangingPunct="0">
                <a:spcBef>
                  <a:spcPct val="20000"/>
                </a:spcBef>
                <a:buClr>
                  <a:schemeClr val="tx1"/>
                </a:buClr>
                <a:buChar char="•"/>
                <a:defRPr sz="1400">
                  <a:solidFill>
                    <a:schemeClr val="tx1"/>
                  </a:solidFill>
                  <a:latin typeface="Arial" pitchFamily="34" charset="0"/>
                  <a:ea typeface="MS PGothic" pitchFamily="34" charset="-128"/>
                </a:defRPr>
              </a:lvl4pPr>
              <a:lvl5pPr marL="2057400" indent="-228600" eaLnBrk="0" hangingPunct="0">
                <a:spcBef>
                  <a:spcPct val="20000"/>
                </a:spcBef>
                <a:buClr>
                  <a:schemeClr val="tx1"/>
                </a:buClr>
                <a:buChar char="»"/>
                <a:defRPr sz="12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9pPr>
            </a:lstStyle>
            <a:p>
              <a:pPr eaLnBrk="1" fontAlgn="base" hangingPunct="1">
                <a:lnSpc>
                  <a:spcPct val="110000"/>
                </a:lnSpc>
                <a:spcBef>
                  <a:spcPct val="5000"/>
                </a:spcBef>
                <a:spcAft>
                  <a:spcPct val="0"/>
                </a:spcAft>
                <a:buClrTx/>
                <a:buFontTx/>
                <a:buNone/>
              </a:pPr>
              <a:r>
                <a:rPr lang="en-US" altLang="en-US" sz="1406" b="1" i="1">
                  <a:solidFill>
                    <a:srgbClr val="000000"/>
                  </a:solidFill>
                  <a:cs typeface="Arial" pitchFamily="34" charset="0"/>
                  <a:sym typeface="Helvetica Light"/>
                </a:rPr>
                <a:t>1</a:t>
              </a:r>
            </a:p>
          </p:txBody>
        </p:sp>
        <p:sp>
          <p:nvSpPr>
            <p:cNvPr id="41" name="Oval 40"/>
            <p:cNvSpPr/>
            <p:nvPr/>
          </p:nvSpPr>
          <p:spPr>
            <a:xfrm>
              <a:off x="5440362" y="3189801"/>
              <a:ext cx="685800" cy="685800"/>
            </a:xfrm>
            <a:prstGeom prst="ellipse">
              <a:avLst/>
            </a:prstGeom>
            <a:solidFill>
              <a:srgbClr val="7030A0">
                <a:alpha val="20000"/>
              </a:srgbClr>
            </a:solidFill>
            <a:ln w="50800" cap="flat" cmpd="sng" algn="ctr">
              <a:solidFill>
                <a:srgbClr val="7030A0"/>
              </a:solidFill>
              <a:prstDash val="solid"/>
            </a:ln>
            <a:effectLst/>
          </p:spPr>
          <p:txBody>
            <a:bodyPr anchor="ctr"/>
            <a:lstStyle/>
            <a:p>
              <a:pPr algn="ctr">
                <a:defRPr/>
              </a:pPr>
              <a:endParaRPr lang="en-US" sz="1266" dirty="0">
                <a:solidFill>
                  <a:srgbClr val="FFFFFF"/>
                </a:solidFill>
                <a:latin typeface="Arial"/>
                <a:sym typeface="Helvetica Light"/>
              </a:endParaRPr>
            </a:p>
          </p:txBody>
        </p:sp>
      </p:grpSp>
      <p:grpSp>
        <p:nvGrpSpPr>
          <p:cNvPr id="2" name="Group 1"/>
          <p:cNvGrpSpPr/>
          <p:nvPr/>
        </p:nvGrpSpPr>
        <p:grpSpPr>
          <a:xfrm>
            <a:off x="4092431" y="3619926"/>
            <a:ext cx="482203" cy="482203"/>
            <a:chOff x="6108787" y="4862900"/>
            <a:chExt cx="685800" cy="685800"/>
          </a:xfrm>
        </p:grpSpPr>
        <p:sp>
          <p:nvSpPr>
            <p:cNvPr id="42" name="Oval 41"/>
            <p:cNvSpPr/>
            <p:nvPr/>
          </p:nvSpPr>
          <p:spPr>
            <a:xfrm>
              <a:off x="6108787" y="4862900"/>
              <a:ext cx="685800" cy="685800"/>
            </a:xfrm>
            <a:prstGeom prst="ellipse">
              <a:avLst/>
            </a:prstGeom>
            <a:solidFill>
              <a:srgbClr val="FFFFFF"/>
            </a:solidFill>
            <a:ln w="50800" cap="flat" cmpd="sng" algn="ctr">
              <a:solidFill>
                <a:srgbClr val="005A8E"/>
              </a:solidFill>
              <a:prstDash val="solid"/>
            </a:ln>
            <a:effectLst/>
          </p:spPr>
          <p:txBody>
            <a:bodyPr anchor="ctr"/>
            <a:lstStyle/>
            <a:p>
              <a:pPr algn="ctr">
                <a:defRPr/>
              </a:pPr>
              <a:endParaRPr lang="en-US" sz="1266" dirty="0">
                <a:solidFill>
                  <a:srgbClr val="FFFFFF"/>
                </a:solidFill>
                <a:latin typeface="Arial"/>
                <a:sym typeface="Helvetica Light"/>
              </a:endParaRPr>
            </a:p>
          </p:txBody>
        </p:sp>
        <p:sp>
          <p:nvSpPr>
            <p:cNvPr id="43" name="Oval 42"/>
            <p:cNvSpPr/>
            <p:nvPr/>
          </p:nvSpPr>
          <p:spPr>
            <a:xfrm>
              <a:off x="6108787" y="4862900"/>
              <a:ext cx="685800" cy="685800"/>
            </a:xfrm>
            <a:prstGeom prst="ellipse">
              <a:avLst/>
            </a:prstGeom>
            <a:solidFill>
              <a:srgbClr val="005A8E">
                <a:alpha val="20000"/>
              </a:srgbClr>
            </a:solidFill>
            <a:ln w="50800" cap="flat" cmpd="sng" algn="ctr">
              <a:solidFill>
                <a:srgbClr val="005A8E"/>
              </a:solidFill>
              <a:prstDash val="solid"/>
            </a:ln>
            <a:effectLst/>
          </p:spPr>
          <p:txBody>
            <a:bodyPr anchor="ctr"/>
            <a:lstStyle/>
            <a:p>
              <a:pPr algn="ctr">
                <a:defRPr/>
              </a:pPr>
              <a:endParaRPr lang="en-US" sz="1266" dirty="0">
                <a:solidFill>
                  <a:srgbClr val="FFFFFF"/>
                </a:solidFill>
                <a:latin typeface="Arial"/>
                <a:sym typeface="Helvetica Light"/>
              </a:endParaRPr>
            </a:p>
          </p:txBody>
        </p:sp>
        <p:sp>
          <p:nvSpPr>
            <p:cNvPr id="44" name="Rectangle 71"/>
            <p:cNvSpPr>
              <a:spLocks noChangeArrowheads="1"/>
            </p:cNvSpPr>
            <p:nvPr/>
          </p:nvSpPr>
          <p:spPr bwMode="auto">
            <a:xfrm>
              <a:off x="6288175" y="5037525"/>
              <a:ext cx="406266" cy="4697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166688" indent="-166688" eaLnBrk="0" hangingPunct="0">
                <a:spcBef>
                  <a:spcPct val="20000"/>
                </a:spcBef>
                <a:buClr>
                  <a:srgbClr val="7F7F7F"/>
                </a:buClr>
                <a:buFont typeface="Wingdings" pitchFamily="2" charset="2"/>
                <a:buChar char="§"/>
                <a:defRPr>
                  <a:solidFill>
                    <a:srgbClr val="7F7F7F"/>
                  </a:solidFill>
                  <a:latin typeface="Arial" pitchFamily="34" charset="0"/>
                  <a:ea typeface="MS PGothic" pitchFamily="34" charset="-128"/>
                </a:defRPr>
              </a:lvl1pPr>
              <a:lvl2pPr marL="742950" indent="-285750" eaLnBrk="0" hangingPunct="0">
                <a:spcBef>
                  <a:spcPct val="20000"/>
                </a:spcBef>
                <a:buClr>
                  <a:srgbClr val="7F7F7F"/>
                </a:buClr>
                <a:buChar char="•"/>
                <a:defRPr>
                  <a:solidFill>
                    <a:srgbClr val="7F7F7F"/>
                  </a:solidFill>
                  <a:latin typeface="Arial" pitchFamily="34" charset="0"/>
                  <a:ea typeface="MS PGothic" pitchFamily="34" charset="-128"/>
                </a:defRPr>
              </a:lvl2pPr>
              <a:lvl3pPr marL="1143000" indent="-228600" eaLnBrk="0" hangingPunct="0">
                <a:spcBef>
                  <a:spcPct val="20000"/>
                </a:spcBef>
                <a:buClr>
                  <a:srgbClr val="7F7F7F"/>
                </a:buClr>
                <a:buFont typeface="Arial" pitchFamily="34" charset="0"/>
                <a:buChar char="–"/>
                <a:defRPr sz="1600">
                  <a:solidFill>
                    <a:srgbClr val="7F7F7F"/>
                  </a:solidFill>
                  <a:latin typeface="Arial" pitchFamily="34" charset="0"/>
                  <a:ea typeface="MS PGothic" pitchFamily="34" charset="-128"/>
                </a:defRPr>
              </a:lvl3pPr>
              <a:lvl4pPr marL="1600200" indent="-228600" eaLnBrk="0" hangingPunct="0">
                <a:spcBef>
                  <a:spcPct val="20000"/>
                </a:spcBef>
                <a:buClr>
                  <a:schemeClr val="tx1"/>
                </a:buClr>
                <a:buChar char="•"/>
                <a:defRPr sz="1400">
                  <a:solidFill>
                    <a:schemeClr val="tx1"/>
                  </a:solidFill>
                  <a:latin typeface="Arial" pitchFamily="34" charset="0"/>
                  <a:ea typeface="MS PGothic" pitchFamily="34" charset="-128"/>
                </a:defRPr>
              </a:lvl4pPr>
              <a:lvl5pPr marL="2057400" indent="-228600" eaLnBrk="0" hangingPunct="0">
                <a:spcBef>
                  <a:spcPct val="20000"/>
                </a:spcBef>
                <a:buClr>
                  <a:schemeClr val="tx1"/>
                </a:buClr>
                <a:buChar char="»"/>
                <a:defRPr sz="12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9pPr>
            </a:lstStyle>
            <a:p>
              <a:pPr eaLnBrk="1" fontAlgn="base" hangingPunct="1">
                <a:lnSpc>
                  <a:spcPct val="110000"/>
                </a:lnSpc>
                <a:spcBef>
                  <a:spcPct val="5000"/>
                </a:spcBef>
                <a:spcAft>
                  <a:spcPct val="0"/>
                </a:spcAft>
                <a:buClrTx/>
                <a:buFontTx/>
                <a:buNone/>
              </a:pPr>
              <a:r>
                <a:rPr lang="en-US" altLang="en-US" sz="1406" b="1" i="1">
                  <a:solidFill>
                    <a:srgbClr val="000000"/>
                  </a:solidFill>
                  <a:cs typeface="Arial" pitchFamily="34" charset="0"/>
                  <a:sym typeface="Helvetica Light"/>
                </a:rPr>
                <a:t>2</a:t>
              </a:r>
            </a:p>
          </p:txBody>
        </p:sp>
      </p:grpSp>
      <p:sp>
        <p:nvSpPr>
          <p:cNvPr id="45" name="Rounded Rectangle 44"/>
          <p:cNvSpPr/>
          <p:nvPr/>
        </p:nvSpPr>
        <p:spPr>
          <a:xfrm>
            <a:off x="4912846" y="4845635"/>
            <a:ext cx="3596432" cy="1208693"/>
          </a:xfrm>
          <a:prstGeom prst="roundRect">
            <a:avLst/>
          </a:prstGeom>
          <a:noFill/>
          <a:ln w="25400" cap="flat" cmpd="sng" algn="ctr">
            <a:solidFill>
              <a:srgbClr val="FF9933"/>
            </a:solidFill>
            <a:prstDash val="sysDot"/>
          </a:ln>
          <a:effectLst/>
        </p:spPr>
        <p:txBody>
          <a:bodyPr anchor="ctr"/>
          <a:lstStyle/>
          <a:p>
            <a:pPr algn="ctr">
              <a:defRPr/>
            </a:pPr>
            <a:endParaRPr lang="en-US" sz="1266" dirty="0">
              <a:solidFill>
                <a:srgbClr val="FFFFFF"/>
              </a:solidFill>
              <a:latin typeface="Arial"/>
              <a:sym typeface="Helvetica Light"/>
            </a:endParaRPr>
          </a:p>
        </p:txBody>
      </p:sp>
      <p:grpSp>
        <p:nvGrpSpPr>
          <p:cNvPr id="6" name="Group 5"/>
          <p:cNvGrpSpPr/>
          <p:nvPr/>
        </p:nvGrpSpPr>
        <p:grpSpPr>
          <a:xfrm>
            <a:off x="4066758" y="4933346"/>
            <a:ext cx="482203" cy="486668"/>
            <a:chOff x="5441949" y="7016314"/>
            <a:chExt cx="685800" cy="692150"/>
          </a:xfrm>
        </p:grpSpPr>
        <p:sp>
          <p:nvSpPr>
            <p:cNvPr id="46" name="Oval 45"/>
            <p:cNvSpPr/>
            <p:nvPr/>
          </p:nvSpPr>
          <p:spPr>
            <a:xfrm>
              <a:off x="5441949" y="7016314"/>
              <a:ext cx="685800" cy="685800"/>
            </a:xfrm>
            <a:prstGeom prst="ellipse">
              <a:avLst/>
            </a:prstGeom>
            <a:solidFill>
              <a:srgbClr val="FFFFFF"/>
            </a:solidFill>
            <a:ln w="50800" cap="flat" cmpd="sng" algn="ctr">
              <a:solidFill>
                <a:srgbClr val="FF9933"/>
              </a:solidFill>
              <a:prstDash val="solid"/>
            </a:ln>
            <a:effectLst/>
          </p:spPr>
          <p:txBody>
            <a:bodyPr anchor="ctr"/>
            <a:lstStyle/>
            <a:p>
              <a:pPr algn="ctr">
                <a:defRPr/>
              </a:pPr>
              <a:endParaRPr lang="en-US" sz="1266" dirty="0">
                <a:solidFill>
                  <a:srgbClr val="FFFFFF"/>
                </a:solidFill>
                <a:latin typeface="Arial"/>
                <a:sym typeface="Helvetica Light"/>
              </a:endParaRPr>
            </a:p>
          </p:txBody>
        </p:sp>
        <p:sp>
          <p:nvSpPr>
            <p:cNvPr id="47" name="Oval 46"/>
            <p:cNvSpPr/>
            <p:nvPr/>
          </p:nvSpPr>
          <p:spPr>
            <a:xfrm>
              <a:off x="5441949" y="7022664"/>
              <a:ext cx="685800" cy="685800"/>
            </a:xfrm>
            <a:prstGeom prst="ellipse">
              <a:avLst/>
            </a:prstGeom>
            <a:solidFill>
              <a:srgbClr val="FF9933">
                <a:alpha val="20000"/>
              </a:srgbClr>
            </a:solidFill>
            <a:ln w="50800" cap="flat" cmpd="sng" algn="ctr">
              <a:solidFill>
                <a:srgbClr val="FF9933"/>
              </a:solidFill>
              <a:prstDash val="solid"/>
            </a:ln>
            <a:effectLst/>
          </p:spPr>
          <p:txBody>
            <a:bodyPr anchor="ctr"/>
            <a:lstStyle/>
            <a:p>
              <a:pPr algn="ctr">
                <a:defRPr/>
              </a:pPr>
              <a:endParaRPr lang="en-US" sz="1266" dirty="0">
                <a:solidFill>
                  <a:srgbClr val="FFFFFF"/>
                </a:solidFill>
                <a:latin typeface="Arial"/>
                <a:sym typeface="Helvetica Light"/>
              </a:endParaRPr>
            </a:p>
          </p:txBody>
        </p:sp>
        <p:sp>
          <p:nvSpPr>
            <p:cNvPr id="61" name="Rectangle 71"/>
            <p:cNvSpPr>
              <a:spLocks noChangeArrowheads="1"/>
            </p:cNvSpPr>
            <p:nvPr/>
          </p:nvSpPr>
          <p:spPr bwMode="auto">
            <a:xfrm>
              <a:off x="5621337" y="7163952"/>
              <a:ext cx="406266" cy="4697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166688" indent="-166688" eaLnBrk="0" hangingPunct="0">
                <a:spcBef>
                  <a:spcPct val="20000"/>
                </a:spcBef>
                <a:buClr>
                  <a:srgbClr val="7F7F7F"/>
                </a:buClr>
                <a:buFont typeface="Wingdings" pitchFamily="2" charset="2"/>
                <a:buChar char="§"/>
                <a:defRPr>
                  <a:solidFill>
                    <a:srgbClr val="7F7F7F"/>
                  </a:solidFill>
                  <a:latin typeface="Arial" pitchFamily="34" charset="0"/>
                  <a:ea typeface="MS PGothic" pitchFamily="34" charset="-128"/>
                </a:defRPr>
              </a:lvl1pPr>
              <a:lvl2pPr marL="742950" indent="-285750" eaLnBrk="0" hangingPunct="0">
                <a:spcBef>
                  <a:spcPct val="20000"/>
                </a:spcBef>
                <a:buClr>
                  <a:srgbClr val="7F7F7F"/>
                </a:buClr>
                <a:buChar char="•"/>
                <a:defRPr>
                  <a:solidFill>
                    <a:srgbClr val="7F7F7F"/>
                  </a:solidFill>
                  <a:latin typeface="Arial" pitchFamily="34" charset="0"/>
                  <a:ea typeface="MS PGothic" pitchFamily="34" charset="-128"/>
                </a:defRPr>
              </a:lvl2pPr>
              <a:lvl3pPr marL="1143000" indent="-228600" eaLnBrk="0" hangingPunct="0">
                <a:spcBef>
                  <a:spcPct val="20000"/>
                </a:spcBef>
                <a:buClr>
                  <a:srgbClr val="7F7F7F"/>
                </a:buClr>
                <a:buFont typeface="Arial" pitchFamily="34" charset="0"/>
                <a:buChar char="–"/>
                <a:defRPr sz="1600">
                  <a:solidFill>
                    <a:srgbClr val="7F7F7F"/>
                  </a:solidFill>
                  <a:latin typeface="Arial" pitchFamily="34" charset="0"/>
                  <a:ea typeface="MS PGothic" pitchFamily="34" charset="-128"/>
                </a:defRPr>
              </a:lvl3pPr>
              <a:lvl4pPr marL="1600200" indent="-228600" eaLnBrk="0" hangingPunct="0">
                <a:spcBef>
                  <a:spcPct val="20000"/>
                </a:spcBef>
                <a:buClr>
                  <a:schemeClr val="tx1"/>
                </a:buClr>
                <a:buChar char="•"/>
                <a:defRPr sz="1400">
                  <a:solidFill>
                    <a:schemeClr val="tx1"/>
                  </a:solidFill>
                  <a:latin typeface="Arial" pitchFamily="34" charset="0"/>
                  <a:ea typeface="MS PGothic" pitchFamily="34" charset="-128"/>
                </a:defRPr>
              </a:lvl4pPr>
              <a:lvl5pPr marL="2057400" indent="-228600" eaLnBrk="0" hangingPunct="0">
                <a:spcBef>
                  <a:spcPct val="20000"/>
                </a:spcBef>
                <a:buClr>
                  <a:schemeClr val="tx1"/>
                </a:buClr>
                <a:buChar char="»"/>
                <a:defRPr sz="12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9pPr>
            </a:lstStyle>
            <a:p>
              <a:pPr eaLnBrk="1" fontAlgn="base" hangingPunct="1">
                <a:lnSpc>
                  <a:spcPct val="110000"/>
                </a:lnSpc>
                <a:spcBef>
                  <a:spcPct val="5000"/>
                </a:spcBef>
                <a:spcAft>
                  <a:spcPct val="0"/>
                </a:spcAft>
                <a:buClrTx/>
                <a:buFontTx/>
                <a:buNone/>
              </a:pPr>
              <a:r>
                <a:rPr lang="en-US" altLang="en-US" sz="1406" b="1" i="1">
                  <a:solidFill>
                    <a:srgbClr val="000000"/>
                  </a:solidFill>
                  <a:cs typeface="Arial" pitchFamily="34" charset="0"/>
                  <a:sym typeface="Helvetica Light"/>
                </a:rPr>
                <a:t>3</a:t>
              </a:r>
            </a:p>
          </p:txBody>
        </p:sp>
      </p:grpSp>
      <p:sp>
        <p:nvSpPr>
          <p:cNvPr id="63" name="Text Box 39"/>
          <p:cNvSpPr txBox="1">
            <a:spLocks noChangeArrowheads="1"/>
          </p:cNvSpPr>
          <p:nvPr/>
        </p:nvSpPr>
        <p:spPr bwMode="auto">
          <a:xfrm>
            <a:off x="4948626" y="2072518"/>
            <a:ext cx="3399917" cy="1098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rgbClr val="7F7F7F"/>
              </a:buClr>
              <a:buFont typeface="Wingdings" pitchFamily="2" charset="2"/>
              <a:buChar char="§"/>
              <a:defRPr>
                <a:solidFill>
                  <a:srgbClr val="7F7F7F"/>
                </a:solidFill>
                <a:latin typeface="Arial" pitchFamily="34" charset="0"/>
                <a:ea typeface="MS PGothic" pitchFamily="34" charset="-128"/>
              </a:defRPr>
            </a:lvl1pPr>
            <a:lvl2pPr marL="742950" indent="-285750" eaLnBrk="0" hangingPunct="0">
              <a:spcBef>
                <a:spcPct val="20000"/>
              </a:spcBef>
              <a:buClr>
                <a:srgbClr val="7F7F7F"/>
              </a:buClr>
              <a:buChar char="•"/>
              <a:defRPr>
                <a:solidFill>
                  <a:srgbClr val="7F7F7F"/>
                </a:solidFill>
                <a:latin typeface="Arial" pitchFamily="34" charset="0"/>
                <a:ea typeface="MS PGothic" pitchFamily="34" charset="-128"/>
              </a:defRPr>
            </a:lvl2pPr>
            <a:lvl3pPr marL="1143000" indent="-228600" eaLnBrk="0" hangingPunct="0">
              <a:spcBef>
                <a:spcPct val="20000"/>
              </a:spcBef>
              <a:buClr>
                <a:srgbClr val="7F7F7F"/>
              </a:buClr>
              <a:buFont typeface="Arial" pitchFamily="34" charset="0"/>
              <a:buChar char="–"/>
              <a:defRPr sz="1600">
                <a:solidFill>
                  <a:srgbClr val="7F7F7F"/>
                </a:solidFill>
                <a:latin typeface="Arial" pitchFamily="34" charset="0"/>
                <a:ea typeface="MS PGothic" pitchFamily="34" charset="-128"/>
              </a:defRPr>
            </a:lvl3pPr>
            <a:lvl4pPr marL="1600200" indent="-228600" eaLnBrk="0" hangingPunct="0">
              <a:spcBef>
                <a:spcPct val="20000"/>
              </a:spcBef>
              <a:buClr>
                <a:schemeClr val="tx1"/>
              </a:buClr>
              <a:buChar char="•"/>
              <a:defRPr sz="1400">
                <a:solidFill>
                  <a:schemeClr val="tx1"/>
                </a:solidFill>
                <a:latin typeface="Arial" pitchFamily="34" charset="0"/>
                <a:ea typeface="MS PGothic" pitchFamily="34" charset="-128"/>
              </a:defRPr>
            </a:lvl4pPr>
            <a:lvl5pPr marL="2057400" indent="-228600" eaLnBrk="0" hangingPunct="0">
              <a:spcBef>
                <a:spcPct val="20000"/>
              </a:spcBef>
              <a:buClr>
                <a:schemeClr val="tx1"/>
              </a:buClr>
              <a:buChar char="»"/>
              <a:defRPr sz="12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9pPr>
          </a:lstStyle>
          <a:p>
            <a:pPr algn="ctr" eaLnBrk="1" fontAlgn="base" hangingPunct="1">
              <a:spcBef>
                <a:spcPct val="50000"/>
              </a:spcBef>
              <a:spcAft>
                <a:spcPct val="0"/>
              </a:spcAft>
              <a:buClrTx/>
              <a:buFontTx/>
              <a:buNone/>
            </a:pPr>
            <a:r>
              <a:rPr lang="en-US" altLang="en-US" sz="1687" b="1" dirty="0">
                <a:solidFill>
                  <a:srgbClr val="000000"/>
                </a:solidFill>
                <a:cs typeface="Arial" pitchFamily="34" charset="0"/>
                <a:sym typeface="Helvetica Light"/>
              </a:rPr>
              <a:t>WebSphere Application Server workloads</a:t>
            </a:r>
          </a:p>
          <a:p>
            <a:pPr algn="ctr" eaLnBrk="1" fontAlgn="base" hangingPunct="1">
              <a:spcBef>
                <a:spcPct val="50000"/>
              </a:spcBef>
              <a:spcAft>
                <a:spcPct val="0"/>
              </a:spcAft>
              <a:buClrTx/>
              <a:buFontTx/>
              <a:buNone/>
            </a:pPr>
            <a:r>
              <a:rPr lang="en-US" altLang="en-US" sz="1266" dirty="0">
                <a:solidFill>
                  <a:srgbClr val="000000"/>
                </a:solidFill>
                <a:cs typeface="Arial" pitchFamily="34" charset="0"/>
                <a:sym typeface="Helvetica Light"/>
              </a:rPr>
              <a:t>Deploy </a:t>
            </a:r>
            <a:r>
              <a:rPr lang="en-US" altLang="en-US" sz="1266" i="1" u="sng" dirty="0">
                <a:solidFill>
                  <a:srgbClr val="000000"/>
                </a:solidFill>
                <a:cs typeface="Arial" pitchFamily="34" charset="0"/>
                <a:sym typeface="Helvetica Light"/>
              </a:rPr>
              <a:t>Virtual Machines</a:t>
            </a:r>
            <a:r>
              <a:rPr lang="en-US" altLang="en-US" sz="1266" dirty="0">
                <a:solidFill>
                  <a:srgbClr val="000000"/>
                </a:solidFill>
                <a:cs typeface="Arial" pitchFamily="34" charset="0"/>
                <a:sym typeface="Helvetica Light"/>
              </a:rPr>
              <a:t>  based on – Full Profile &amp; Liberty Core</a:t>
            </a:r>
          </a:p>
        </p:txBody>
      </p:sp>
      <p:sp>
        <p:nvSpPr>
          <p:cNvPr id="64" name="Text Box 39"/>
          <p:cNvSpPr txBox="1">
            <a:spLocks noChangeArrowheads="1"/>
          </p:cNvSpPr>
          <p:nvPr/>
        </p:nvSpPr>
        <p:spPr bwMode="auto">
          <a:xfrm>
            <a:off x="5002204" y="3505004"/>
            <a:ext cx="3373128" cy="1033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rgbClr val="7F7F7F"/>
              </a:buClr>
              <a:buFont typeface="Wingdings" pitchFamily="2" charset="2"/>
              <a:buChar char="§"/>
              <a:defRPr>
                <a:solidFill>
                  <a:srgbClr val="7F7F7F"/>
                </a:solidFill>
                <a:latin typeface="Arial" pitchFamily="34" charset="0"/>
                <a:ea typeface="MS PGothic" pitchFamily="34" charset="-128"/>
              </a:defRPr>
            </a:lvl1pPr>
            <a:lvl2pPr marL="742950" indent="-285750" eaLnBrk="0" hangingPunct="0">
              <a:spcBef>
                <a:spcPct val="20000"/>
              </a:spcBef>
              <a:buClr>
                <a:srgbClr val="7F7F7F"/>
              </a:buClr>
              <a:buChar char="•"/>
              <a:defRPr>
                <a:solidFill>
                  <a:srgbClr val="7F7F7F"/>
                </a:solidFill>
                <a:latin typeface="Arial" pitchFamily="34" charset="0"/>
                <a:ea typeface="MS PGothic" pitchFamily="34" charset="-128"/>
              </a:defRPr>
            </a:lvl2pPr>
            <a:lvl3pPr marL="1143000" indent="-228600" eaLnBrk="0" hangingPunct="0">
              <a:spcBef>
                <a:spcPct val="20000"/>
              </a:spcBef>
              <a:buClr>
                <a:srgbClr val="7F7F7F"/>
              </a:buClr>
              <a:buFont typeface="Arial" pitchFamily="34" charset="0"/>
              <a:buChar char="–"/>
              <a:defRPr sz="1600">
                <a:solidFill>
                  <a:srgbClr val="7F7F7F"/>
                </a:solidFill>
                <a:latin typeface="Arial" pitchFamily="34" charset="0"/>
                <a:ea typeface="MS PGothic" pitchFamily="34" charset="-128"/>
              </a:defRPr>
            </a:lvl3pPr>
            <a:lvl4pPr marL="1600200" indent="-228600" eaLnBrk="0" hangingPunct="0">
              <a:spcBef>
                <a:spcPct val="20000"/>
              </a:spcBef>
              <a:buClr>
                <a:schemeClr val="tx1"/>
              </a:buClr>
              <a:buChar char="•"/>
              <a:defRPr sz="1400">
                <a:solidFill>
                  <a:schemeClr val="tx1"/>
                </a:solidFill>
                <a:latin typeface="Arial" pitchFamily="34" charset="0"/>
                <a:ea typeface="MS PGothic" pitchFamily="34" charset="-128"/>
              </a:defRPr>
            </a:lvl4pPr>
            <a:lvl5pPr marL="2057400" indent="-228600" eaLnBrk="0" hangingPunct="0">
              <a:spcBef>
                <a:spcPct val="20000"/>
              </a:spcBef>
              <a:buClr>
                <a:schemeClr val="tx1"/>
              </a:buClr>
              <a:buChar char="»"/>
              <a:defRPr sz="12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9pPr>
          </a:lstStyle>
          <a:p>
            <a:pPr algn="ctr" eaLnBrk="1" fontAlgn="base" hangingPunct="1">
              <a:spcBef>
                <a:spcPct val="50000"/>
              </a:spcBef>
              <a:spcAft>
                <a:spcPct val="0"/>
              </a:spcAft>
              <a:buClrTx/>
              <a:buFontTx/>
              <a:buNone/>
            </a:pPr>
            <a:r>
              <a:rPr lang="en-US" altLang="en-US" sz="1687" b="1" dirty="0">
                <a:solidFill>
                  <a:srgbClr val="000000"/>
                </a:solidFill>
                <a:cs typeface="Arial" pitchFamily="34" charset="0"/>
                <a:sym typeface="Helvetica Light"/>
              </a:rPr>
              <a:t>Integrated </a:t>
            </a:r>
            <a:r>
              <a:rPr lang="en-US" altLang="en-US" sz="1687" b="1" dirty="0" err="1">
                <a:solidFill>
                  <a:srgbClr val="000000"/>
                </a:solidFill>
                <a:cs typeface="Arial" pitchFamily="34" charset="0"/>
                <a:sym typeface="Helvetica Light"/>
              </a:rPr>
              <a:t>Bluemix</a:t>
            </a:r>
            <a:r>
              <a:rPr lang="en-US" altLang="en-US" sz="1687" b="1" dirty="0">
                <a:solidFill>
                  <a:srgbClr val="000000"/>
                </a:solidFill>
                <a:cs typeface="Arial" pitchFamily="34" charset="0"/>
                <a:sym typeface="Helvetica Light"/>
              </a:rPr>
              <a:t> UI Portal</a:t>
            </a:r>
          </a:p>
          <a:p>
            <a:pPr algn="ctr" eaLnBrk="1" fontAlgn="base" hangingPunct="1">
              <a:spcBef>
                <a:spcPct val="50000"/>
              </a:spcBef>
              <a:spcAft>
                <a:spcPct val="0"/>
              </a:spcAft>
              <a:buClrTx/>
              <a:buFontTx/>
              <a:buNone/>
            </a:pPr>
            <a:r>
              <a:rPr lang="en-US" altLang="en-US" sz="1266" dirty="0">
                <a:solidFill>
                  <a:srgbClr val="000000"/>
                </a:solidFill>
                <a:cs typeface="Arial" pitchFamily="34" charset="0"/>
                <a:sym typeface="Helvetica Light"/>
              </a:rPr>
              <a:t>Includes </a:t>
            </a:r>
            <a:r>
              <a:rPr lang="en-US" altLang="en-US" sz="1266" i="1" u="sng" dirty="0">
                <a:solidFill>
                  <a:srgbClr val="000000"/>
                </a:solidFill>
                <a:cs typeface="Arial" pitchFamily="34" charset="0"/>
                <a:sym typeface="Helvetica Light"/>
              </a:rPr>
              <a:t>Simple</a:t>
            </a:r>
            <a:r>
              <a:rPr lang="en-US" altLang="en-US" sz="1266" dirty="0">
                <a:solidFill>
                  <a:srgbClr val="000000"/>
                </a:solidFill>
                <a:cs typeface="Arial" pitchFamily="34" charset="0"/>
                <a:sym typeface="Helvetica Light"/>
              </a:rPr>
              <a:t> administration, management, monitoring, connectivity info, ..</a:t>
            </a:r>
            <a:r>
              <a:rPr lang="en-US" altLang="en-US" sz="1266" dirty="0" err="1">
                <a:solidFill>
                  <a:srgbClr val="000000"/>
                </a:solidFill>
                <a:cs typeface="Arial" pitchFamily="34" charset="0"/>
                <a:sym typeface="Helvetica Light"/>
              </a:rPr>
              <a:t>etc</a:t>
            </a:r>
            <a:endParaRPr lang="en-US" altLang="en-US" sz="1266" dirty="0">
              <a:solidFill>
                <a:srgbClr val="000000"/>
              </a:solidFill>
              <a:cs typeface="Arial" pitchFamily="34" charset="0"/>
              <a:sym typeface="Helvetica Light"/>
            </a:endParaRPr>
          </a:p>
        </p:txBody>
      </p:sp>
      <p:sp>
        <p:nvSpPr>
          <p:cNvPr id="65" name="Text Box 39"/>
          <p:cNvSpPr txBox="1">
            <a:spLocks noChangeArrowheads="1"/>
          </p:cNvSpPr>
          <p:nvPr/>
        </p:nvSpPr>
        <p:spPr bwMode="auto">
          <a:xfrm>
            <a:off x="4975416" y="4932699"/>
            <a:ext cx="3399916" cy="1098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rgbClr val="7F7F7F"/>
              </a:buClr>
              <a:buFont typeface="Wingdings" pitchFamily="2" charset="2"/>
              <a:buChar char="§"/>
              <a:defRPr>
                <a:solidFill>
                  <a:srgbClr val="7F7F7F"/>
                </a:solidFill>
                <a:latin typeface="Arial" pitchFamily="34" charset="0"/>
                <a:ea typeface="MS PGothic" pitchFamily="34" charset="-128"/>
              </a:defRPr>
            </a:lvl1pPr>
            <a:lvl2pPr marL="742950" indent="-285750" eaLnBrk="0" hangingPunct="0">
              <a:spcBef>
                <a:spcPct val="20000"/>
              </a:spcBef>
              <a:buClr>
                <a:srgbClr val="7F7F7F"/>
              </a:buClr>
              <a:buChar char="•"/>
              <a:defRPr>
                <a:solidFill>
                  <a:srgbClr val="7F7F7F"/>
                </a:solidFill>
                <a:latin typeface="Arial" pitchFamily="34" charset="0"/>
                <a:ea typeface="MS PGothic" pitchFamily="34" charset="-128"/>
              </a:defRPr>
            </a:lvl2pPr>
            <a:lvl3pPr marL="1143000" indent="-228600" eaLnBrk="0" hangingPunct="0">
              <a:spcBef>
                <a:spcPct val="20000"/>
              </a:spcBef>
              <a:buClr>
                <a:srgbClr val="7F7F7F"/>
              </a:buClr>
              <a:buFont typeface="Arial" pitchFamily="34" charset="0"/>
              <a:buChar char="–"/>
              <a:defRPr sz="1600">
                <a:solidFill>
                  <a:srgbClr val="7F7F7F"/>
                </a:solidFill>
                <a:latin typeface="Arial" pitchFamily="34" charset="0"/>
                <a:ea typeface="MS PGothic" pitchFamily="34" charset="-128"/>
              </a:defRPr>
            </a:lvl3pPr>
            <a:lvl4pPr marL="1600200" indent="-228600" eaLnBrk="0" hangingPunct="0">
              <a:spcBef>
                <a:spcPct val="20000"/>
              </a:spcBef>
              <a:buClr>
                <a:schemeClr val="tx1"/>
              </a:buClr>
              <a:buChar char="•"/>
              <a:defRPr sz="1400">
                <a:solidFill>
                  <a:schemeClr val="tx1"/>
                </a:solidFill>
                <a:latin typeface="Arial" pitchFamily="34" charset="0"/>
                <a:ea typeface="MS PGothic" pitchFamily="34" charset="-128"/>
              </a:defRPr>
            </a:lvl4pPr>
            <a:lvl5pPr marL="2057400" indent="-228600" eaLnBrk="0" hangingPunct="0">
              <a:spcBef>
                <a:spcPct val="20000"/>
              </a:spcBef>
              <a:buClr>
                <a:schemeClr val="tx1"/>
              </a:buClr>
              <a:buChar char="»"/>
              <a:defRPr sz="12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Arial" pitchFamily="34" charset="0"/>
                <a:ea typeface="MS PGothic" pitchFamily="34" charset="-128"/>
              </a:defRPr>
            </a:lvl9pPr>
          </a:lstStyle>
          <a:p>
            <a:pPr algn="ctr" eaLnBrk="1" fontAlgn="base" hangingPunct="1">
              <a:spcBef>
                <a:spcPct val="50000"/>
              </a:spcBef>
              <a:spcAft>
                <a:spcPct val="0"/>
              </a:spcAft>
              <a:buClrTx/>
              <a:buFontTx/>
              <a:buNone/>
            </a:pPr>
            <a:r>
              <a:rPr lang="en-US" altLang="en-US" sz="1687" b="1" dirty="0" err="1">
                <a:solidFill>
                  <a:srgbClr val="000000"/>
                </a:solidFill>
                <a:cs typeface="Arial" pitchFamily="34" charset="0"/>
                <a:sym typeface="Helvetica Light"/>
              </a:rPr>
              <a:t>Bluemix</a:t>
            </a:r>
            <a:r>
              <a:rPr lang="en-US" altLang="en-US" sz="1687" b="1" dirty="0">
                <a:solidFill>
                  <a:srgbClr val="000000"/>
                </a:solidFill>
                <a:cs typeface="Arial" pitchFamily="34" charset="0"/>
                <a:sym typeface="Helvetica Light"/>
              </a:rPr>
              <a:t> Public Infrastructure &amp; Billing</a:t>
            </a:r>
          </a:p>
          <a:p>
            <a:pPr algn="ctr" eaLnBrk="1" fontAlgn="base" hangingPunct="1">
              <a:spcBef>
                <a:spcPct val="50000"/>
              </a:spcBef>
              <a:spcAft>
                <a:spcPct val="0"/>
              </a:spcAft>
              <a:buClrTx/>
              <a:buFontTx/>
              <a:buNone/>
            </a:pPr>
            <a:r>
              <a:rPr lang="en-US" altLang="en-US" sz="1266" i="1" u="sng" dirty="0">
                <a:solidFill>
                  <a:srgbClr val="000000"/>
                </a:solidFill>
                <a:cs typeface="Arial" pitchFamily="34" charset="0"/>
                <a:sym typeface="Helvetica Light"/>
              </a:rPr>
              <a:t>Shared Multi-Tenant </a:t>
            </a:r>
            <a:r>
              <a:rPr lang="en-US" altLang="en-US" sz="1266" dirty="0">
                <a:solidFill>
                  <a:srgbClr val="000000"/>
                </a:solidFill>
                <a:cs typeface="Arial" pitchFamily="34" charset="0"/>
                <a:sym typeface="Helvetica Light"/>
              </a:rPr>
              <a:t> WAS VMs for </a:t>
            </a:r>
            <a:r>
              <a:rPr lang="en-US" altLang="en-US" sz="1266" i="1" u="sng" dirty="0">
                <a:solidFill>
                  <a:srgbClr val="000000"/>
                </a:solidFill>
                <a:cs typeface="Arial" pitchFamily="34" charset="0"/>
                <a:sym typeface="Helvetica Light"/>
              </a:rPr>
              <a:t>Hourly </a:t>
            </a:r>
            <a:r>
              <a:rPr lang="en-US" altLang="en-US" sz="1266" i="1" u="sng" dirty="0" err="1">
                <a:solidFill>
                  <a:srgbClr val="000000"/>
                </a:solidFill>
                <a:cs typeface="Arial" pitchFamily="34" charset="0"/>
                <a:sym typeface="Helvetica Light"/>
              </a:rPr>
              <a:t>PayGo</a:t>
            </a:r>
            <a:r>
              <a:rPr lang="en-US" altLang="en-US" sz="1266" i="1" u="sng" dirty="0">
                <a:solidFill>
                  <a:srgbClr val="000000"/>
                </a:solidFill>
                <a:cs typeface="Arial" pitchFamily="34" charset="0"/>
                <a:sym typeface="Helvetica Light"/>
              </a:rPr>
              <a:t>  or  Monthly Subscription</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638" y="3573296"/>
            <a:ext cx="805455" cy="6938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70" name="Straight Connector 69"/>
          <p:cNvCxnSpPr/>
          <p:nvPr/>
        </p:nvCxnSpPr>
        <p:spPr>
          <a:xfrm>
            <a:off x="4574634" y="3861027"/>
            <a:ext cx="38573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527112" y="5251860"/>
            <a:ext cx="38573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43" idx="2"/>
          </p:cNvCxnSpPr>
          <p:nvPr/>
        </p:nvCxnSpPr>
        <p:spPr>
          <a:xfrm>
            <a:off x="3580983" y="3858309"/>
            <a:ext cx="511448" cy="271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18485" y="2155443"/>
            <a:ext cx="2525582" cy="549256"/>
            <a:chOff x="2233250" y="3904307"/>
            <a:chExt cx="3366566" cy="732341"/>
          </a:xfrm>
        </p:grpSpPr>
        <p:sp>
          <p:nvSpPr>
            <p:cNvPr id="66" name="TextBox 65"/>
            <p:cNvSpPr txBox="1"/>
            <p:nvPr/>
          </p:nvSpPr>
          <p:spPr>
            <a:xfrm>
              <a:off x="2495359" y="3904307"/>
              <a:ext cx="2842347" cy="411565"/>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Develop, Test and Run</a:t>
              </a:r>
            </a:p>
          </p:txBody>
        </p:sp>
        <p:sp>
          <p:nvSpPr>
            <p:cNvPr id="67" name="TextBox 66"/>
            <p:cNvSpPr txBox="1"/>
            <p:nvPr/>
          </p:nvSpPr>
          <p:spPr>
            <a:xfrm>
              <a:off x="2233250" y="4268343"/>
              <a:ext cx="3366566" cy="368305"/>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IBM Application Server on Cloud</a:t>
              </a:r>
            </a:p>
          </p:txBody>
        </p:sp>
      </p:grpSp>
      <p:pic>
        <p:nvPicPr>
          <p:cNvPr id="69" name="Picture 2" descr="W:\downloads\chrome\noun_6324.png"/>
          <p:cNvPicPr>
            <a:picLocks noChangeAspect="1" noChangeArrowheads="1"/>
          </p:cNvPicPr>
          <p:nvPr/>
        </p:nvPicPr>
        <p:blipFill>
          <a:blip r:embed="rId5" cstate="screen">
            <a:duotone>
              <a:schemeClr val="accent6">
                <a:shade val="45000"/>
                <a:satMod val="135000"/>
              </a:schemeClr>
              <a:prstClr val="white"/>
            </a:duotone>
          </a:blip>
          <a:srcRect/>
          <a:stretch>
            <a:fillRect/>
          </a:stretch>
        </p:blipFill>
        <p:spPr bwMode="auto">
          <a:xfrm>
            <a:off x="998303" y="1389695"/>
            <a:ext cx="765946" cy="765746"/>
          </a:xfrm>
          <a:prstGeom prst="rect">
            <a:avLst/>
          </a:prstGeom>
          <a:noFill/>
        </p:spPr>
      </p:pic>
    </p:spTree>
    <p:extLst>
      <p:ext uri="{BB962C8B-B14F-4D97-AF65-F5344CB8AC3E}">
        <p14:creationId xmlns:p14="http://schemas.microsoft.com/office/powerpoint/2010/main" val="24865435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p:cNvSpPr>
          <p:nvPr>
            <p:ph type="sldNum" sz="quarter" idx="2"/>
          </p:nvPr>
        </p:nvSpPr>
        <p:spPr>
          <a:xfrm>
            <a:off x="88426" y="6567436"/>
            <a:ext cx="198772" cy="194797"/>
          </a:xfrm>
          <a:prstGeom prst="rect">
            <a:avLst/>
          </a:prstGeom>
          <a:extLst>
            <a:ext uri="{C572A759-6A51-4108-AA02-DFA0A04FC94B}">
              <ma14:wrappingTextBoxFlag xmlns:ma14="http://schemas.microsoft.com/office/mac/drawingml/2011/main" xmlns="" val="1"/>
            </a:ext>
          </a:extLst>
        </p:spPr>
        <p:txBody>
          <a:bodyPr/>
          <a:lstStyle/>
          <a:p>
            <a:pPr>
              <a:defRPr>
                <a:solidFill>
                  <a:srgbClr val="000000"/>
                </a:solidFill>
              </a:defRPr>
            </a:pPr>
            <a:fld id="{86CB4B4D-7CA3-9044-876B-883B54F8677D}" type="slidenum">
              <a:rPr/>
              <a:pPr>
                <a:defRPr>
                  <a:solidFill>
                    <a:srgbClr val="000000"/>
                  </a:solidFill>
                </a:defRPr>
              </a:pPr>
              <a:t>39</a:t>
            </a:fld>
            <a:endParaRPr/>
          </a:p>
        </p:txBody>
      </p:sp>
      <p:sp>
        <p:nvSpPr>
          <p:cNvPr id="688" name="Shape 688"/>
          <p:cNvSpPr/>
          <p:nvPr/>
        </p:nvSpPr>
        <p:spPr>
          <a:xfrm>
            <a:off x="118485" y="621073"/>
            <a:ext cx="7688140" cy="46172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a:defRPr sz="1800"/>
            </a:pPr>
            <a:r>
              <a:rPr lang="en-US" sz="1266" kern="0" dirty="0">
                <a:solidFill>
                  <a:sysClr val="windowText" lastClr="000000"/>
                </a:solidFill>
              </a:rPr>
              <a:t>Quickly get up and running on pre-configured WAS Classic and WAS Liberty Virtual Machines in a hosted cloud environment on </a:t>
            </a:r>
            <a:r>
              <a:rPr lang="en-US" sz="1266" kern="0" dirty="0" err="1">
                <a:solidFill>
                  <a:sysClr val="windowText" lastClr="000000"/>
                </a:solidFill>
              </a:rPr>
              <a:t>Bluemix</a:t>
            </a:r>
            <a:r>
              <a:rPr lang="en-US" sz="1266" kern="0" dirty="0">
                <a:solidFill>
                  <a:sysClr val="windowText" lastClr="000000"/>
                </a:solidFill>
              </a:rPr>
              <a:t> with Full control of the underlying OS &amp; middleware.</a:t>
            </a:r>
            <a:endParaRPr sz="1266" kern="0" dirty="0">
              <a:solidFill>
                <a:sysClr val="windowText" lastClr="000000"/>
              </a:solidFill>
            </a:endParaRPr>
          </a:p>
        </p:txBody>
      </p:sp>
      <p:pic>
        <p:nvPicPr>
          <p:cNvPr id="48" name="Picture 7" descr="C:\Users\IBM_ADMIN\Dropbox\Yakura\Work\Meetings\PLM\WASaaS\Sales_Enablement\private-hybrid_management-as-serv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1740" y="235758"/>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rimary-DarkBackground-450.png"/>
          <p:cNvPicPr/>
          <p:nvPr/>
        </p:nvPicPr>
        <p:blipFill>
          <a:blip r:embed="rId4">
            <a:extLst/>
          </a:blip>
          <a:stretch>
            <a:fillRect/>
          </a:stretch>
        </p:blipFill>
        <p:spPr>
          <a:xfrm>
            <a:off x="875109" y="1423925"/>
            <a:ext cx="502910" cy="502911"/>
          </a:xfrm>
          <a:prstGeom prst="rect">
            <a:avLst/>
          </a:prstGeom>
          <a:ln w="12700">
            <a:miter lim="400000"/>
          </a:ln>
        </p:spPr>
      </p:pic>
      <p:sp>
        <p:nvSpPr>
          <p:cNvPr id="50" name="Shape 325"/>
          <p:cNvSpPr/>
          <p:nvPr/>
        </p:nvSpPr>
        <p:spPr>
          <a:xfrm>
            <a:off x="396658" y="2082701"/>
            <a:ext cx="1459814" cy="4601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defTabSz="457200">
              <a:spcBef>
                <a:spcPts val="2400"/>
              </a:spcBef>
              <a:defRPr sz="1700" b="1">
                <a:solidFill>
                  <a:srgbClr val="06B9A5"/>
                </a:solidFill>
                <a:latin typeface="Helvetica Neue"/>
                <a:ea typeface="Helvetica Neue"/>
                <a:cs typeface="Helvetica Neue"/>
                <a:sym typeface="Helvetica Neue"/>
              </a:defRPr>
            </a:lvl1pPr>
          </a:lstStyle>
          <a:p>
            <a:pPr algn="ctr">
              <a:defRPr sz="1800" b="0">
                <a:solidFill>
                  <a:srgbClr val="000000"/>
                </a:solidFill>
              </a:defRPr>
            </a:pPr>
            <a:r>
              <a:rPr lang="en-US" sz="1266" kern="0" dirty="0">
                <a:solidFill>
                  <a:srgbClr val="7030A0"/>
                </a:solidFill>
              </a:rPr>
              <a:t>IBM Application Server on Cloud</a:t>
            </a:r>
            <a:endParaRPr sz="1266" kern="0" dirty="0">
              <a:solidFill>
                <a:srgbClr val="7030A0"/>
              </a:solidFill>
            </a:endParaRPr>
          </a:p>
        </p:txBody>
      </p:sp>
      <p:sp>
        <p:nvSpPr>
          <p:cNvPr id="51" name="Shape 326"/>
          <p:cNvSpPr/>
          <p:nvPr/>
        </p:nvSpPr>
        <p:spPr>
          <a:xfrm>
            <a:off x="394378" y="2741672"/>
            <a:ext cx="1464375" cy="291472"/>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52" name="Shape 327"/>
          <p:cNvSpPr/>
          <p:nvPr/>
        </p:nvSpPr>
        <p:spPr>
          <a:xfrm>
            <a:off x="395993" y="3086596"/>
            <a:ext cx="1461145" cy="291472"/>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Data</a:t>
            </a:r>
          </a:p>
        </p:txBody>
      </p:sp>
      <p:sp>
        <p:nvSpPr>
          <p:cNvPr id="53" name="Shape 328"/>
          <p:cNvSpPr/>
          <p:nvPr/>
        </p:nvSpPr>
        <p:spPr>
          <a:xfrm>
            <a:off x="396658" y="3431519"/>
            <a:ext cx="1459815" cy="291472"/>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54" name="Shape 329"/>
          <p:cNvSpPr/>
          <p:nvPr/>
        </p:nvSpPr>
        <p:spPr>
          <a:xfrm>
            <a:off x="396278" y="3776444"/>
            <a:ext cx="1460574" cy="291472"/>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Middleware</a:t>
            </a:r>
          </a:p>
        </p:txBody>
      </p:sp>
      <p:sp>
        <p:nvSpPr>
          <p:cNvPr id="55" name="Shape 330"/>
          <p:cNvSpPr/>
          <p:nvPr/>
        </p:nvSpPr>
        <p:spPr>
          <a:xfrm>
            <a:off x="392395" y="4121367"/>
            <a:ext cx="1468341" cy="291473"/>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56" name="Shape 331"/>
          <p:cNvSpPr/>
          <p:nvPr/>
        </p:nvSpPr>
        <p:spPr>
          <a:xfrm>
            <a:off x="396414" y="4466292"/>
            <a:ext cx="1460302" cy="291472"/>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57" name="Shape 332"/>
          <p:cNvSpPr/>
          <p:nvPr/>
        </p:nvSpPr>
        <p:spPr>
          <a:xfrm>
            <a:off x="391690" y="4811216"/>
            <a:ext cx="1469751" cy="291473"/>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58" name="Shape 333"/>
          <p:cNvSpPr/>
          <p:nvPr/>
        </p:nvSpPr>
        <p:spPr>
          <a:xfrm>
            <a:off x="396296" y="5156140"/>
            <a:ext cx="1460539" cy="291472"/>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59" name="Shape 334"/>
          <p:cNvSpPr/>
          <p:nvPr/>
        </p:nvSpPr>
        <p:spPr>
          <a:xfrm>
            <a:off x="395039" y="5501064"/>
            <a:ext cx="1463053" cy="291472"/>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pic>
        <p:nvPicPr>
          <p:cNvPr id="6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6260" y="1656191"/>
            <a:ext cx="6768317" cy="4237404"/>
          </a:xfrm>
          <a:prstGeom prst="rect">
            <a:avLst/>
          </a:prstGeom>
          <a:noFill/>
          <a:ln w="9525">
            <a:solidFill>
              <a:srgbClr val="00649D"/>
            </a:solidFill>
            <a:prstDash val="sysDot"/>
            <a:miter lim="800000"/>
            <a:headEnd/>
            <a:tailEnd/>
          </a:ln>
          <a:extLst>
            <a:ext uri="{909E8E84-426E-40dd-AFC4-6F175D3DCCD1}">
              <a14:hiddenFill xmlns:a14="http://schemas.microsoft.com/office/drawing/2010/main" xmlns="">
                <a:solidFill>
                  <a:srgbClr val="FFFFFF"/>
                </a:solidFill>
              </a14:hiddenFill>
            </a:ext>
          </a:extLst>
        </p:spPr>
      </p:pic>
      <p:sp>
        <p:nvSpPr>
          <p:cNvPr id="62" name="Shape 322"/>
          <p:cNvSpPr>
            <a:spLocks noGrp="1"/>
          </p:cNvSpPr>
          <p:nvPr>
            <p:ph type="title"/>
          </p:nvPr>
        </p:nvSpPr>
        <p:spPr>
          <a:xfrm>
            <a:off x="107721" y="235757"/>
            <a:ext cx="8271123" cy="510571"/>
          </a:xfrm>
          <a:prstGeom prst="rect">
            <a:avLst/>
          </a:prstGeom>
        </p:spPr>
        <p:txBody>
          <a:bodyPr anchor="t">
            <a:normAutofit fontScale="90000"/>
          </a:bodyPr>
          <a:lstStyle>
            <a:lvl1pPr defTabSz="443991">
              <a:defRPr sz="3040"/>
            </a:lvl1pPr>
          </a:lstStyle>
          <a:p>
            <a:pPr lvl="0">
              <a:defRPr sz="1800" b="0"/>
            </a:pPr>
            <a:r>
              <a:rPr lang="en-US" sz="2137" dirty="0"/>
              <a:t>IBM Application Server on Cloud  </a:t>
            </a:r>
            <a:r>
              <a:rPr lang="en-US" sz="2137" b="0" dirty="0"/>
              <a:t>provides</a:t>
            </a:r>
            <a:r>
              <a:rPr lang="en-US" sz="2137" dirty="0"/>
              <a:t> </a:t>
            </a:r>
            <a:r>
              <a:rPr lang="en-US" sz="2137" dirty="0">
                <a:solidFill>
                  <a:srgbClr val="7030A0"/>
                </a:solidFill>
              </a:rPr>
              <a:t>Portability </a:t>
            </a:r>
            <a:r>
              <a:rPr lang="en-US" sz="2137" b="0" dirty="0">
                <a:solidFill>
                  <a:schemeClr val="tx1"/>
                </a:solidFill>
              </a:rPr>
              <a:t>from on-</a:t>
            </a:r>
            <a:r>
              <a:rPr lang="en-US" sz="2137" b="0" dirty="0" err="1">
                <a:solidFill>
                  <a:schemeClr val="tx1"/>
                </a:solidFill>
              </a:rPr>
              <a:t>prem</a:t>
            </a:r>
            <a:r>
              <a:rPr lang="en-US" sz="2137" dirty="0">
                <a:solidFill>
                  <a:srgbClr val="7030A0"/>
                </a:solidFill>
              </a:rPr>
              <a:t/>
            </a:r>
            <a:br>
              <a:rPr lang="en-US" sz="2137" dirty="0">
                <a:solidFill>
                  <a:srgbClr val="7030A0"/>
                </a:solidFill>
              </a:rPr>
            </a:br>
            <a:endParaRPr sz="1898" dirty="0">
              <a:solidFill>
                <a:srgbClr val="7030A0"/>
              </a:solidFill>
            </a:endParaRPr>
          </a:p>
        </p:txBody>
      </p:sp>
    </p:spTree>
    <p:extLst>
      <p:ext uri="{BB962C8B-B14F-4D97-AF65-F5344CB8AC3E}">
        <p14:creationId xmlns:p14="http://schemas.microsoft.com/office/powerpoint/2010/main" val="29977499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idx="4294967295"/>
          </p:nvPr>
        </p:nvSpPr>
        <p:spPr>
          <a:xfrm>
            <a:off x="832873" y="47872"/>
            <a:ext cx="7761287" cy="588962"/>
          </a:xfrm>
        </p:spPr>
        <p:txBody>
          <a:bodyPr vert="horz" wrap="square" lIns="91387" tIns="45693" rIns="91387" bIns="45693" numCol="1" anchor="t" anchorCtr="0" compatLnSpc="1">
            <a:prstTxWarp prst="textNoShape">
              <a:avLst/>
            </a:prstTxWarp>
          </a:bodyPr>
          <a:lstStyle/>
          <a:p>
            <a:pPr algn="ctr" eaLnBrk="1" hangingPunct="1"/>
            <a:r>
              <a:rPr lang="en-US" sz="3500" dirty="0" err="1">
                <a:solidFill>
                  <a:schemeClr val="accent1">
                    <a:lumMod val="50000"/>
                  </a:schemeClr>
                </a:solidFill>
              </a:rPr>
              <a:t>Bluemix</a:t>
            </a:r>
            <a:r>
              <a:rPr lang="en-US" sz="3500" dirty="0">
                <a:solidFill>
                  <a:schemeClr val="accent1">
                    <a:lumMod val="50000"/>
                  </a:schemeClr>
                </a:solidFill>
              </a:rPr>
              <a:t> Platform Architecture</a:t>
            </a:r>
          </a:p>
        </p:txBody>
      </p:sp>
      <p:sp>
        <p:nvSpPr>
          <p:cNvPr id="242" name="AutoShape 3"/>
          <p:cNvSpPr>
            <a:spLocks/>
          </p:cNvSpPr>
          <p:nvPr/>
        </p:nvSpPr>
        <p:spPr bwMode="auto">
          <a:xfrm>
            <a:off x="2257426" y="1541465"/>
            <a:ext cx="5624513" cy="3482975"/>
          </a:xfrm>
          <a:prstGeom prst="roundRect">
            <a:avLst>
              <a:gd name="adj" fmla="val 1843"/>
            </a:avLst>
          </a:prstGeom>
          <a:solidFill>
            <a:srgbClr val="9E95A9">
              <a:alpha val="55000"/>
            </a:srgbClr>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a:latin typeface="Palatino" charset="0"/>
              <a:cs typeface="Palatino" charset="0"/>
              <a:sym typeface="Palatino" charset="0"/>
            </a:endParaRPr>
          </a:p>
        </p:txBody>
      </p:sp>
      <p:grpSp>
        <p:nvGrpSpPr>
          <p:cNvPr id="243" name="Group 4"/>
          <p:cNvGrpSpPr>
            <a:grpSpLocks/>
          </p:cNvGrpSpPr>
          <p:nvPr/>
        </p:nvGrpSpPr>
        <p:grpSpPr bwMode="auto">
          <a:xfrm>
            <a:off x="1131491" y="5806901"/>
            <a:ext cx="6679406" cy="221010"/>
            <a:chOff x="0" y="0"/>
            <a:chExt cx="9499601" cy="313254"/>
          </a:xfrm>
          <a:solidFill>
            <a:srgbClr val="008000"/>
          </a:solidFill>
        </p:grpSpPr>
        <p:sp>
          <p:nvSpPr>
            <p:cNvPr id="244" name="AutoShape 5"/>
            <p:cNvSpPr>
              <a:spLocks/>
            </p:cNvSpPr>
            <p:nvPr/>
          </p:nvSpPr>
          <p:spPr bwMode="auto">
            <a:xfrm>
              <a:off x="0" y="0"/>
              <a:ext cx="9499601" cy="313254"/>
            </a:xfrm>
            <a:prstGeom prst="roundRect">
              <a:avLst>
                <a:gd name="adj" fmla="val 15333"/>
              </a:avLst>
            </a:prstGeom>
            <a:grpFill/>
            <a:ln>
              <a:noFill/>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844">
                <a:solidFill>
                  <a:srgbClr val="414141"/>
                </a:solidFill>
                <a:latin typeface="Palatino" charset="0"/>
                <a:cs typeface="Palatino" charset="0"/>
                <a:sym typeface="Palatino" charset="0"/>
              </a:endParaRPr>
            </a:p>
          </p:txBody>
        </p:sp>
        <p:sp>
          <p:nvSpPr>
            <p:cNvPr id="245" name="AutoShape 6"/>
            <p:cNvSpPr>
              <a:spLocks/>
            </p:cNvSpPr>
            <p:nvPr/>
          </p:nvSpPr>
          <p:spPr bwMode="auto">
            <a:xfrm>
              <a:off x="14288" y="68029"/>
              <a:ext cx="9471026" cy="1771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pFill/>
            <a:ln>
              <a:noFill/>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a:solidFill>
                    <a:srgbClr val="FFFFFF"/>
                  </a:solidFill>
                  <a:latin typeface="Palatino" charset="0"/>
                  <a:cs typeface="Palatino" charset="0"/>
                  <a:sym typeface="Palatino" charset="0"/>
                </a:rPr>
                <a:t>VLAN 1</a:t>
              </a:r>
              <a:endParaRPr lang="en-US" sz="844">
                <a:solidFill>
                  <a:srgbClr val="414141"/>
                </a:solidFill>
                <a:latin typeface="Palatino" charset="0"/>
                <a:sym typeface="Palatino" charset="0"/>
              </a:endParaRPr>
            </a:p>
          </p:txBody>
        </p:sp>
      </p:grpSp>
      <p:sp>
        <p:nvSpPr>
          <p:cNvPr id="246" name="AutoShape 7"/>
          <p:cNvSpPr>
            <a:spLocks/>
          </p:cNvSpPr>
          <p:nvPr/>
        </p:nvSpPr>
        <p:spPr bwMode="auto">
          <a:xfrm>
            <a:off x="6096001" y="1595440"/>
            <a:ext cx="1368425" cy="750887"/>
          </a:xfrm>
          <a:prstGeom prst="roundRect">
            <a:avLst>
              <a:gd name="adj" fmla="val 15333"/>
            </a:avLst>
          </a:pr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a:solidFill>
                <a:srgbClr val="FFFFFF"/>
              </a:solidFill>
              <a:latin typeface="Palatino" charset="0"/>
              <a:cs typeface="Palatino" charset="0"/>
              <a:sym typeface="Palatino" charset="0"/>
            </a:endParaRPr>
          </a:p>
        </p:txBody>
      </p:sp>
      <p:sp>
        <p:nvSpPr>
          <p:cNvPr id="247" name="AutoShape 8"/>
          <p:cNvSpPr>
            <a:spLocks/>
          </p:cNvSpPr>
          <p:nvPr/>
        </p:nvSpPr>
        <p:spPr bwMode="auto">
          <a:xfrm>
            <a:off x="6005515" y="1666876"/>
            <a:ext cx="1368425" cy="749301"/>
          </a:xfrm>
          <a:prstGeom prst="roundRect">
            <a:avLst>
              <a:gd name="adj" fmla="val 15333"/>
            </a:avLst>
          </a:pr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a:solidFill>
                <a:srgbClr val="FFFFFF"/>
              </a:solidFill>
              <a:latin typeface="Palatino" charset="0"/>
              <a:cs typeface="Palatino" charset="0"/>
              <a:sym typeface="Palatino" charset="0"/>
            </a:endParaRPr>
          </a:p>
        </p:txBody>
      </p:sp>
      <p:sp>
        <p:nvSpPr>
          <p:cNvPr id="248" name="AutoShape 9"/>
          <p:cNvSpPr>
            <a:spLocks/>
          </p:cNvSpPr>
          <p:nvPr/>
        </p:nvSpPr>
        <p:spPr bwMode="auto">
          <a:xfrm>
            <a:off x="5915027" y="1738315"/>
            <a:ext cx="1368425" cy="750887"/>
          </a:xfrm>
          <a:prstGeom prst="roundRect">
            <a:avLst>
              <a:gd name="adj" fmla="val 15333"/>
            </a:avLst>
          </a:pr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a:solidFill>
                <a:srgbClr val="FFFFFF"/>
              </a:solidFill>
              <a:latin typeface="Palatino" charset="0"/>
              <a:cs typeface="Palatino" charset="0"/>
              <a:sym typeface="Palatino" charset="0"/>
            </a:endParaRPr>
          </a:p>
        </p:txBody>
      </p:sp>
      <p:sp>
        <p:nvSpPr>
          <p:cNvPr id="249" name="AutoShape 10"/>
          <p:cNvSpPr>
            <a:spLocks/>
          </p:cNvSpPr>
          <p:nvPr/>
        </p:nvSpPr>
        <p:spPr bwMode="auto">
          <a:xfrm>
            <a:off x="5824539" y="1809751"/>
            <a:ext cx="1368425" cy="749301"/>
          </a:xfrm>
          <a:prstGeom prst="roundRect">
            <a:avLst>
              <a:gd name="adj" fmla="val 15333"/>
            </a:avLst>
          </a:pr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a:solidFill>
                <a:srgbClr val="FFFFFF"/>
              </a:solidFill>
              <a:latin typeface="Palatino" charset="0"/>
              <a:cs typeface="Palatino" charset="0"/>
              <a:sym typeface="Palatino" charset="0"/>
            </a:endParaRPr>
          </a:p>
        </p:txBody>
      </p:sp>
      <p:sp>
        <p:nvSpPr>
          <p:cNvPr id="250" name="AutoShape 11"/>
          <p:cNvSpPr>
            <a:spLocks/>
          </p:cNvSpPr>
          <p:nvPr/>
        </p:nvSpPr>
        <p:spPr bwMode="auto">
          <a:xfrm>
            <a:off x="5734050" y="1881190"/>
            <a:ext cx="1368425" cy="750887"/>
          </a:xfrm>
          <a:prstGeom prst="roundRect">
            <a:avLst>
              <a:gd name="adj" fmla="val 15333"/>
            </a:avLst>
          </a:pr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a:solidFill>
                <a:srgbClr val="FFFFFF"/>
              </a:solidFill>
              <a:latin typeface="Palatino" charset="0"/>
              <a:cs typeface="Palatino" charset="0"/>
              <a:sym typeface="Palatino" charset="0"/>
            </a:endParaRPr>
          </a:p>
        </p:txBody>
      </p:sp>
      <p:sp>
        <p:nvSpPr>
          <p:cNvPr id="77834" name="AutoShape 12"/>
          <p:cNvSpPr>
            <a:spLocks/>
          </p:cNvSpPr>
          <p:nvPr/>
        </p:nvSpPr>
        <p:spPr bwMode="auto">
          <a:xfrm>
            <a:off x="2846390" y="5307013"/>
            <a:ext cx="1027112" cy="288925"/>
          </a:xfrm>
          <a:prstGeom prst="roundRect">
            <a:avLst>
              <a:gd name="adj" fmla="val 28241"/>
            </a:avLst>
          </a:prstGeom>
          <a:solidFill>
            <a:srgbClr val="E7CA7C"/>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633">
              <a:solidFill>
                <a:srgbClr val="333130"/>
              </a:solidFill>
              <a:latin typeface="Palatino"/>
              <a:ea typeface="Palatino"/>
              <a:cs typeface="Palatino"/>
              <a:sym typeface="Palatino"/>
            </a:endParaRPr>
          </a:p>
        </p:txBody>
      </p:sp>
      <p:sp>
        <p:nvSpPr>
          <p:cNvPr id="77835" name="AutoShape 13"/>
          <p:cNvSpPr>
            <a:spLocks/>
          </p:cNvSpPr>
          <p:nvPr/>
        </p:nvSpPr>
        <p:spPr bwMode="auto">
          <a:xfrm>
            <a:off x="2874965" y="4727577"/>
            <a:ext cx="1017587" cy="374650"/>
          </a:xfrm>
          <a:prstGeom prst="roundRect">
            <a:avLst>
              <a:gd name="adj" fmla="val 15333"/>
            </a:avLst>
          </a:prstGeom>
          <a:solidFill>
            <a:srgbClr val="9E95A9"/>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633" b="1">
              <a:solidFill>
                <a:srgbClr val="FFFFFF"/>
              </a:solidFill>
              <a:latin typeface="Palatino"/>
              <a:ea typeface="Palatino"/>
              <a:cs typeface="Palatino"/>
              <a:sym typeface="Palatino"/>
            </a:endParaRPr>
          </a:p>
        </p:txBody>
      </p:sp>
      <p:sp>
        <p:nvSpPr>
          <p:cNvPr id="77836" name="AutoShape 14"/>
          <p:cNvSpPr>
            <a:spLocks/>
          </p:cNvSpPr>
          <p:nvPr/>
        </p:nvSpPr>
        <p:spPr bwMode="auto">
          <a:xfrm>
            <a:off x="2952750" y="2238376"/>
            <a:ext cx="2590800" cy="2014538"/>
          </a:xfrm>
          <a:prstGeom prst="roundRect">
            <a:avLst>
              <a:gd name="adj" fmla="val 8440"/>
            </a:avLst>
          </a:prstGeom>
          <a:solidFill>
            <a:srgbClr val="9E95A9"/>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984" b="1">
              <a:solidFill>
                <a:srgbClr val="FFFFFF"/>
              </a:solidFill>
              <a:latin typeface="Palatino"/>
              <a:ea typeface="Palatino"/>
              <a:cs typeface="Palatino"/>
              <a:sym typeface="Palatino"/>
            </a:endParaRPr>
          </a:p>
        </p:txBody>
      </p:sp>
      <p:sp>
        <p:nvSpPr>
          <p:cNvPr id="77837" name="AutoShape 15"/>
          <p:cNvSpPr>
            <a:spLocks/>
          </p:cNvSpPr>
          <p:nvPr/>
        </p:nvSpPr>
        <p:spPr bwMode="auto">
          <a:xfrm>
            <a:off x="1774825" y="1098550"/>
            <a:ext cx="214313" cy="4548188"/>
          </a:xfrm>
          <a:prstGeom prst="roundRect">
            <a:avLst>
              <a:gd name="adj" fmla="val 15333"/>
            </a:avLst>
          </a:prstGeom>
          <a:solidFill>
            <a:srgbClr val="4B8C93"/>
          </a:solidFill>
          <a:ln w="9525">
            <a:solidFill>
              <a:srgbClr val="D93E2B"/>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1266">
              <a:solidFill>
                <a:srgbClr val="FFFFFF"/>
              </a:solidFill>
              <a:latin typeface="Palatino"/>
              <a:ea typeface="Palatino"/>
              <a:cs typeface="Palatino"/>
              <a:sym typeface="Palatino"/>
            </a:endParaRPr>
          </a:p>
        </p:txBody>
      </p:sp>
      <p:sp>
        <p:nvSpPr>
          <p:cNvPr id="77838" name="AutoShape 16"/>
          <p:cNvSpPr>
            <a:spLocks/>
          </p:cNvSpPr>
          <p:nvPr/>
        </p:nvSpPr>
        <p:spPr bwMode="auto">
          <a:xfrm>
            <a:off x="2363788" y="1098550"/>
            <a:ext cx="212726" cy="4548188"/>
          </a:xfrm>
          <a:prstGeom prst="roundRect">
            <a:avLst>
              <a:gd name="adj" fmla="val 15333"/>
            </a:avLst>
          </a:prstGeom>
          <a:solidFill>
            <a:srgbClr val="9E95A9"/>
          </a:solidFill>
          <a:ln w="9525">
            <a:solidFill>
              <a:srgbClr val="738FAF"/>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1266" b="1">
              <a:solidFill>
                <a:srgbClr val="FFFFFF"/>
              </a:solidFill>
              <a:latin typeface="Palatino"/>
              <a:ea typeface="Palatino"/>
              <a:cs typeface="Palatino"/>
              <a:sym typeface="Palatino"/>
            </a:endParaRPr>
          </a:p>
        </p:txBody>
      </p:sp>
      <p:sp>
        <p:nvSpPr>
          <p:cNvPr id="77839" name="AutoShape 18"/>
          <p:cNvSpPr>
            <a:spLocks/>
          </p:cNvSpPr>
          <p:nvPr/>
        </p:nvSpPr>
        <p:spPr bwMode="auto">
          <a:xfrm>
            <a:off x="2779713" y="2398713"/>
            <a:ext cx="2690812" cy="1962150"/>
          </a:xfrm>
          <a:prstGeom prst="roundRect">
            <a:avLst>
              <a:gd name="adj" fmla="val 7981"/>
            </a:avLst>
          </a:prstGeom>
          <a:solidFill>
            <a:srgbClr val="9E95A9"/>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984" b="1">
              <a:solidFill>
                <a:srgbClr val="FFFFFF"/>
              </a:solidFill>
              <a:latin typeface="Palatino"/>
              <a:ea typeface="Palatino"/>
              <a:cs typeface="Palatino"/>
              <a:sym typeface="Palatino"/>
            </a:endParaRPr>
          </a:p>
        </p:txBody>
      </p:sp>
      <p:sp>
        <p:nvSpPr>
          <p:cNvPr id="257" name="AutoShape 19"/>
          <p:cNvSpPr>
            <a:spLocks/>
          </p:cNvSpPr>
          <p:nvPr/>
        </p:nvSpPr>
        <p:spPr bwMode="auto">
          <a:xfrm>
            <a:off x="2952750" y="2560639"/>
            <a:ext cx="2571750" cy="214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984" b="1" dirty="0">
                <a:solidFill>
                  <a:srgbClr val="FFFFFF"/>
                </a:solidFill>
                <a:latin typeface="Palatino" charset="0"/>
                <a:cs typeface="Palatino" charset="0"/>
                <a:sym typeface="Palatino" charset="0"/>
              </a:rPr>
              <a:t>Cloud Foundry Control Elements</a:t>
            </a: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dirty="0">
              <a:solidFill>
                <a:srgbClr val="FFFFFF"/>
              </a:solidFill>
              <a:latin typeface="Palatino" charset="0"/>
              <a:cs typeface="Palatino" charset="0"/>
              <a:sym typeface="Palatino" charset="0"/>
            </a:endParaRPr>
          </a:p>
        </p:txBody>
      </p:sp>
      <p:grpSp>
        <p:nvGrpSpPr>
          <p:cNvPr id="258" name="Group 20"/>
          <p:cNvGrpSpPr>
            <a:grpSpLocks/>
          </p:cNvGrpSpPr>
          <p:nvPr/>
        </p:nvGrpSpPr>
        <p:grpSpPr bwMode="auto">
          <a:xfrm>
            <a:off x="1185075" y="1152306"/>
            <a:ext cx="214313" cy="4547443"/>
            <a:chOff x="0" y="0"/>
            <a:chExt cx="304797" cy="6468520"/>
          </a:xfrm>
          <a:solidFill>
            <a:srgbClr val="008000"/>
          </a:solidFill>
        </p:grpSpPr>
        <p:sp>
          <p:nvSpPr>
            <p:cNvPr id="259" name="AutoShape 21"/>
            <p:cNvSpPr>
              <a:spLocks/>
            </p:cNvSpPr>
            <p:nvPr/>
          </p:nvSpPr>
          <p:spPr bwMode="auto">
            <a:xfrm>
              <a:off x="0" y="0"/>
              <a:ext cx="304797" cy="6468520"/>
            </a:xfrm>
            <a:prstGeom prst="roundRect">
              <a:avLst>
                <a:gd name="adj" fmla="val 15333"/>
              </a:avLst>
            </a:prstGeom>
            <a:grpFill/>
            <a:ln>
              <a:noFill/>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844">
                <a:solidFill>
                  <a:srgbClr val="414141"/>
                </a:solidFill>
                <a:latin typeface="Palatino" charset="0"/>
                <a:cs typeface="Palatino" charset="0"/>
                <a:sym typeface="Palatino" charset="0"/>
              </a:endParaRPr>
            </a:p>
          </p:txBody>
        </p:sp>
        <p:sp>
          <p:nvSpPr>
            <p:cNvPr id="260" name="AutoShape 22"/>
            <p:cNvSpPr>
              <a:spLocks/>
            </p:cNvSpPr>
            <p:nvPr/>
          </p:nvSpPr>
          <p:spPr bwMode="auto">
            <a:xfrm>
              <a:off x="14288" y="2522945"/>
              <a:ext cx="276222" cy="14226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grpFill/>
            <a:ln>
              <a:noFill/>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F</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I</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R</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E</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W</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A</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L</a:t>
              </a:r>
              <a:endParaRPr lang="en-US" sz="844" dirty="0">
                <a:solidFill>
                  <a:srgbClr val="414141"/>
                </a:solidFill>
                <a:latin typeface="Palatino" charset="0"/>
                <a:cs typeface="Palatino" charset="0"/>
                <a:sym typeface="Palatino" charset="0"/>
              </a:endParaRP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1266" dirty="0">
                  <a:solidFill>
                    <a:srgbClr val="FFFFFF"/>
                  </a:solidFill>
                  <a:latin typeface="Palatino" charset="0"/>
                  <a:cs typeface="Palatino" charset="0"/>
                  <a:sym typeface="Palatino" charset="0"/>
                </a:rPr>
                <a:t>L</a:t>
              </a:r>
              <a:endParaRPr lang="en-US" sz="844" dirty="0">
                <a:solidFill>
                  <a:srgbClr val="414141"/>
                </a:solidFill>
                <a:latin typeface="Palatino" charset="0"/>
                <a:sym typeface="Palatino" charset="0"/>
              </a:endParaRPr>
            </a:p>
          </p:txBody>
        </p:sp>
      </p:grpSp>
      <p:grpSp>
        <p:nvGrpSpPr>
          <p:cNvPr id="77842" name="Group 23"/>
          <p:cNvGrpSpPr>
            <a:grpSpLocks/>
          </p:cNvGrpSpPr>
          <p:nvPr/>
        </p:nvGrpSpPr>
        <p:grpSpPr bwMode="auto">
          <a:xfrm>
            <a:off x="8010527" y="1541465"/>
            <a:ext cx="968375" cy="428625"/>
            <a:chOff x="0" y="0"/>
            <a:chExt cx="1379008" cy="609600"/>
          </a:xfrm>
        </p:grpSpPr>
        <p:sp>
          <p:nvSpPr>
            <p:cNvPr id="77843" name="AutoShape 24"/>
            <p:cNvSpPr>
              <a:spLocks/>
            </p:cNvSpPr>
            <p:nvPr/>
          </p:nvSpPr>
          <p:spPr bwMode="auto">
            <a:xfrm>
              <a:off x="0" y="0"/>
              <a:ext cx="1379008" cy="609600"/>
            </a:xfrm>
            <a:prstGeom prst="roundRect">
              <a:avLst>
                <a:gd name="adj" fmla="val 15333"/>
              </a:avLst>
            </a:prstGeom>
            <a:solidFill>
              <a:srgbClr val="738FAF"/>
            </a:solidFill>
            <a:ln w="9525">
              <a:no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44" name="AutoShape 25"/>
            <p:cNvSpPr>
              <a:spLocks/>
            </p:cNvSpPr>
            <p:nvPr/>
          </p:nvSpPr>
          <p:spPr bwMode="auto">
            <a:xfrm>
              <a:off x="27008" y="177800"/>
              <a:ext cx="1324992" cy="25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Services</a:t>
              </a:r>
              <a:endParaRPr lang="en-US" sz="844">
                <a:solidFill>
                  <a:srgbClr val="414141"/>
                </a:solidFill>
                <a:latin typeface="Palatino"/>
                <a:ea typeface="Helvetica"/>
                <a:cs typeface="Helvetica"/>
                <a:sym typeface="Palatino"/>
              </a:endParaRPr>
            </a:p>
          </p:txBody>
        </p:sp>
      </p:grpSp>
      <p:grpSp>
        <p:nvGrpSpPr>
          <p:cNvPr id="77845" name="Group 26"/>
          <p:cNvGrpSpPr>
            <a:grpSpLocks/>
          </p:cNvGrpSpPr>
          <p:nvPr/>
        </p:nvGrpSpPr>
        <p:grpSpPr bwMode="auto">
          <a:xfrm>
            <a:off x="1720852" y="1152525"/>
            <a:ext cx="214313" cy="4546600"/>
            <a:chOff x="0" y="0"/>
            <a:chExt cx="304797" cy="6468520"/>
          </a:xfrm>
        </p:grpSpPr>
        <p:sp>
          <p:nvSpPr>
            <p:cNvPr id="77846" name="AutoShape 27"/>
            <p:cNvSpPr>
              <a:spLocks/>
            </p:cNvSpPr>
            <p:nvPr/>
          </p:nvSpPr>
          <p:spPr bwMode="auto">
            <a:xfrm>
              <a:off x="0" y="0"/>
              <a:ext cx="304797" cy="6468520"/>
            </a:xfrm>
            <a:prstGeom prst="roundRect">
              <a:avLst>
                <a:gd name="adj" fmla="val 15333"/>
              </a:avLst>
            </a:prstGeom>
            <a:solidFill>
              <a:srgbClr val="4B8C93"/>
            </a:solidFill>
            <a:ln w="9525">
              <a:solidFill>
                <a:srgbClr val="D93E2B"/>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47" name="AutoShape 28"/>
            <p:cNvSpPr>
              <a:spLocks/>
            </p:cNvSpPr>
            <p:nvPr/>
          </p:nvSpPr>
          <p:spPr bwMode="auto">
            <a:xfrm>
              <a:off x="14288" y="2434030"/>
              <a:ext cx="276222" cy="160045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D</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A</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T</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A</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P</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O</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W</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E</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R</a:t>
              </a:r>
              <a:endParaRPr lang="en-US" sz="844">
                <a:solidFill>
                  <a:srgbClr val="414141"/>
                </a:solidFill>
                <a:latin typeface="Palatino"/>
                <a:ea typeface="Helvetica"/>
                <a:cs typeface="Helvetica"/>
                <a:sym typeface="Palatino"/>
              </a:endParaRPr>
            </a:p>
          </p:txBody>
        </p:sp>
      </p:grpSp>
      <p:grpSp>
        <p:nvGrpSpPr>
          <p:cNvPr id="77848" name="Group 29"/>
          <p:cNvGrpSpPr>
            <a:grpSpLocks/>
          </p:cNvGrpSpPr>
          <p:nvPr/>
        </p:nvGrpSpPr>
        <p:grpSpPr bwMode="auto">
          <a:xfrm>
            <a:off x="2309814" y="1152525"/>
            <a:ext cx="214312" cy="4546600"/>
            <a:chOff x="0" y="0"/>
            <a:chExt cx="304797" cy="6468520"/>
          </a:xfrm>
        </p:grpSpPr>
        <p:sp>
          <p:nvSpPr>
            <p:cNvPr id="77849" name="AutoShape 30"/>
            <p:cNvSpPr>
              <a:spLocks/>
            </p:cNvSpPr>
            <p:nvPr/>
          </p:nvSpPr>
          <p:spPr bwMode="auto">
            <a:xfrm>
              <a:off x="0" y="0"/>
              <a:ext cx="304797" cy="6468520"/>
            </a:xfrm>
            <a:prstGeom prst="roundRect">
              <a:avLst>
                <a:gd name="adj" fmla="val 15333"/>
              </a:avLst>
            </a:prstGeom>
            <a:solidFill>
              <a:srgbClr val="9E95A9"/>
            </a:solidFill>
            <a:ln w="9525">
              <a:solidFill>
                <a:srgbClr val="738FAF"/>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50" name="AutoShape 31"/>
            <p:cNvSpPr>
              <a:spLocks/>
            </p:cNvSpPr>
            <p:nvPr/>
          </p:nvSpPr>
          <p:spPr bwMode="auto">
            <a:xfrm>
              <a:off x="14288" y="2700773"/>
              <a:ext cx="276222" cy="106697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R</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O</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U</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T</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E</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R</a:t>
              </a:r>
              <a:endParaRPr lang="en-US" sz="844">
                <a:solidFill>
                  <a:srgbClr val="414141"/>
                </a:solidFill>
                <a:latin typeface="Palatino"/>
                <a:ea typeface="Helvetica"/>
                <a:cs typeface="Helvetica"/>
                <a:sym typeface="Palatino"/>
              </a:endParaRPr>
            </a:p>
          </p:txBody>
        </p:sp>
      </p:grpSp>
      <p:sp>
        <p:nvSpPr>
          <p:cNvPr id="77851" name="Line 32" descr="image57.png"/>
          <p:cNvSpPr>
            <a:spLocks noChangeShapeType="1"/>
          </p:cNvSpPr>
          <p:nvPr/>
        </p:nvSpPr>
        <p:spPr bwMode="auto">
          <a:xfrm flipH="1">
            <a:off x="8470900" y="2667000"/>
            <a:ext cx="0" cy="1531938"/>
          </a:xfrm>
          <a:prstGeom prst="line">
            <a:avLst/>
          </a:prstGeom>
          <a:noFill/>
          <a:ln w="25400">
            <a:solidFill>
              <a:srgbClr val="414141"/>
            </a:solidFill>
            <a:prstDash val="dash"/>
            <a:round/>
            <a:headEnd/>
            <a:tailEnd/>
          </a:ln>
        </p:spPr>
        <p:txBody>
          <a:bodyPr lIns="0" tIns="0" rIns="0" bIns="0" anchor="ctr"/>
          <a:lstStyle/>
          <a:p>
            <a:pPr defTabSz="457075"/>
            <a:endParaRPr lang="en-US" sz="984">
              <a:solidFill>
                <a:srgbClr val="FFFFFF"/>
              </a:solidFill>
              <a:latin typeface="Arial" charset="0"/>
              <a:ea typeface="MS PGothic" pitchFamily="34" charset="-128"/>
              <a:cs typeface="Arial" charset="0"/>
            </a:endParaRPr>
          </a:p>
        </p:txBody>
      </p:sp>
      <p:grpSp>
        <p:nvGrpSpPr>
          <p:cNvPr id="77852" name="Group 33"/>
          <p:cNvGrpSpPr>
            <a:grpSpLocks/>
          </p:cNvGrpSpPr>
          <p:nvPr/>
        </p:nvGrpSpPr>
        <p:grpSpPr bwMode="auto">
          <a:xfrm>
            <a:off x="2792415" y="4810125"/>
            <a:ext cx="1017587" cy="374650"/>
            <a:chOff x="0" y="0"/>
            <a:chExt cx="1447800" cy="533399"/>
          </a:xfrm>
        </p:grpSpPr>
        <p:sp>
          <p:nvSpPr>
            <p:cNvPr id="77853" name="AutoShape 34"/>
            <p:cNvSpPr>
              <a:spLocks/>
            </p:cNvSpPr>
            <p:nvPr/>
          </p:nvSpPr>
          <p:spPr bwMode="auto">
            <a:xfrm>
              <a:off x="0" y="0"/>
              <a:ext cx="1447800" cy="533399"/>
            </a:xfrm>
            <a:prstGeom prst="roundRect">
              <a:avLst>
                <a:gd name="adj" fmla="val 15333"/>
              </a:avLst>
            </a:prstGeom>
            <a:solidFill>
              <a:srgbClr val="9E95A9"/>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54" name="AutoShape 35"/>
            <p:cNvSpPr>
              <a:spLocks/>
            </p:cNvSpPr>
            <p:nvPr/>
          </p:nvSpPr>
          <p:spPr bwMode="auto">
            <a:xfrm>
              <a:off x="23839" y="25400"/>
              <a:ext cx="1400122" cy="48259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633" b="1">
                  <a:solidFill>
                    <a:srgbClr val="FFFFFF"/>
                  </a:solidFill>
                  <a:latin typeface="Palatino"/>
                  <a:ea typeface="Palatino"/>
                  <a:cs typeface="Palatino"/>
                  <a:sym typeface="Palatino"/>
                </a:rPr>
                <a:t>UAA/</a:t>
              </a: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633" b="1">
                  <a:solidFill>
                    <a:srgbClr val="FFFFFF"/>
                  </a:solidFill>
                  <a:latin typeface="Palatino"/>
                  <a:ea typeface="Palatino"/>
                  <a:cs typeface="Palatino"/>
                  <a:sym typeface="Palatino"/>
                </a:rPr>
                <a:t>Login Server</a:t>
              </a:r>
              <a:endParaRPr lang="en-US" sz="844">
                <a:solidFill>
                  <a:srgbClr val="414141"/>
                </a:solidFill>
                <a:latin typeface="Palatino"/>
                <a:ea typeface="Palatino"/>
                <a:cs typeface="Palatino"/>
                <a:sym typeface="Palatino"/>
              </a:endParaRPr>
            </a:p>
          </p:txBody>
        </p:sp>
      </p:grpSp>
      <p:grpSp>
        <p:nvGrpSpPr>
          <p:cNvPr id="77855" name="Group 36"/>
          <p:cNvGrpSpPr>
            <a:grpSpLocks/>
          </p:cNvGrpSpPr>
          <p:nvPr/>
        </p:nvGrpSpPr>
        <p:grpSpPr bwMode="auto">
          <a:xfrm>
            <a:off x="2786063" y="5378451"/>
            <a:ext cx="1027112" cy="288925"/>
            <a:chOff x="0" y="0"/>
            <a:chExt cx="1461560" cy="410104"/>
          </a:xfrm>
        </p:grpSpPr>
        <p:sp>
          <p:nvSpPr>
            <p:cNvPr id="77856" name="AutoShape 37"/>
            <p:cNvSpPr>
              <a:spLocks/>
            </p:cNvSpPr>
            <p:nvPr/>
          </p:nvSpPr>
          <p:spPr bwMode="auto">
            <a:xfrm>
              <a:off x="0" y="0"/>
              <a:ext cx="1461560" cy="410104"/>
            </a:xfrm>
            <a:prstGeom prst="roundRect">
              <a:avLst>
                <a:gd name="adj" fmla="val 28241"/>
              </a:avLst>
            </a:prstGeom>
            <a:solidFill>
              <a:srgbClr val="E7CA7C"/>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633">
                <a:solidFill>
                  <a:srgbClr val="333130"/>
                </a:solidFill>
                <a:latin typeface="Palatino"/>
                <a:ea typeface="Palatino"/>
                <a:cs typeface="Palatino"/>
                <a:sym typeface="Palatino"/>
              </a:endParaRPr>
            </a:p>
          </p:txBody>
        </p:sp>
        <p:sp>
          <p:nvSpPr>
            <p:cNvPr id="77857" name="AutoShape 38"/>
            <p:cNvSpPr>
              <a:spLocks/>
            </p:cNvSpPr>
            <p:nvPr/>
          </p:nvSpPr>
          <p:spPr bwMode="auto">
            <a:xfrm>
              <a:off x="33326" y="83920"/>
              <a:ext cx="1394908" cy="2422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414141"/>
                  </a:solidFill>
                  <a:latin typeface="Palatino"/>
                  <a:ea typeface="Helvetica"/>
                  <a:cs typeface="Helvetica"/>
                  <a:sym typeface="Palatino"/>
                </a:rPr>
                <a:t>Single Sign On Service</a:t>
              </a:r>
            </a:p>
          </p:txBody>
        </p:sp>
      </p:grpSp>
      <p:grpSp>
        <p:nvGrpSpPr>
          <p:cNvPr id="77858" name="Group 39"/>
          <p:cNvGrpSpPr>
            <a:grpSpLocks/>
          </p:cNvGrpSpPr>
          <p:nvPr/>
        </p:nvGrpSpPr>
        <p:grpSpPr bwMode="auto">
          <a:xfrm>
            <a:off x="2135190" y="6069014"/>
            <a:ext cx="1027112" cy="288925"/>
            <a:chOff x="0" y="0"/>
            <a:chExt cx="1461560" cy="410104"/>
          </a:xfrm>
        </p:grpSpPr>
        <p:sp>
          <p:nvSpPr>
            <p:cNvPr id="77859" name="AutoShape 40"/>
            <p:cNvSpPr>
              <a:spLocks/>
            </p:cNvSpPr>
            <p:nvPr/>
          </p:nvSpPr>
          <p:spPr bwMode="auto">
            <a:xfrm>
              <a:off x="0" y="0"/>
              <a:ext cx="1461560" cy="410104"/>
            </a:xfrm>
            <a:prstGeom prst="roundRect">
              <a:avLst>
                <a:gd name="adj" fmla="val 28241"/>
              </a:avLst>
            </a:prstGeom>
            <a:solidFill>
              <a:srgbClr val="0000FF"/>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633">
                <a:solidFill>
                  <a:srgbClr val="FFFF00"/>
                </a:solidFill>
                <a:latin typeface="Palatino"/>
                <a:ea typeface="Palatino"/>
                <a:cs typeface="Palatino"/>
                <a:sym typeface="Palatino"/>
              </a:endParaRPr>
            </a:p>
          </p:txBody>
        </p:sp>
        <p:sp>
          <p:nvSpPr>
            <p:cNvPr id="77860" name="AutoShape 41"/>
            <p:cNvSpPr>
              <a:spLocks/>
            </p:cNvSpPr>
            <p:nvPr/>
          </p:nvSpPr>
          <p:spPr bwMode="auto">
            <a:xfrm>
              <a:off x="33362" y="83920"/>
              <a:ext cx="1394837" cy="2422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633">
                  <a:solidFill>
                    <a:srgbClr val="FFFF00"/>
                  </a:solidFill>
                  <a:latin typeface="Palatino"/>
                  <a:ea typeface="Palatino"/>
                  <a:cs typeface="Palatino"/>
                  <a:sym typeface="Palatino"/>
                </a:rPr>
                <a:t>IBM Web ID</a:t>
              </a:r>
              <a:endParaRPr lang="en-US" sz="844">
                <a:solidFill>
                  <a:srgbClr val="414141"/>
                </a:solidFill>
                <a:latin typeface="Palatino"/>
                <a:ea typeface="Helvetica"/>
                <a:cs typeface="Helvetica"/>
                <a:sym typeface="Palatino"/>
              </a:endParaRPr>
            </a:p>
          </p:txBody>
        </p:sp>
      </p:grpSp>
      <p:grpSp>
        <p:nvGrpSpPr>
          <p:cNvPr id="77861" name="Group 42"/>
          <p:cNvGrpSpPr>
            <a:grpSpLocks/>
          </p:cNvGrpSpPr>
          <p:nvPr/>
        </p:nvGrpSpPr>
        <p:grpSpPr bwMode="auto">
          <a:xfrm>
            <a:off x="5643565" y="1952626"/>
            <a:ext cx="1368425" cy="749301"/>
            <a:chOff x="0" y="0"/>
            <a:chExt cx="1946276" cy="1066800"/>
          </a:xfrm>
        </p:grpSpPr>
        <p:sp>
          <p:nvSpPr>
            <p:cNvPr id="281" name="AutoShape 43"/>
            <p:cNvSpPr>
              <a:spLocks/>
            </p:cNvSpPr>
            <p:nvPr/>
          </p:nvSpPr>
          <p:spPr bwMode="auto">
            <a:xfrm>
              <a:off x="0" y="0"/>
              <a:ext cx="1946276" cy="1066800"/>
            </a:xfrm>
            <a:prstGeom prst="roundRect">
              <a:avLst>
                <a:gd name="adj" fmla="val 15333"/>
              </a:avLst>
            </a:pr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984" b="1">
                <a:solidFill>
                  <a:srgbClr val="FFFFFF"/>
                </a:solidFill>
                <a:latin typeface="Palatino" charset="0"/>
                <a:cs typeface="Palatino" charset="0"/>
                <a:sym typeface="Palatino" charset="0"/>
              </a:endParaRPr>
            </a:p>
          </p:txBody>
        </p:sp>
        <p:sp>
          <p:nvSpPr>
            <p:cNvPr id="282" name="AutoShape 44"/>
            <p:cNvSpPr>
              <a:spLocks/>
            </p:cNvSpPr>
            <p:nvPr/>
          </p:nvSpPr>
          <p:spPr bwMode="auto">
            <a:xfrm>
              <a:off x="47414" y="151432"/>
              <a:ext cx="1851446" cy="763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9E95A9"/>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984" b="1">
                  <a:solidFill>
                    <a:srgbClr val="FFFFFF"/>
                  </a:solidFill>
                  <a:latin typeface="Palatino" charset="0"/>
                  <a:cs typeface="Palatino" charset="0"/>
                  <a:sym typeface="Palatino" charset="0"/>
                </a:rPr>
                <a:t>Application</a:t>
              </a: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984" b="1">
                  <a:solidFill>
                    <a:srgbClr val="FFFFFF"/>
                  </a:solidFill>
                  <a:latin typeface="Palatino" charset="0"/>
                  <a:cs typeface="Palatino" charset="0"/>
                  <a:sym typeface="Palatino" charset="0"/>
                </a:rPr>
                <a:t>Runtimes</a:t>
              </a:r>
            </a:p>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984" b="1">
                  <a:solidFill>
                    <a:srgbClr val="FFFFFF"/>
                  </a:solidFill>
                  <a:latin typeface="Palatino" charset="0"/>
                  <a:cs typeface="Palatino" charset="0"/>
                  <a:sym typeface="Palatino" charset="0"/>
                </a:rPr>
                <a:t>(DEA)</a:t>
              </a:r>
            </a:p>
          </p:txBody>
        </p:sp>
      </p:grpSp>
      <p:grpSp>
        <p:nvGrpSpPr>
          <p:cNvPr id="77864" name="Group 45"/>
          <p:cNvGrpSpPr>
            <a:grpSpLocks/>
          </p:cNvGrpSpPr>
          <p:nvPr/>
        </p:nvGrpSpPr>
        <p:grpSpPr bwMode="auto">
          <a:xfrm>
            <a:off x="8010527" y="2078040"/>
            <a:ext cx="968375" cy="428625"/>
            <a:chOff x="0" y="0"/>
            <a:chExt cx="1379008" cy="609600"/>
          </a:xfrm>
        </p:grpSpPr>
        <p:sp>
          <p:nvSpPr>
            <p:cNvPr id="77865" name="AutoShape 46"/>
            <p:cNvSpPr>
              <a:spLocks/>
            </p:cNvSpPr>
            <p:nvPr/>
          </p:nvSpPr>
          <p:spPr bwMode="auto">
            <a:xfrm>
              <a:off x="0" y="0"/>
              <a:ext cx="1379008" cy="609600"/>
            </a:xfrm>
            <a:prstGeom prst="roundRect">
              <a:avLst>
                <a:gd name="adj" fmla="val 15333"/>
              </a:avLst>
            </a:prstGeom>
            <a:solidFill>
              <a:srgbClr val="738FAF"/>
            </a:solidFill>
            <a:ln w="9525">
              <a:no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66" name="AutoShape 47"/>
            <p:cNvSpPr>
              <a:spLocks/>
            </p:cNvSpPr>
            <p:nvPr/>
          </p:nvSpPr>
          <p:spPr bwMode="auto">
            <a:xfrm>
              <a:off x="27008" y="177800"/>
              <a:ext cx="1324992" cy="25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Services</a:t>
              </a:r>
              <a:endParaRPr lang="en-US" sz="844">
                <a:solidFill>
                  <a:srgbClr val="414141"/>
                </a:solidFill>
                <a:latin typeface="Palatino"/>
                <a:ea typeface="Helvetica"/>
                <a:cs typeface="Helvetica"/>
                <a:sym typeface="Palatino"/>
              </a:endParaRPr>
            </a:p>
          </p:txBody>
        </p:sp>
      </p:grpSp>
      <p:grpSp>
        <p:nvGrpSpPr>
          <p:cNvPr id="77867" name="Group 48"/>
          <p:cNvGrpSpPr>
            <a:grpSpLocks/>
          </p:cNvGrpSpPr>
          <p:nvPr/>
        </p:nvGrpSpPr>
        <p:grpSpPr bwMode="auto">
          <a:xfrm>
            <a:off x="7989890" y="4306890"/>
            <a:ext cx="968375" cy="428625"/>
            <a:chOff x="0" y="0"/>
            <a:chExt cx="1379008" cy="609600"/>
          </a:xfrm>
        </p:grpSpPr>
        <p:sp>
          <p:nvSpPr>
            <p:cNvPr id="77868" name="AutoShape 49"/>
            <p:cNvSpPr>
              <a:spLocks/>
            </p:cNvSpPr>
            <p:nvPr/>
          </p:nvSpPr>
          <p:spPr bwMode="auto">
            <a:xfrm>
              <a:off x="0" y="0"/>
              <a:ext cx="1379008" cy="609600"/>
            </a:xfrm>
            <a:prstGeom prst="roundRect">
              <a:avLst>
                <a:gd name="adj" fmla="val 15333"/>
              </a:avLst>
            </a:prstGeom>
            <a:solidFill>
              <a:srgbClr val="738FAF"/>
            </a:solidFill>
            <a:ln w="9525">
              <a:no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69" name="AutoShape 50"/>
            <p:cNvSpPr>
              <a:spLocks/>
            </p:cNvSpPr>
            <p:nvPr/>
          </p:nvSpPr>
          <p:spPr bwMode="auto">
            <a:xfrm>
              <a:off x="27009" y="177800"/>
              <a:ext cx="1324992" cy="25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Services</a:t>
              </a:r>
              <a:endParaRPr lang="en-US" sz="844">
                <a:solidFill>
                  <a:srgbClr val="414141"/>
                </a:solidFill>
                <a:latin typeface="Palatino"/>
                <a:ea typeface="Helvetica"/>
                <a:cs typeface="Helvetica"/>
                <a:sym typeface="Palatino"/>
              </a:endParaRPr>
            </a:p>
          </p:txBody>
        </p:sp>
      </p:grpSp>
      <p:sp>
        <p:nvSpPr>
          <p:cNvPr id="77870" name="AutoShape 52"/>
          <p:cNvSpPr>
            <a:spLocks/>
          </p:cNvSpPr>
          <p:nvPr/>
        </p:nvSpPr>
        <p:spPr bwMode="auto">
          <a:xfrm>
            <a:off x="49214" y="5262565"/>
            <a:ext cx="696911" cy="4032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32124" tIns="32124" rIns="32124" bIns="32124"/>
          <a:lstStyle/>
          <a:p>
            <a:pPr defTabSz="407877"/>
            <a:r>
              <a:rPr lang="en-US" sz="900" b="1" dirty="0">
                <a:solidFill>
                  <a:srgbClr val="414141"/>
                </a:solidFill>
                <a:latin typeface="Palatino"/>
                <a:ea typeface="Palatino"/>
                <a:cs typeface="Palatino"/>
                <a:sym typeface="Palatino"/>
              </a:rPr>
              <a:t>Login</a:t>
            </a:r>
            <a:endParaRPr lang="en-US" sz="900" dirty="0">
              <a:solidFill>
                <a:srgbClr val="414141"/>
              </a:solidFill>
              <a:latin typeface="Palatino"/>
              <a:ea typeface="Palatino"/>
              <a:cs typeface="Palatino"/>
              <a:sym typeface="Palatino"/>
            </a:endParaRPr>
          </a:p>
          <a:p>
            <a:pPr defTabSz="407877"/>
            <a:r>
              <a:rPr lang="en-US" sz="900" b="1" dirty="0">
                <a:solidFill>
                  <a:srgbClr val="414141"/>
                </a:solidFill>
                <a:latin typeface="Palatino"/>
                <a:ea typeface="Palatino"/>
                <a:cs typeface="Palatino"/>
                <a:sym typeface="Palatino"/>
              </a:rPr>
              <a:t>Flow</a:t>
            </a:r>
            <a:endParaRPr lang="en-US" sz="900" dirty="0">
              <a:solidFill>
                <a:srgbClr val="414141"/>
              </a:solidFill>
              <a:latin typeface="Palatino"/>
              <a:ea typeface="Helvetica"/>
              <a:cs typeface="Helvetica"/>
              <a:sym typeface="Palatino"/>
            </a:endParaRPr>
          </a:p>
        </p:txBody>
      </p:sp>
      <p:sp>
        <p:nvSpPr>
          <p:cNvPr id="77871" name="AutoShape 54"/>
          <p:cNvSpPr>
            <a:spLocks/>
          </p:cNvSpPr>
          <p:nvPr/>
        </p:nvSpPr>
        <p:spPr bwMode="auto">
          <a:xfrm>
            <a:off x="62659" y="2944200"/>
            <a:ext cx="1052512" cy="573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noFill/>
          <a:ln w="9525">
            <a:noFill/>
            <a:miter lim="800000"/>
            <a:headEnd/>
            <a:tailEnd/>
          </a:ln>
        </p:spPr>
        <p:txBody>
          <a:bodyPr lIns="32124" tIns="32124" rIns="32124" bIns="32124"/>
          <a:lstStyle/>
          <a:p>
            <a:pPr defTabSz="407877"/>
            <a:r>
              <a:rPr lang="en-US" sz="900" b="1" dirty="0">
                <a:solidFill>
                  <a:srgbClr val="414141"/>
                </a:solidFill>
                <a:latin typeface="Palatino"/>
                <a:ea typeface="Palatino"/>
                <a:cs typeface="Palatino"/>
                <a:sym typeface="Palatino"/>
              </a:rPr>
              <a:t>Developer Provisioning &amp; DevOps Flow</a:t>
            </a:r>
            <a:endParaRPr lang="en-US" sz="900" dirty="0">
              <a:solidFill>
                <a:srgbClr val="414141"/>
              </a:solidFill>
              <a:latin typeface="Palatino"/>
              <a:ea typeface="Helvetica"/>
              <a:cs typeface="Helvetica"/>
              <a:sym typeface="Palatino"/>
            </a:endParaRPr>
          </a:p>
        </p:txBody>
      </p:sp>
      <p:sp>
        <p:nvSpPr>
          <p:cNvPr id="77872" name="AutoShape 56"/>
          <p:cNvSpPr>
            <a:spLocks/>
          </p:cNvSpPr>
          <p:nvPr/>
        </p:nvSpPr>
        <p:spPr bwMode="auto">
          <a:xfrm>
            <a:off x="38099" y="1889125"/>
            <a:ext cx="1050926" cy="4032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noFill/>
          <a:ln w="9525">
            <a:noFill/>
            <a:miter lim="800000"/>
            <a:headEnd/>
            <a:tailEnd/>
          </a:ln>
        </p:spPr>
        <p:txBody>
          <a:bodyPr lIns="32124" tIns="32124" rIns="32124" bIns="32124"/>
          <a:lstStyle/>
          <a:p>
            <a:pPr defTabSz="407877"/>
            <a:r>
              <a:rPr lang="en-US" sz="900" b="1" dirty="0">
                <a:solidFill>
                  <a:srgbClr val="414141"/>
                </a:solidFill>
                <a:latin typeface="Palatino"/>
                <a:ea typeface="Palatino"/>
                <a:cs typeface="Palatino"/>
                <a:sym typeface="Palatino"/>
              </a:rPr>
              <a:t>Application User Flow</a:t>
            </a:r>
          </a:p>
        </p:txBody>
      </p:sp>
      <p:grpSp>
        <p:nvGrpSpPr>
          <p:cNvPr id="77873" name="Group 57"/>
          <p:cNvGrpSpPr>
            <a:grpSpLocks/>
          </p:cNvGrpSpPr>
          <p:nvPr/>
        </p:nvGrpSpPr>
        <p:grpSpPr bwMode="auto">
          <a:xfrm>
            <a:off x="7923213" y="5753102"/>
            <a:ext cx="1143000" cy="231775"/>
            <a:chOff x="0" y="0"/>
            <a:chExt cx="1625600" cy="330187"/>
          </a:xfrm>
        </p:grpSpPr>
        <p:sp>
          <p:nvSpPr>
            <p:cNvPr id="77874" name="AutoShape 58"/>
            <p:cNvSpPr>
              <a:spLocks/>
            </p:cNvSpPr>
            <p:nvPr/>
          </p:nvSpPr>
          <p:spPr bwMode="auto">
            <a:xfrm>
              <a:off x="0" y="0"/>
              <a:ext cx="1625600" cy="330187"/>
            </a:xfrm>
            <a:prstGeom prst="roundRect">
              <a:avLst>
                <a:gd name="adj" fmla="val 15333"/>
              </a:avLst>
            </a:prstGeom>
            <a:solidFill>
              <a:srgbClr val="74B6A8"/>
            </a:solidFill>
            <a:ln w="9525">
              <a:no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75" name="AutoShape 59"/>
            <p:cNvSpPr>
              <a:spLocks/>
            </p:cNvSpPr>
            <p:nvPr/>
          </p:nvSpPr>
          <p:spPr bwMode="auto">
            <a:xfrm>
              <a:off x="14287" y="76197"/>
              <a:ext cx="1597025" cy="17779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a:solidFill>
                    <a:srgbClr val="FFFFFF"/>
                  </a:solidFill>
                  <a:latin typeface="Palatino"/>
                  <a:ea typeface="Palatino"/>
                  <a:cs typeface="Palatino"/>
                  <a:sym typeface="Palatino"/>
                </a:rPr>
                <a:t>VLAN 2</a:t>
              </a:r>
              <a:endParaRPr lang="en-US" sz="844">
                <a:solidFill>
                  <a:srgbClr val="414141"/>
                </a:solidFill>
                <a:latin typeface="Palatino"/>
                <a:ea typeface="Helvetica"/>
                <a:cs typeface="Helvetica"/>
                <a:sym typeface="Palatino"/>
              </a:endParaRPr>
            </a:p>
          </p:txBody>
        </p:sp>
      </p:grpSp>
      <p:grpSp>
        <p:nvGrpSpPr>
          <p:cNvPr id="77876" name="Group 60"/>
          <p:cNvGrpSpPr>
            <a:grpSpLocks/>
          </p:cNvGrpSpPr>
          <p:nvPr/>
        </p:nvGrpSpPr>
        <p:grpSpPr bwMode="auto">
          <a:xfrm>
            <a:off x="7561264" y="1038227"/>
            <a:ext cx="214312" cy="4608513"/>
            <a:chOff x="0" y="0"/>
            <a:chExt cx="304801" cy="6553200"/>
          </a:xfrm>
        </p:grpSpPr>
        <p:sp>
          <p:nvSpPr>
            <p:cNvPr id="77877" name="AutoShape 61"/>
            <p:cNvSpPr>
              <a:spLocks/>
            </p:cNvSpPr>
            <p:nvPr/>
          </p:nvSpPr>
          <p:spPr bwMode="auto">
            <a:xfrm>
              <a:off x="0" y="0"/>
              <a:ext cx="304801" cy="6553200"/>
            </a:xfrm>
            <a:prstGeom prst="roundRect">
              <a:avLst>
                <a:gd name="adj" fmla="val 15333"/>
              </a:avLst>
            </a:prstGeom>
            <a:solidFill>
              <a:srgbClr val="9E95A9"/>
            </a:solidFill>
            <a:ln w="9525">
              <a:solidFill>
                <a:srgbClr val="738FAF"/>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78" name="AutoShape 62"/>
            <p:cNvSpPr>
              <a:spLocks/>
            </p:cNvSpPr>
            <p:nvPr/>
          </p:nvSpPr>
          <p:spPr bwMode="auto">
            <a:xfrm>
              <a:off x="14288" y="1943100"/>
              <a:ext cx="276226" cy="2667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S</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E</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R</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V</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I</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C</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E</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1266" b="1">
                <a:solidFill>
                  <a:srgbClr val="FFFFFF"/>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G</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A</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T</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E</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W</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A</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b="1">
                  <a:solidFill>
                    <a:srgbClr val="FFFFFF"/>
                  </a:solidFill>
                  <a:latin typeface="Palatino"/>
                  <a:ea typeface="Palatino"/>
                  <a:cs typeface="Palatino"/>
                  <a:sym typeface="Palatino"/>
                </a:rPr>
                <a:t>Y</a:t>
              </a:r>
              <a:endParaRPr lang="en-US" sz="844">
                <a:solidFill>
                  <a:srgbClr val="414141"/>
                </a:solidFill>
                <a:latin typeface="Palatino"/>
                <a:ea typeface="Helvetica"/>
                <a:cs typeface="Helvetica"/>
                <a:sym typeface="Palatino"/>
              </a:endParaRPr>
            </a:p>
          </p:txBody>
        </p:sp>
      </p:grpSp>
      <p:grpSp>
        <p:nvGrpSpPr>
          <p:cNvPr id="77879" name="Group 66"/>
          <p:cNvGrpSpPr>
            <a:grpSpLocks/>
          </p:cNvGrpSpPr>
          <p:nvPr/>
        </p:nvGrpSpPr>
        <p:grpSpPr bwMode="auto">
          <a:xfrm>
            <a:off x="3167064" y="3632202"/>
            <a:ext cx="696911" cy="588963"/>
            <a:chOff x="-2" y="-1"/>
            <a:chExt cx="990605" cy="838201"/>
          </a:xfrm>
        </p:grpSpPr>
        <p:sp>
          <p:nvSpPr>
            <p:cNvPr id="77880" name="AutoShape 67"/>
            <p:cNvSpPr>
              <a:spLocks/>
            </p:cNvSpPr>
            <p:nvPr/>
          </p:nvSpPr>
          <p:spPr bwMode="auto">
            <a:xfrm>
              <a:off x="-2" y="-1"/>
              <a:ext cx="990605" cy="8382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2700"/>
                  </a:moveTo>
                  <a:cubicBezTo>
                    <a:pt x="0" y="1208"/>
                    <a:pt x="4835" y="0"/>
                    <a:pt x="10800" y="0"/>
                  </a:cubicBezTo>
                  <a:cubicBezTo>
                    <a:pt x="16764" y="0"/>
                    <a:pt x="21600" y="1208"/>
                    <a:pt x="21600" y="2700"/>
                  </a:cubicBezTo>
                  <a:lnTo>
                    <a:pt x="21599" y="18899"/>
                  </a:lnTo>
                  <a:cubicBezTo>
                    <a:pt x="21599" y="20391"/>
                    <a:pt x="16764" y="21599"/>
                    <a:pt x="10799" y="21599"/>
                  </a:cubicBezTo>
                  <a:cubicBezTo>
                    <a:pt x="4835" y="21599"/>
                    <a:pt x="0" y="20391"/>
                    <a:pt x="0" y="18899"/>
                  </a:cubicBezTo>
                  <a:close/>
                </a:path>
              </a:pathLst>
            </a:custGeom>
            <a:solidFill>
              <a:srgbClr val="738FAF"/>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81" name="AutoShape 68"/>
            <p:cNvSpPr>
              <a:spLocks/>
            </p:cNvSpPr>
            <p:nvPr/>
          </p:nvSpPr>
          <p:spPr bwMode="auto">
            <a:xfrm>
              <a:off x="-2" y="-1"/>
              <a:ext cx="990605" cy="2095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FFFFFF">
                <a:alpha val="39999"/>
              </a:srgbClr>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82" name="AutoShape 69"/>
            <p:cNvSpPr>
              <a:spLocks/>
            </p:cNvSpPr>
            <p:nvPr/>
          </p:nvSpPr>
          <p:spPr bwMode="auto">
            <a:xfrm>
              <a:off x="-2" y="-1"/>
              <a:ext cx="990605" cy="8382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2700"/>
                  </a:moveTo>
                  <a:cubicBezTo>
                    <a:pt x="21600" y="4191"/>
                    <a:pt x="16764" y="5400"/>
                    <a:pt x="10800" y="5400"/>
                  </a:cubicBezTo>
                  <a:cubicBezTo>
                    <a:pt x="4835" y="5400"/>
                    <a:pt x="0" y="4191"/>
                    <a:pt x="0" y="2700"/>
                  </a:cubicBezTo>
                  <a:cubicBezTo>
                    <a:pt x="0" y="1208"/>
                    <a:pt x="4835" y="0"/>
                    <a:pt x="10800" y="0"/>
                  </a:cubicBezTo>
                  <a:cubicBezTo>
                    <a:pt x="16764" y="0"/>
                    <a:pt x="21600" y="1208"/>
                    <a:pt x="21600" y="2700"/>
                  </a:cubicBezTo>
                  <a:lnTo>
                    <a:pt x="21600" y="18899"/>
                  </a:lnTo>
                  <a:cubicBezTo>
                    <a:pt x="21600" y="20391"/>
                    <a:pt x="16764" y="21599"/>
                    <a:pt x="10800" y="21599"/>
                  </a:cubicBezTo>
                  <a:cubicBezTo>
                    <a:pt x="4835" y="21599"/>
                    <a:pt x="0" y="20391"/>
                    <a:pt x="0" y="18899"/>
                  </a:cubicBezTo>
                  <a:lnTo>
                    <a:pt x="0" y="2700"/>
                  </a:lnTo>
                </a:path>
              </a:pathLst>
            </a:custGeom>
            <a:no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83" name="AutoShape 70"/>
            <p:cNvSpPr>
              <a:spLocks/>
            </p:cNvSpPr>
            <p:nvPr/>
          </p:nvSpPr>
          <p:spPr bwMode="auto">
            <a:xfrm>
              <a:off x="-2" y="344486"/>
              <a:ext cx="990605" cy="25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CCDB</a:t>
              </a:r>
              <a:endParaRPr lang="en-US" sz="844">
                <a:solidFill>
                  <a:srgbClr val="414141"/>
                </a:solidFill>
                <a:latin typeface="Palatino"/>
                <a:ea typeface="Helvetica"/>
                <a:cs typeface="Helvetica"/>
                <a:sym typeface="Palatino"/>
              </a:endParaRPr>
            </a:p>
          </p:txBody>
        </p:sp>
      </p:grpSp>
      <p:sp>
        <p:nvSpPr>
          <p:cNvPr id="77884" name="AutoShape 71"/>
          <p:cNvSpPr>
            <a:spLocks/>
          </p:cNvSpPr>
          <p:nvPr/>
        </p:nvSpPr>
        <p:spPr bwMode="auto">
          <a:xfrm>
            <a:off x="3167063" y="2935290"/>
            <a:ext cx="969962" cy="428625"/>
          </a:xfrm>
          <a:prstGeom prst="roundRect">
            <a:avLst>
              <a:gd name="adj" fmla="val 15333"/>
            </a:avLst>
          </a:prstGeom>
          <a:solidFill>
            <a:srgbClr val="738FAF"/>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703">
              <a:solidFill>
                <a:srgbClr val="FFFFFF"/>
              </a:solidFill>
              <a:latin typeface="Palatino"/>
              <a:ea typeface="Palatino"/>
              <a:cs typeface="Palatino"/>
              <a:sym typeface="Palatino"/>
            </a:endParaRPr>
          </a:p>
        </p:txBody>
      </p:sp>
      <p:grpSp>
        <p:nvGrpSpPr>
          <p:cNvPr id="77885" name="Group 72"/>
          <p:cNvGrpSpPr>
            <a:grpSpLocks/>
          </p:cNvGrpSpPr>
          <p:nvPr/>
        </p:nvGrpSpPr>
        <p:grpSpPr bwMode="auto">
          <a:xfrm>
            <a:off x="3060702" y="2987677"/>
            <a:ext cx="968375" cy="428625"/>
            <a:chOff x="0" y="0"/>
            <a:chExt cx="1379008" cy="609600"/>
          </a:xfrm>
        </p:grpSpPr>
        <p:sp>
          <p:nvSpPr>
            <p:cNvPr id="77886" name="AutoShape 73"/>
            <p:cNvSpPr>
              <a:spLocks/>
            </p:cNvSpPr>
            <p:nvPr/>
          </p:nvSpPr>
          <p:spPr bwMode="auto">
            <a:xfrm>
              <a:off x="0" y="0"/>
              <a:ext cx="1379008" cy="609600"/>
            </a:xfrm>
            <a:prstGeom prst="roundRect">
              <a:avLst>
                <a:gd name="adj" fmla="val 15333"/>
              </a:avLst>
            </a:prstGeom>
            <a:solidFill>
              <a:srgbClr val="738FAF"/>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87" name="AutoShape 74"/>
            <p:cNvSpPr>
              <a:spLocks/>
            </p:cNvSpPr>
            <p:nvPr/>
          </p:nvSpPr>
          <p:spPr bwMode="auto">
            <a:xfrm>
              <a:off x="27009" y="50800"/>
              <a:ext cx="1324992" cy="508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Cloud</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Controller</a:t>
              </a:r>
              <a:endParaRPr lang="en-US" sz="844">
                <a:solidFill>
                  <a:srgbClr val="414141"/>
                </a:solidFill>
                <a:latin typeface="Palatino"/>
                <a:ea typeface="Helvetica"/>
                <a:cs typeface="Helvetica"/>
                <a:sym typeface="Palatino"/>
              </a:endParaRPr>
            </a:p>
          </p:txBody>
        </p:sp>
      </p:grpSp>
      <p:grpSp>
        <p:nvGrpSpPr>
          <p:cNvPr id="77888" name="Group 75"/>
          <p:cNvGrpSpPr>
            <a:grpSpLocks/>
          </p:cNvGrpSpPr>
          <p:nvPr/>
        </p:nvGrpSpPr>
        <p:grpSpPr bwMode="auto">
          <a:xfrm>
            <a:off x="4346577" y="3395665"/>
            <a:ext cx="968375" cy="428625"/>
            <a:chOff x="0" y="0"/>
            <a:chExt cx="1379008" cy="609600"/>
          </a:xfrm>
        </p:grpSpPr>
        <p:sp>
          <p:nvSpPr>
            <p:cNvPr id="77889" name="AutoShape 76"/>
            <p:cNvSpPr>
              <a:spLocks/>
            </p:cNvSpPr>
            <p:nvPr/>
          </p:nvSpPr>
          <p:spPr bwMode="auto">
            <a:xfrm>
              <a:off x="0" y="0"/>
              <a:ext cx="1379008" cy="609600"/>
            </a:xfrm>
            <a:prstGeom prst="roundRect">
              <a:avLst>
                <a:gd name="adj" fmla="val 15333"/>
              </a:avLst>
            </a:prstGeom>
            <a:solidFill>
              <a:srgbClr val="738FAF"/>
            </a:solidFill>
            <a:ln w="9525">
              <a:no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90" name="AutoShape 77"/>
            <p:cNvSpPr>
              <a:spLocks/>
            </p:cNvSpPr>
            <p:nvPr/>
          </p:nvSpPr>
          <p:spPr bwMode="auto">
            <a:xfrm>
              <a:off x="27009" y="50800"/>
              <a:ext cx="1324992" cy="508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Health</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Manager</a:t>
              </a:r>
              <a:endParaRPr lang="en-US" sz="844">
                <a:solidFill>
                  <a:srgbClr val="414141"/>
                </a:solidFill>
                <a:latin typeface="Palatino"/>
                <a:ea typeface="Helvetica"/>
                <a:cs typeface="Helvetica"/>
                <a:sym typeface="Palatino"/>
              </a:endParaRPr>
            </a:p>
          </p:txBody>
        </p:sp>
      </p:grpSp>
      <p:grpSp>
        <p:nvGrpSpPr>
          <p:cNvPr id="77891" name="Group 78"/>
          <p:cNvGrpSpPr>
            <a:grpSpLocks/>
          </p:cNvGrpSpPr>
          <p:nvPr/>
        </p:nvGrpSpPr>
        <p:grpSpPr bwMode="auto">
          <a:xfrm>
            <a:off x="4452938" y="2720978"/>
            <a:ext cx="698500" cy="588963"/>
            <a:chOff x="-2" y="-1"/>
            <a:chExt cx="990605" cy="838201"/>
          </a:xfrm>
        </p:grpSpPr>
        <p:sp>
          <p:nvSpPr>
            <p:cNvPr id="77892" name="AutoShape 79"/>
            <p:cNvSpPr>
              <a:spLocks/>
            </p:cNvSpPr>
            <p:nvPr/>
          </p:nvSpPr>
          <p:spPr bwMode="auto">
            <a:xfrm>
              <a:off x="-2" y="-1"/>
              <a:ext cx="990605" cy="8382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2700"/>
                  </a:moveTo>
                  <a:cubicBezTo>
                    <a:pt x="0" y="1208"/>
                    <a:pt x="4835" y="0"/>
                    <a:pt x="10800" y="0"/>
                  </a:cubicBezTo>
                  <a:cubicBezTo>
                    <a:pt x="16764" y="0"/>
                    <a:pt x="21600" y="1208"/>
                    <a:pt x="21600" y="2700"/>
                  </a:cubicBezTo>
                  <a:lnTo>
                    <a:pt x="21599" y="18899"/>
                  </a:lnTo>
                  <a:cubicBezTo>
                    <a:pt x="21599" y="20391"/>
                    <a:pt x="16764" y="21599"/>
                    <a:pt x="10799" y="21599"/>
                  </a:cubicBezTo>
                  <a:cubicBezTo>
                    <a:pt x="4835" y="21599"/>
                    <a:pt x="0" y="20391"/>
                    <a:pt x="0" y="18899"/>
                  </a:cubicBezTo>
                  <a:close/>
                </a:path>
              </a:pathLst>
            </a:custGeom>
            <a:solidFill>
              <a:srgbClr val="738FAF"/>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93" name="AutoShape 80"/>
            <p:cNvSpPr>
              <a:spLocks/>
            </p:cNvSpPr>
            <p:nvPr/>
          </p:nvSpPr>
          <p:spPr bwMode="auto">
            <a:xfrm>
              <a:off x="-2" y="-1"/>
              <a:ext cx="990605" cy="2095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10800"/>
                  </a:moveTo>
                  <a:cubicBezTo>
                    <a:pt x="0" y="4835"/>
                    <a:pt x="4835" y="0"/>
                    <a:pt x="10800" y="0"/>
                  </a:cubicBezTo>
                  <a:cubicBezTo>
                    <a:pt x="16764" y="0"/>
                    <a:pt x="21600" y="4835"/>
                    <a:pt x="21600" y="10800"/>
                  </a:cubicBezTo>
                  <a:cubicBezTo>
                    <a:pt x="21600" y="16764"/>
                    <a:pt x="16764" y="21600"/>
                    <a:pt x="10800" y="21600"/>
                  </a:cubicBezTo>
                  <a:cubicBezTo>
                    <a:pt x="4835" y="21600"/>
                    <a:pt x="0" y="16764"/>
                    <a:pt x="0" y="10800"/>
                  </a:cubicBezTo>
                  <a:close/>
                </a:path>
              </a:pathLst>
            </a:custGeom>
            <a:solidFill>
              <a:srgbClr val="FFFFFF">
                <a:alpha val="39999"/>
              </a:srgbClr>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94" name="AutoShape 81"/>
            <p:cNvSpPr>
              <a:spLocks/>
            </p:cNvSpPr>
            <p:nvPr/>
          </p:nvSpPr>
          <p:spPr bwMode="auto">
            <a:xfrm>
              <a:off x="-2" y="-1"/>
              <a:ext cx="990605" cy="8382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2700"/>
                  </a:moveTo>
                  <a:cubicBezTo>
                    <a:pt x="21600" y="4191"/>
                    <a:pt x="16764" y="5400"/>
                    <a:pt x="10800" y="5400"/>
                  </a:cubicBezTo>
                  <a:cubicBezTo>
                    <a:pt x="4835" y="5400"/>
                    <a:pt x="0" y="4191"/>
                    <a:pt x="0" y="2700"/>
                  </a:cubicBezTo>
                  <a:cubicBezTo>
                    <a:pt x="0" y="1208"/>
                    <a:pt x="4835" y="0"/>
                    <a:pt x="10800" y="0"/>
                  </a:cubicBezTo>
                  <a:cubicBezTo>
                    <a:pt x="16764" y="0"/>
                    <a:pt x="21600" y="1208"/>
                    <a:pt x="21600" y="2700"/>
                  </a:cubicBezTo>
                  <a:lnTo>
                    <a:pt x="21600" y="18899"/>
                  </a:lnTo>
                  <a:cubicBezTo>
                    <a:pt x="21600" y="20391"/>
                    <a:pt x="16764" y="21599"/>
                    <a:pt x="10800" y="21599"/>
                  </a:cubicBezTo>
                  <a:cubicBezTo>
                    <a:pt x="4835" y="21599"/>
                    <a:pt x="0" y="20391"/>
                    <a:pt x="0" y="18899"/>
                  </a:cubicBezTo>
                  <a:lnTo>
                    <a:pt x="0" y="2700"/>
                  </a:lnTo>
                </a:path>
              </a:pathLst>
            </a:custGeom>
            <a:no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95" name="AutoShape 82"/>
            <p:cNvSpPr>
              <a:spLocks/>
            </p:cNvSpPr>
            <p:nvPr/>
          </p:nvSpPr>
          <p:spPr bwMode="auto">
            <a:xfrm>
              <a:off x="-2" y="217486"/>
              <a:ext cx="990605" cy="5080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Blob</a:t>
              </a:r>
              <a:endParaRPr lang="en-US" sz="844">
                <a:solidFill>
                  <a:srgbClr val="414141"/>
                </a:solidFill>
                <a:latin typeface="Palatino"/>
                <a:ea typeface="Palatino"/>
                <a:cs typeface="Palatino"/>
                <a:sym typeface="Palatino"/>
              </a:endParaRPr>
            </a:p>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Store</a:t>
              </a:r>
              <a:endParaRPr lang="en-US" sz="844">
                <a:solidFill>
                  <a:srgbClr val="414141"/>
                </a:solidFill>
                <a:latin typeface="Palatino"/>
                <a:ea typeface="Helvetica"/>
                <a:cs typeface="Helvetica"/>
                <a:sym typeface="Palatino"/>
              </a:endParaRPr>
            </a:p>
          </p:txBody>
        </p:sp>
      </p:grpSp>
      <p:sp>
        <p:nvSpPr>
          <p:cNvPr id="77896" name="AutoShape 86"/>
          <p:cNvSpPr>
            <a:spLocks/>
          </p:cNvSpPr>
          <p:nvPr/>
        </p:nvSpPr>
        <p:spPr bwMode="auto">
          <a:xfrm>
            <a:off x="4565649" y="3632202"/>
            <a:ext cx="2897709" cy="3746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9525">
            <a:noFill/>
            <a:miter lim="800000"/>
            <a:headEnd/>
            <a:tailEnd/>
          </a:ln>
        </p:spPr>
        <p:txBody>
          <a:bodyPr lIns="35695" tIns="35695" rIns="35695" bIns="35695" anchor="ctr"/>
          <a:lstStyle/>
          <a:p>
            <a:pPr marL="1925116" lvl="4" algn="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dirty="0">
                <a:solidFill>
                  <a:srgbClr val="333230"/>
                </a:solidFill>
                <a:latin typeface="Palatino"/>
                <a:ea typeface="Palatino"/>
                <a:cs typeface="Palatino"/>
                <a:sym typeface="Palatino"/>
              </a:rPr>
              <a:t>NATS</a:t>
            </a:r>
            <a:endParaRPr lang="en-US" sz="844" dirty="0">
              <a:solidFill>
                <a:srgbClr val="414141"/>
              </a:solidFill>
              <a:latin typeface="Palatino"/>
              <a:ea typeface="Palatino"/>
              <a:cs typeface="Palatino"/>
              <a:sym typeface="Palatino"/>
            </a:endParaRPr>
          </a:p>
          <a:p>
            <a:pPr marL="1925116" lvl="4" algn="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266" dirty="0">
                <a:solidFill>
                  <a:srgbClr val="333230"/>
                </a:solidFill>
                <a:latin typeface="Palatino"/>
                <a:ea typeface="Palatino"/>
                <a:cs typeface="Palatino"/>
                <a:sym typeface="Palatino"/>
              </a:rPr>
              <a:t>(Messaging)</a:t>
            </a:r>
            <a:endParaRPr lang="en-US" sz="844" dirty="0">
              <a:solidFill>
                <a:srgbClr val="414141"/>
              </a:solidFill>
              <a:latin typeface="Palatino"/>
              <a:ea typeface="Helvetica"/>
              <a:cs typeface="Helvetica"/>
              <a:sym typeface="Palatino"/>
            </a:endParaRPr>
          </a:p>
        </p:txBody>
      </p:sp>
      <p:grpSp>
        <p:nvGrpSpPr>
          <p:cNvPr id="77897" name="Group 75"/>
          <p:cNvGrpSpPr>
            <a:grpSpLocks/>
          </p:cNvGrpSpPr>
          <p:nvPr/>
        </p:nvGrpSpPr>
        <p:grpSpPr bwMode="auto">
          <a:xfrm>
            <a:off x="4346577" y="3898902"/>
            <a:ext cx="968375" cy="374650"/>
            <a:chOff x="0" y="0"/>
            <a:chExt cx="1379008" cy="609600"/>
          </a:xfrm>
        </p:grpSpPr>
        <p:sp>
          <p:nvSpPr>
            <p:cNvPr id="77898" name="AutoShape 76"/>
            <p:cNvSpPr>
              <a:spLocks/>
            </p:cNvSpPr>
            <p:nvPr/>
          </p:nvSpPr>
          <p:spPr bwMode="auto">
            <a:xfrm>
              <a:off x="0" y="0"/>
              <a:ext cx="1379008" cy="609600"/>
            </a:xfrm>
            <a:prstGeom prst="roundRect">
              <a:avLst>
                <a:gd name="adj" fmla="val 15333"/>
              </a:avLst>
            </a:prstGeom>
            <a:solidFill>
              <a:srgbClr val="738FAF"/>
            </a:solidFill>
            <a:ln w="9525">
              <a:no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899" name="AutoShape 77"/>
            <p:cNvSpPr>
              <a:spLocks/>
            </p:cNvSpPr>
            <p:nvPr/>
          </p:nvSpPr>
          <p:spPr bwMode="auto">
            <a:xfrm>
              <a:off x="27009" y="50800"/>
              <a:ext cx="1324992" cy="508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703">
                  <a:solidFill>
                    <a:srgbClr val="FFFFFF"/>
                  </a:solidFill>
                  <a:latin typeface="Palatino"/>
                  <a:ea typeface="Palatino"/>
                  <a:cs typeface="Palatino"/>
                  <a:sym typeface="Palatino"/>
                </a:rPr>
                <a:t>Metering</a:t>
              </a:r>
              <a:endParaRPr lang="en-US" sz="844">
                <a:solidFill>
                  <a:srgbClr val="414141"/>
                </a:solidFill>
                <a:latin typeface="Palatino"/>
                <a:ea typeface="Helvetica"/>
                <a:cs typeface="Helvetica"/>
                <a:sym typeface="Palatino"/>
              </a:endParaRPr>
            </a:p>
          </p:txBody>
        </p:sp>
      </p:grpSp>
      <p:cxnSp>
        <p:nvCxnSpPr>
          <p:cNvPr id="77900" name="Curved Connector 326"/>
          <p:cNvCxnSpPr>
            <a:cxnSpLocks noChangeShapeType="1"/>
          </p:cNvCxnSpPr>
          <p:nvPr/>
        </p:nvCxnSpPr>
        <p:spPr bwMode="auto">
          <a:xfrm flipV="1">
            <a:off x="774700" y="1727202"/>
            <a:ext cx="7234238" cy="1071563"/>
          </a:xfrm>
          <a:prstGeom prst="curvedConnector3">
            <a:avLst>
              <a:gd name="adj1" fmla="val 54444"/>
            </a:avLst>
          </a:prstGeom>
          <a:noFill/>
          <a:ln w="38100" algn="ctr">
            <a:solidFill>
              <a:srgbClr val="D93E2B"/>
            </a:solidFill>
            <a:miter lim="0"/>
            <a:headEnd/>
            <a:tailEnd type="arrow" w="med" len="med"/>
          </a:ln>
        </p:spPr>
      </p:cxnSp>
      <p:grpSp>
        <p:nvGrpSpPr>
          <p:cNvPr id="77901" name="Group 39"/>
          <p:cNvGrpSpPr>
            <a:grpSpLocks/>
          </p:cNvGrpSpPr>
          <p:nvPr/>
        </p:nvGrpSpPr>
        <p:grpSpPr bwMode="auto">
          <a:xfrm>
            <a:off x="2578102" y="631827"/>
            <a:ext cx="1500188" cy="374650"/>
            <a:chOff x="0" y="0"/>
            <a:chExt cx="1461560" cy="410104"/>
          </a:xfrm>
        </p:grpSpPr>
        <p:sp>
          <p:nvSpPr>
            <p:cNvPr id="77902" name="AutoShape 40"/>
            <p:cNvSpPr>
              <a:spLocks/>
            </p:cNvSpPr>
            <p:nvPr/>
          </p:nvSpPr>
          <p:spPr bwMode="auto">
            <a:xfrm>
              <a:off x="0" y="0"/>
              <a:ext cx="1461560" cy="410104"/>
            </a:xfrm>
            <a:prstGeom prst="roundRect">
              <a:avLst>
                <a:gd name="adj" fmla="val 28241"/>
              </a:avLst>
            </a:prstGeom>
            <a:solidFill>
              <a:srgbClr val="0000FF"/>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633">
                <a:solidFill>
                  <a:srgbClr val="FFFF00"/>
                </a:solidFill>
                <a:latin typeface="Palatino"/>
                <a:ea typeface="Palatino"/>
                <a:cs typeface="Palatino"/>
                <a:sym typeface="Palatino"/>
              </a:endParaRPr>
            </a:p>
          </p:txBody>
        </p:sp>
        <p:sp>
          <p:nvSpPr>
            <p:cNvPr id="77903" name="AutoShape 41"/>
            <p:cNvSpPr>
              <a:spLocks/>
            </p:cNvSpPr>
            <p:nvPr/>
          </p:nvSpPr>
          <p:spPr bwMode="auto">
            <a:xfrm>
              <a:off x="33362" y="83920"/>
              <a:ext cx="1394837" cy="2422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633">
                  <a:solidFill>
                    <a:srgbClr val="FFFF00"/>
                  </a:solidFill>
                  <a:latin typeface="Palatino"/>
                  <a:ea typeface="Palatino"/>
                  <a:cs typeface="Palatino"/>
                  <a:sym typeface="Palatino"/>
                </a:rPr>
                <a:t>DevOps/BOSH</a:t>
              </a:r>
              <a:endParaRPr lang="en-US" sz="844">
                <a:solidFill>
                  <a:srgbClr val="414141"/>
                </a:solidFill>
                <a:latin typeface="Palatino"/>
                <a:ea typeface="Helvetica"/>
                <a:cs typeface="Helvetica"/>
                <a:sym typeface="Palatino"/>
              </a:endParaRPr>
            </a:p>
          </p:txBody>
        </p:sp>
      </p:grpSp>
      <p:cxnSp>
        <p:nvCxnSpPr>
          <p:cNvPr id="77904" name="Straight Arrow Connector 334"/>
          <p:cNvCxnSpPr>
            <a:cxnSpLocks noChangeShapeType="1"/>
          </p:cNvCxnSpPr>
          <p:nvPr/>
        </p:nvCxnSpPr>
        <p:spPr bwMode="auto">
          <a:xfrm>
            <a:off x="4024313" y="844552"/>
            <a:ext cx="1339850" cy="696913"/>
          </a:xfrm>
          <a:prstGeom prst="straightConnector1">
            <a:avLst/>
          </a:prstGeom>
          <a:noFill/>
          <a:ln w="38100" algn="ctr">
            <a:solidFill>
              <a:srgbClr val="3366FF"/>
            </a:solidFill>
            <a:prstDash val="dash"/>
            <a:miter lim="0"/>
            <a:headEnd/>
            <a:tailEnd type="arrow" w="med" len="med"/>
          </a:ln>
        </p:spPr>
      </p:cxnSp>
      <p:cxnSp>
        <p:nvCxnSpPr>
          <p:cNvPr id="77905" name="Curved Connector 349"/>
          <p:cNvCxnSpPr>
            <a:cxnSpLocks noChangeShapeType="1"/>
          </p:cNvCxnSpPr>
          <p:nvPr/>
        </p:nvCxnSpPr>
        <p:spPr bwMode="auto">
          <a:xfrm flipV="1">
            <a:off x="809627" y="1566863"/>
            <a:ext cx="7232650" cy="696912"/>
          </a:xfrm>
          <a:prstGeom prst="curvedConnector3">
            <a:avLst>
              <a:gd name="adj1" fmla="val 50000"/>
            </a:avLst>
          </a:prstGeom>
          <a:noFill/>
          <a:ln w="38100" algn="ctr">
            <a:solidFill>
              <a:srgbClr val="D93E2B"/>
            </a:solidFill>
            <a:miter lim="0"/>
            <a:headEnd/>
            <a:tailEnd type="arrow" w="med" len="med"/>
          </a:ln>
        </p:spPr>
      </p:cxnSp>
      <p:grpSp>
        <p:nvGrpSpPr>
          <p:cNvPr id="77906" name="Group 39"/>
          <p:cNvGrpSpPr>
            <a:grpSpLocks/>
          </p:cNvGrpSpPr>
          <p:nvPr/>
        </p:nvGrpSpPr>
        <p:grpSpPr bwMode="auto">
          <a:xfrm>
            <a:off x="6173790" y="4584702"/>
            <a:ext cx="1027112" cy="450849"/>
            <a:chOff x="0" y="0"/>
            <a:chExt cx="1461560" cy="410104"/>
          </a:xfrm>
        </p:grpSpPr>
        <p:sp>
          <p:nvSpPr>
            <p:cNvPr id="2" name="AutoShape 40"/>
            <p:cNvSpPr>
              <a:spLocks/>
            </p:cNvSpPr>
            <p:nvPr/>
          </p:nvSpPr>
          <p:spPr bwMode="auto">
            <a:xfrm>
              <a:off x="0" y="0"/>
              <a:ext cx="1461560" cy="410104"/>
            </a:xfrm>
            <a:prstGeom prst="roundRect">
              <a:avLst>
                <a:gd name="adj" fmla="val 28241"/>
              </a:avLst>
            </a:prstGeom>
            <a:solidFill>
              <a:srgbClr val="0000FF"/>
            </a:solidFill>
            <a:ln w="9525" cap="flat" cmpd="sng">
              <a:solidFill>
                <a:srgbClr val="808080"/>
              </a:solidFill>
              <a:prstDash val="solid"/>
              <a:round/>
              <a:headEnd/>
              <a:tailEnd/>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3" name="AutoShape 41"/>
            <p:cNvSpPr>
              <a:spLocks/>
            </p:cNvSpPr>
            <p:nvPr/>
          </p:nvSpPr>
          <p:spPr bwMode="auto">
            <a:xfrm>
              <a:off x="33884" y="83754"/>
              <a:ext cx="1393792" cy="2425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r>
                <a:rPr lang="en-US" sz="633" dirty="0">
                  <a:solidFill>
                    <a:srgbClr val="FFFF00"/>
                  </a:solidFill>
                  <a:latin typeface="Palatino" charset="0"/>
                  <a:cs typeface="Palatino" charset="0"/>
                  <a:sym typeface="Palatino" charset="0"/>
                </a:rPr>
                <a:t>BSS</a:t>
              </a:r>
              <a:endParaRPr lang="en-US" sz="984" dirty="0">
                <a:latin typeface="Palatino" charset="0"/>
                <a:sym typeface="Palatino" charset="0"/>
              </a:endParaRPr>
            </a:p>
          </p:txBody>
        </p:sp>
      </p:grpSp>
      <p:cxnSp>
        <p:nvCxnSpPr>
          <p:cNvPr id="77909" name="Straight Arrow Connector 360"/>
          <p:cNvCxnSpPr>
            <a:cxnSpLocks noChangeShapeType="1"/>
            <a:endCxn id="2" idx="0"/>
          </p:cNvCxnSpPr>
          <p:nvPr/>
        </p:nvCxnSpPr>
        <p:spPr bwMode="auto">
          <a:xfrm>
            <a:off x="5121277" y="4052888"/>
            <a:ext cx="1566863" cy="531812"/>
          </a:xfrm>
          <a:prstGeom prst="straightConnector1">
            <a:avLst/>
          </a:prstGeom>
          <a:noFill/>
          <a:ln w="38100" algn="ctr">
            <a:solidFill>
              <a:srgbClr val="3366FF"/>
            </a:solidFill>
            <a:prstDash val="dash"/>
            <a:miter lim="0"/>
            <a:headEnd/>
            <a:tailEnd type="arrow" w="med" len="med"/>
          </a:ln>
        </p:spPr>
      </p:cxnSp>
      <p:grpSp>
        <p:nvGrpSpPr>
          <p:cNvPr id="77910" name="Group 33"/>
          <p:cNvGrpSpPr>
            <a:grpSpLocks/>
          </p:cNvGrpSpPr>
          <p:nvPr/>
        </p:nvGrpSpPr>
        <p:grpSpPr bwMode="auto">
          <a:xfrm>
            <a:off x="2874965" y="4418015"/>
            <a:ext cx="1017587" cy="374650"/>
            <a:chOff x="0" y="0"/>
            <a:chExt cx="1447800" cy="533399"/>
          </a:xfrm>
        </p:grpSpPr>
        <p:sp>
          <p:nvSpPr>
            <p:cNvPr id="77911" name="AutoShape 34"/>
            <p:cNvSpPr>
              <a:spLocks/>
            </p:cNvSpPr>
            <p:nvPr/>
          </p:nvSpPr>
          <p:spPr bwMode="auto">
            <a:xfrm>
              <a:off x="0" y="0"/>
              <a:ext cx="1447800" cy="533399"/>
            </a:xfrm>
            <a:prstGeom prst="roundRect">
              <a:avLst>
                <a:gd name="adj" fmla="val 15333"/>
              </a:avLst>
            </a:prstGeom>
            <a:solidFill>
              <a:srgbClr val="9E95A9"/>
            </a:solidFill>
            <a:ln w="9525">
              <a:solidFill>
                <a:srgbClr val="808080"/>
              </a:solidFill>
              <a:round/>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endParaRPr lang="en-US" sz="844">
                <a:solidFill>
                  <a:srgbClr val="414141"/>
                </a:solidFill>
                <a:latin typeface="Palatino"/>
                <a:ea typeface="Palatino"/>
                <a:cs typeface="Palatino"/>
                <a:sym typeface="Palatino"/>
              </a:endParaRPr>
            </a:p>
          </p:txBody>
        </p:sp>
        <p:sp>
          <p:nvSpPr>
            <p:cNvPr id="77912" name="AutoShape 35"/>
            <p:cNvSpPr>
              <a:spLocks/>
            </p:cNvSpPr>
            <p:nvPr/>
          </p:nvSpPr>
          <p:spPr bwMode="auto">
            <a:xfrm>
              <a:off x="23839" y="25400"/>
              <a:ext cx="1400122" cy="48259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633">
                  <a:solidFill>
                    <a:srgbClr val="FFFFFF"/>
                  </a:solidFill>
                  <a:latin typeface="Palatino"/>
                  <a:ea typeface="Palatino"/>
                  <a:cs typeface="Palatino"/>
                  <a:sym typeface="Palatino"/>
                </a:rPr>
                <a:t>ACE Dashboard</a:t>
              </a:r>
            </a:p>
          </p:txBody>
        </p:sp>
      </p:grpSp>
      <p:grpSp>
        <p:nvGrpSpPr>
          <p:cNvPr id="77913" name="Group 39"/>
          <p:cNvGrpSpPr>
            <a:grpSpLocks/>
          </p:cNvGrpSpPr>
          <p:nvPr/>
        </p:nvGrpSpPr>
        <p:grpSpPr bwMode="auto">
          <a:xfrm>
            <a:off x="822324" y="6451601"/>
            <a:ext cx="5944236" cy="360363"/>
            <a:chOff x="0" y="0"/>
            <a:chExt cx="1461560" cy="410104"/>
          </a:xfrm>
        </p:grpSpPr>
        <p:sp>
          <p:nvSpPr>
            <p:cNvPr id="4"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15"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u="sng" dirty="0">
                  <a:latin typeface="Palatino"/>
                  <a:ea typeface="Helvetica"/>
                  <a:cs typeface="Helvetica"/>
                  <a:sym typeface="Palatino"/>
                </a:rPr>
                <a:t>Operational Security Services (IBM Endpoint Manager, </a:t>
              </a:r>
              <a:r>
                <a:rPr lang="en-US" sz="1000" u="sng" dirty="0" err="1">
                  <a:latin typeface="Palatino"/>
                  <a:ea typeface="Helvetica"/>
                  <a:cs typeface="Helvetica"/>
                  <a:sym typeface="Palatino"/>
                </a:rPr>
                <a:t>QRadar</a:t>
              </a:r>
              <a:r>
                <a:rPr lang="en-US" sz="1000" u="sng" dirty="0">
                  <a:latin typeface="Palatino"/>
                  <a:ea typeface="Helvetica"/>
                  <a:cs typeface="Helvetica"/>
                  <a:sym typeface="Palatino"/>
                </a:rPr>
                <a:t>, Nessus, User Access Management)</a:t>
              </a:r>
            </a:p>
          </p:txBody>
        </p:sp>
      </p:grpSp>
      <p:sp>
        <p:nvSpPr>
          <p:cNvPr id="77916" name="AutoShape 51"/>
          <p:cNvSpPr>
            <a:spLocks/>
          </p:cNvSpPr>
          <p:nvPr/>
        </p:nvSpPr>
        <p:spPr bwMode="auto">
          <a:xfrm>
            <a:off x="292100" y="4567239"/>
            <a:ext cx="2768600" cy="1528762"/>
          </a:xfrm>
          <a:custGeom>
            <a:avLst/>
            <a:gdLst>
              <a:gd name="T0" fmla="*/ 2147483647 w 21600"/>
              <a:gd name="T1" fmla="*/ 2147483647 h 20921"/>
              <a:gd name="T2" fmla="*/ 2147483647 w 21600"/>
              <a:gd name="T3" fmla="*/ 2147483647 h 20921"/>
              <a:gd name="T4" fmla="*/ 2147483647 w 21600"/>
              <a:gd name="T5" fmla="*/ 2147483647 h 20921"/>
              <a:gd name="T6" fmla="*/ 2147483647 w 21600"/>
              <a:gd name="T7" fmla="*/ 2147483647 h 20921"/>
              <a:gd name="T8" fmla="*/ 0 60000 65536"/>
              <a:gd name="T9" fmla="*/ 0 60000 65536"/>
              <a:gd name="T10" fmla="*/ 0 60000 65536"/>
              <a:gd name="T11" fmla="*/ 0 60000 65536"/>
              <a:gd name="T12" fmla="*/ 0 w 21600"/>
              <a:gd name="T13" fmla="*/ 0 h 20921"/>
              <a:gd name="T14" fmla="*/ 21600 w 21600"/>
              <a:gd name="T15" fmla="*/ 20921 h 20921"/>
            </a:gdLst>
            <a:ahLst/>
            <a:cxnLst>
              <a:cxn ang="T8">
                <a:pos x="T0" y="T1"/>
              </a:cxn>
              <a:cxn ang="T9">
                <a:pos x="T2" y="T3"/>
              </a:cxn>
              <a:cxn ang="T10">
                <a:pos x="T4" y="T5"/>
              </a:cxn>
              <a:cxn ang="T11">
                <a:pos x="T6" y="T7"/>
              </a:cxn>
            </a:cxnLst>
            <a:rect l="T12" t="T13" r="T14" b="T15"/>
            <a:pathLst>
              <a:path w="21600" h="20921">
                <a:moveTo>
                  <a:pt x="0" y="8712"/>
                </a:moveTo>
                <a:lnTo>
                  <a:pt x="1494" y="8527"/>
                </a:lnTo>
                <a:cubicBezTo>
                  <a:pt x="1769" y="8483"/>
                  <a:pt x="2042" y="8397"/>
                  <a:pt x="2316" y="8342"/>
                </a:cubicBezTo>
                <a:lnTo>
                  <a:pt x="3363" y="8157"/>
                </a:lnTo>
                <a:cubicBezTo>
                  <a:pt x="3562" y="8034"/>
                  <a:pt x="3766" y="7948"/>
                  <a:pt x="3961" y="7787"/>
                </a:cubicBezTo>
                <a:cubicBezTo>
                  <a:pt x="5335" y="6654"/>
                  <a:pt x="3390" y="8240"/>
                  <a:pt x="4932" y="7047"/>
                </a:cubicBezTo>
                <a:cubicBezTo>
                  <a:pt x="5158" y="6873"/>
                  <a:pt x="5379" y="6667"/>
                  <a:pt x="5605" y="6493"/>
                </a:cubicBezTo>
                <a:cubicBezTo>
                  <a:pt x="6107" y="6105"/>
                  <a:pt x="6826" y="5722"/>
                  <a:pt x="7249" y="5198"/>
                </a:cubicBezTo>
                <a:cubicBezTo>
                  <a:pt x="7460" y="4937"/>
                  <a:pt x="8054" y="4138"/>
                  <a:pt x="8370" y="3903"/>
                </a:cubicBezTo>
                <a:cubicBezTo>
                  <a:pt x="8492" y="3813"/>
                  <a:pt x="8620" y="3780"/>
                  <a:pt x="8744" y="3718"/>
                </a:cubicBezTo>
                <a:cubicBezTo>
                  <a:pt x="9564" y="2907"/>
                  <a:pt x="8719" y="3694"/>
                  <a:pt x="9417" y="3163"/>
                </a:cubicBezTo>
                <a:cubicBezTo>
                  <a:pt x="9643" y="2991"/>
                  <a:pt x="9855" y="2673"/>
                  <a:pt x="10089" y="2608"/>
                </a:cubicBezTo>
                <a:lnTo>
                  <a:pt x="10762" y="2423"/>
                </a:lnTo>
                <a:cubicBezTo>
                  <a:pt x="10862" y="2300"/>
                  <a:pt x="10955" y="2141"/>
                  <a:pt x="11061" y="2053"/>
                </a:cubicBezTo>
                <a:cubicBezTo>
                  <a:pt x="11247" y="1900"/>
                  <a:pt x="11809" y="1750"/>
                  <a:pt x="11958" y="1683"/>
                </a:cubicBezTo>
                <a:cubicBezTo>
                  <a:pt x="12059" y="1638"/>
                  <a:pt x="12156" y="1540"/>
                  <a:pt x="12257" y="1498"/>
                </a:cubicBezTo>
                <a:cubicBezTo>
                  <a:pt x="12455" y="1417"/>
                  <a:pt x="12656" y="1375"/>
                  <a:pt x="12855" y="1314"/>
                </a:cubicBezTo>
                <a:cubicBezTo>
                  <a:pt x="13372" y="887"/>
                  <a:pt x="12889" y="1238"/>
                  <a:pt x="13901" y="944"/>
                </a:cubicBezTo>
                <a:cubicBezTo>
                  <a:pt x="15209" y="563"/>
                  <a:pt x="13252" y="955"/>
                  <a:pt x="15022" y="574"/>
                </a:cubicBezTo>
                <a:cubicBezTo>
                  <a:pt x="16173" y="326"/>
                  <a:pt x="16724" y="326"/>
                  <a:pt x="18012" y="204"/>
                </a:cubicBezTo>
                <a:cubicBezTo>
                  <a:pt x="18372" y="236"/>
                  <a:pt x="19878" y="-618"/>
                  <a:pt x="20404" y="944"/>
                </a:cubicBezTo>
                <a:cubicBezTo>
                  <a:pt x="20454" y="1093"/>
                  <a:pt x="20435" y="1336"/>
                  <a:pt x="20478" y="1498"/>
                </a:cubicBezTo>
                <a:cubicBezTo>
                  <a:pt x="20537" y="1716"/>
                  <a:pt x="20628" y="1868"/>
                  <a:pt x="20703" y="2053"/>
                </a:cubicBezTo>
                <a:cubicBezTo>
                  <a:pt x="20723" y="2305"/>
                  <a:pt x="20807" y="3420"/>
                  <a:pt x="20852" y="3718"/>
                </a:cubicBezTo>
                <a:cubicBezTo>
                  <a:pt x="20891" y="3976"/>
                  <a:pt x="20952" y="4211"/>
                  <a:pt x="21002" y="4458"/>
                </a:cubicBezTo>
                <a:cubicBezTo>
                  <a:pt x="21030" y="5788"/>
                  <a:pt x="21110" y="9695"/>
                  <a:pt x="21151" y="11117"/>
                </a:cubicBezTo>
                <a:cubicBezTo>
                  <a:pt x="21171" y="11796"/>
                  <a:pt x="21205" y="12472"/>
                  <a:pt x="21226" y="13151"/>
                </a:cubicBezTo>
                <a:cubicBezTo>
                  <a:pt x="21255" y="14076"/>
                  <a:pt x="21261" y="15004"/>
                  <a:pt x="21301" y="15926"/>
                </a:cubicBezTo>
                <a:cubicBezTo>
                  <a:pt x="21335" y="16732"/>
                  <a:pt x="21400" y="17529"/>
                  <a:pt x="21450" y="18330"/>
                </a:cubicBezTo>
                <a:cubicBezTo>
                  <a:pt x="21527" y="20982"/>
                  <a:pt x="21175" y="20920"/>
                  <a:pt x="21600" y="20920"/>
                </a:cubicBezTo>
              </a:path>
            </a:pathLst>
          </a:custGeom>
          <a:noFill/>
          <a:ln w="38100">
            <a:solidFill>
              <a:srgbClr val="D93E2B"/>
            </a:solidFill>
            <a:round/>
            <a:headEnd/>
            <a:tailEnd type="triangle" w="med" len="med"/>
          </a:ln>
        </p:spPr>
        <p:txBody>
          <a:bodyPr lIns="0" tIns="0" rIns="0" bIns="0" anchor="ctr"/>
          <a:lstStyle/>
          <a:p>
            <a:pPr defTabSz="407877"/>
            <a:endParaRPr lang="en-US" sz="844">
              <a:solidFill>
                <a:srgbClr val="414141"/>
              </a:solidFill>
              <a:latin typeface="Palatino"/>
              <a:ea typeface="Palatino"/>
              <a:cs typeface="Palatino"/>
              <a:sym typeface="Palatino"/>
            </a:endParaRPr>
          </a:p>
        </p:txBody>
      </p:sp>
      <p:grpSp>
        <p:nvGrpSpPr>
          <p:cNvPr id="77917" name="Group 39"/>
          <p:cNvGrpSpPr>
            <a:grpSpLocks/>
          </p:cNvGrpSpPr>
          <p:nvPr/>
        </p:nvGrpSpPr>
        <p:grpSpPr bwMode="auto">
          <a:xfrm>
            <a:off x="777874" y="1181101"/>
            <a:ext cx="800100" cy="414338"/>
            <a:chOff x="0" y="0"/>
            <a:chExt cx="1461560" cy="410104"/>
          </a:xfrm>
        </p:grpSpPr>
        <p:sp>
          <p:nvSpPr>
            <p:cNvPr id="5"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19"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IPS</a:t>
              </a:r>
            </a:p>
          </p:txBody>
        </p:sp>
      </p:grpSp>
      <p:grpSp>
        <p:nvGrpSpPr>
          <p:cNvPr id="77920" name="Group 39"/>
          <p:cNvGrpSpPr>
            <a:grpSpLocks/>
          </p:cNvGrpSpPr>
          <p:nvPr/>
        </p:nvGrpSpPr>
        <p:grpSpPr bwMode="auto">
          <a:xfrm>
            <a:off x="1409702" y="1636713"/>
            <a:ext cx="954088" cy="563562"/>
            <a:chOff x="0" y="0"/>
            <a:chExt cx="1461560" cy="410104"/>
          </a:xfrm>
        </p:grpSpPr>
        <p:sp>
          <p:nvSpPr>
            <p:cNvPr id="6"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22"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Reverse Proxy, SSL termination</a:t>
              </a:r>
            </a:p>
          </p:txBody>
        </p:sp>
      </p:grpSp>
      <p:grpSp>
        <p:nvGrpSpPr>
          <p:cNvPr id="77923" name="Group 39"/>
          <p:cNvGrpSpPr>
            <a:grpSpLocks/>
          </p:cNvGrpSpPr>
          <p:nvPr/>
        </p:nvGrpSpPr>
        <p:grpSpPr bwMode="auto">
          <a:xfrm rot="16200000">
            <a:off x="2035176" y="5248277"/>
            <a:ext cx="1154112" cy="414338"/>
            <a:chOff x="0" y="0"/>
            <a:chExt cx="1461560" cy="410104"/>
          </a:xfrm>
        </p:grpSpPr>
        <p:sp>
          <p:nvSpPr>
            <p:cNvPr id="7"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vert="eaVert"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25"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Authentication</a:t>
              </a:r>
              <a:r>
                <a:rPr lang="en-US" sz="738" dirty="0">
                  <a:latin typeface="Palatino"/>
                  <a:ea typeface="Helvetica"/>
                  <a:cs typeface="Helvetica"/>
                  <a:sym typeface="Palatino"/>
                </a:rPr>
                <a:t> </a:t>
              </a:r>
            </a:p>
          </p:txBody>
        </p:sp>
      </p:grpSp>
      <p:grpSp>
        <p:nvGrpSpPr>
          <p:cNvPr id="77926" name="Group 39"/>
          <p:cNvGrpSpPr>
            <a:grpSpLocks/>
          </p:cNvGrpSpPr>
          <p:nvPr/>
        </p:nvGrpSpPr>
        <p:grpSpPr bwMode="auto">
          <a:xfrm>
            <a:off x="3586164" y="1870075"/>
            <a:ext cx="1154111" cy="414338"/>
            <a:chOff x="0" y="0"/>
            <a:chExt cx="1461560" cy="410104"/>
          </a:xfrm>
        </p:grpSpPr>
        <p:sp>
          <p:nvSpPr>
            <p:cNvPr id="8"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28"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Authorization</a:t>
              </a:r>
              <a:r>
                <a:rPr lang="en-US" sz="738" dirty="0">
                  <a:latin typeface="Palatino"/>
                  <a:ea typeface="Helvetica"/>
                  <a:cs typeface="Helvetica"/>
                  <a:sym typeface="Palatino"/>
                </a:rPr>
                <a:t> </a:t>
              </a:r>
            </a:p>
          </p:txBody>
        </p:sp>
      </p:grpSp>
      <p:grpSp>
        <p:nvGrpSpPr>
          <p:cNvPr id="77929" name="Group 39"/>
          <p:cNvGrpSpPr>
            <a:grpSpLocks/>
          </p:cNvGrpSpPr>
          <p:nvPr/>
        </p:nvGrpSpPr>
        <p:grpSpPr bwMode="auto">
          <a:xfrm>
            <a:off x="6005514" y="2736852"/>
            <a:ext cx="1195387" cy="527050"/>
            <a:chOff x="0" y="0"/>
            <a:chExt cx="1461560" cy="410104"/>
          </a:xfrm>
        </p:grpSpPr>
        <p:sp>
          <p:nvSpPr>
            <p:cNvPr id="9"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31"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Application container isolation</a:t>
              </a:r>
            </a:p>
          </p:txBody>
        </p:sp>
      </p:grpSp>
      <p:sp>
        <p:nvSpPr>
          <p:cNvPr id="77932" name="Oval 108"/>
          <p:cNvSpPr>
            <a:spLocks noChangeArrowheads="1"/>
          </p:cNvSpPr>
          <p:nvPr/>
        </p:nvSpPr>
        <p:spPr bwMode="auto">
          <a:xfrm>
            <a:off x="4043366" y="5102227"/>
            <a:ext cx="846137" cy="334963"/>
          </a:xfrm>
          <a:prstGeom prst="ellipse">
            <a:avLst/>
          </a:prstGeom>
          <a:solidFill>
            <a:srgbClr val="FFFFCC"/>
          </a:solidFill>
          <a:ln w="9525">
            <a:noFill/>
            <a:round/>
            <a:headEnd/>
            <a:tailEnd/>
          </a:ln>
          <a:effectLst>
            <a:prstShdw prst="shdw17" dist="17961" dir="2700000">
              <a:srgbClr val="FFFFCC">
                <a:gamma/>
                <a:shade val="60000"/>
                <a:invGamma/>
              </a:srgbClr>
            </a:prstShdw>
          </a:effectLst>
        </p:spPr>
        <p:txBody>
          <a:bodyPr wrap="none" lIns="91418" tIns="45709" rIns="91418" bIns="45709" anchor="ctr"/>
          <a:lstStyle/>
          <a:p>
            <a:pPr defTabSz="914152"/>
            <a:r>
              <a:rPr lang="en-US" sz="984">
                <a:latin typeface="Arial" charset="0"/>
                <a:ea typeface="MS PGothic" pitchFamily="34" charset="-128"/>
                <a:cs typeface="Arial" charset="0"/>
              </a:rPr>
              <a:t>Node</a:t>
            </a:r>
          </a:p>
        </p:txBody>
      </p:sp>
      <p:sp>
        <p:nvSpPr>
          <p:cNvPr id="77934" name="Oval 110"/>
          <p:cNvSpPr>
            <a:spLocks noChangeArrowheads="1"/>
          </p:cNvSpPr>
          <p:nvPr/>
        </p:nvSpPr>
        <p:spPr bwMode="auto">
          <a:xfrm>
            <a:off x="5249866" y="5102227"/>
            <a:ext cx="846137" cy="334963"/>
          </a:xfrm>
          <a:prstGeom prst="ellipse">
            <a:avLst/>
          </a:prstGeom>
          <a:solidFill>
            <a:srgbClr val="FFFFCC"/>
          </a:solidFill>
          <a:ln w="9525">
            <a:noFill/>
            <a:round/>
            <a:headEnd/>
            <a:tailEnd/>
          </a:ln>
          <a:effectLst>
            <a:prstShdw prst="shdw17" dist="17961" dir="2700000">
              <a:srgbClr val="FFFFCC">
                <a:gamma/>
                <a:shade val="60000"/>
                <a:invGamma/>
              </a:srgbClr>
            </a:prstShdw>
          </a:effectLst>
        </p:spPr>
        <p:txBody>
          <a:bodyPr wrap="none" lIns="91418" tIns="45709" rIns="91418" bIns="45709" anchor="ctr"/>
          <a:lstStyle/>
          <a:p>
            <a:pPr defTabSz="457075"/>
            <a:r>
              <a:rPr lang="en-US" sz="984">
                <a:latin typeface="Arial" charset="0"/>
                <a:ea typeface="MS PGothic" pitchFamily="34" charset="-128"/>
                <a:cs typeface="Arial" charset="0"/>
              </a:rPr>
              <a:t>Node</a:t>
            </a:r>
          </a:p>
        </p:txBody>
      </p:sp>
      <p:sp>
        <p:nvSpPr>
          <p:cNvPr id="77935" name="Oval 111"/>
          <p:cNvSpPr>
            <a:spLocks noChangeArrowheads="1"/>
          </p:cNvSpPr>
          <p:nvPr/>
        </p:nvSpPr>
        <p:spPr bwMode="auto">
          <a:xfrm>
            <a:off x="6588125" y="5102227"/>
            <a:ext cx="846139" cy="334963"/>
          </a:xfrm>
          <a:prstGeom prst="ellipse">
            <a:avLst/>
          </a:prstGeom>
          <a:solidFill>
            <a:srgbClr val="FFFFCC"/>
          </a:solidFill>
          <a:ln w="9525">
            <a:noFill/>
            <a:round/>
            <a:headEnd/>
            <a:tailEnd/>
          </a:ln>
          <a:effectLst>
            <a:prstShdw prst="shdw17" dist="17961" dir="2700000">
              <a:srgbClr val="FFFFCC">
                <a:gamma/>
                <a:shade val="60000"/>
                <a:invGamma/>
              </a:srgbClr>
            </a:prstShdw>
          </a:effectLst>
        </p:spPr>
        <p:txBody>
          <a:bodyPr wrap="none" lIns="91418" tIns="45709" rIns="91418" bIns="45709" anchor="ctr"/>
          <a:lstStyle/>
          <a:p>
            <a:pPr defTabSz="457075"/>
            <a:r>
              <a:rPr lang="en-US" sz="984">
                <a:latin typeface="Arial" charset="0"/>
                <a:ea typeface="MS PGothic" pitchFamily="34" charset="-128"/>
                <a:cs typeface="Arial" charset="0"/>
              </a:rPr>
              <a:t>Node</a:t>
            </a:r>
          </a:p>
        </p:txBody>
      </p:sp>
      <p:grpSp>
        <p:nvGrpSpPr>
          <p:cNvPr id="77936" name="Group 39"/>
          <p:cNvGrpSpPr>
            <a:grpSpLocks/>
          </p:cNvGrpSpPr>
          <p:nvPr/>
        </p:nvGrpSpPr>
        <p:grpSpPr bwMode="auto">
          <a:xfrm>
            <a:off x="4489452" y="5378452"/>
            <a:ext cx="1425575" cy="414338"/>
            <a:chOff x="0" y="0"/>
            <a:chExt cx="1461560" cy="410104"/>
          </a:xfrm>
        </p:grpSpPr>
        <p:sp>
          <p:nvSpPr>
            <p:cNvPr id="10"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38"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Operating System security hardening </a:t>
              </a:r>
            </a:p>
          </p:txBody>
        </p:sp>
      </p:grpSp>
      <p:grpSp>
        <p:nvGrpSpPr>
          <p:cNvPr id="77939" name="Group 39"/>
          <p:cNvGrpSpPr>
            <a:grpSpLocks/>
          </p:cNvGrpSpPr>
          <p:nvPr/>
        </p:nvGrpSpPr>
        <p:grpSpPr bwMode="auto">
          <a:xfrm>
            <a:off x="465140" y="5570540"/>
            <a:ext cx="1425575" cy="414337"/>
            <a:chOff x="0" y="0"/>
            <a:chExt cx="1461560" cy="410104"/>
          </a:xfrm>
        </p:grpSpPr>
        <p:sp>
          <p:nvSpPr>
            <p:cNvPr id="359" name="AutoShape 40"/>
            <p:cNvSpPr>
              <a:spLocks/>
            </p:cNvSpPr>
            <p:nvPr/>
          </p:nvSpPr>
          <p:spPr bwMode="auto">
            <a:xfrm>
              <a:off x="0" y="0"/>
              <a:ext cx="1461560" cy="410104"/>
            </a:xfrm>
            <a:prstGeom prst="roundRect">
              <a:avLst>
                <a:gd name="adj" fmla="val 28241"/>
              </a:avLst>
            </a:prstGeom>
            <a:solidFill>
              <a:srgbClr val="CCFFCC"/>
            </a:solidFill>
            <a:ln w="9525">
              <a:solidFill>
                <a:srgbClr val="808080"/>
              </a:solidFill>
              <a:round/>
              <a:headEnd/>
              <a:tailEnd/>
            </a:ln>
          </p:spPr>
          <p:txBody>
            <a:bodyPr lIns="0" tIns="0" rIns="0" bIns="0" anchor="ctr"/>
            <a:lstStyle/>
            <a:p>
              <a:pPr defTabSz="409378">
                <a:tabLst>
                  <a:tab pos="401567" algn="l"/>
                  <a:tab pos="812062" algn="l"/>
                  <a:tab pos="1222555" algn="l"/>
                  <a:tab pos="1633047" algn="l"/>
                  <a:tab pos="2043540" algn="l"/>
                  <a:tab pos="2454033" algn="l"/>
                  <a:tab pos="2864524" algn="l"/>
                  <a:tab pos="3275014" algn="l"/>
                  <a:tab pos="3685509" algn="l"/>
                  <a:tab pos="4096003" algn="l"/>
                  <a:tab pos="4506493" algn="l"/>
                  <a:tab pos="4916985" algn="l"/>
                  <a:tab pos="5327479" algn="l"/>
                  <a:tab pos="5737972" algn="l"/>
                  <a:tab pos="6148464" algn="l"/>
                  <a:tab pos="6558956" algn="l"/>
                  <a:tab pos="6969450" algn="l"/>
                  <a:tab pos="7379941" algn="l"/>
                </a:tabLst>
                <a:defRPr/>
              </a:pPr>
              <a:endParaRPr lang="en-US" sz="633">
                <a:solidFill>
                  <a:srgbClr val="FFFF00"/>
                </a:solidFill>
                <a:latin typeface="Palatino" charset="0"/>
                <a:cs typeface="Palatino" charset="0"/>
                <a:sym typeface="Palatino" charset="0"/>
              </a:endParaRPr>
            </a:p>
          </p:txBody>
        </p:sp>
        <p:sp>
          <p:nvSpPr>
            <p:cNvPr id="77941" name="AutoShape 41"/>
            <p:cNvSpPr>
              <a:spLocks/>
            </p:cNvSpPr>
            <p:nvPr/>
          </p:nvSpPr>
          <p:spPr bwMode="auto">
            <a:xfrm>
              <a:off x="33885" y="83754"/>
              <a:ext cx="1393789" cy="242597"/>
            </a:xfrm>
            <a:custGeom>
              <a:avLst/>
              <a:gdLst>
                <a:gd name="T0" fmla="*/ 44968731 w 21600"/>
                <a:gd name="T1" fmla="*/ 1362350 h 21600"/>
                <a:gd name="T2" fmla="*/ 44968731 w 21600"/>
                <a:gd name="T3" fmla="*/ 1362350 h 21600"/>
                <a:gd name="T4" fmla="*/ 44968731 w 21600"/>
                <a:gd name="T5" fmla="*/ 1362350 h 21600"/>
                <a:gd name="T6" fmla="*/ 44968731 w 21600"/>
                <a:gd name="T7" fmla="*/ 13623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close/>
                </a:path>
              </a:pathLst>
            </a:custGeom>
            <a:solidFill>
              <a:srgbClr val="CCFFCC"/>
            </a:solidFill>
            <a:ln w="9525">
              <a:noFill/>
              <a:miter lim="800000"/>
              <a:headEnd/>
              <a:tailEnd/>
            </a:ln>
          </p:spPr>
          <p:txBody>
            <a:bodyPr lIns="0" tIns="0" rIns="0" bIns="0" anchor="ctr"/>
            <a:lstStyle/>
            <a:p>
              <a:pPr defTabSz="407877">
                <a:tabLst>
                  <a:tab pos="401529" algn="l"/>
                  <a:tab pos="810994" algn="l"/>
                  <a:tab pos="1222043" algn="l"/>
                  <a:tab pos="1631508" algn="l"/>
                  <a:tab pos="2042560" algn="l"/>
                  <a:tab pos="2453609" algn="l"/>
                  <a:tab pos="2863073" algn="l"/>
                  <a:tab pos="3274125" algn="l"/>
                  <a:tab pos="3685176" algn="l"/>
                  <a:tab pos="4094639" algn="l"/>
                  <a:tab pos="4505690" algn="l"/>
                  <a:tab pos="4916742" algn="l"/>
                  <a:tab pos="5326205" algn="l"/>
                  <a:tab pos="5737257" algn="l"/>
                  <a:tab pos="6148308" algn="l"/>
                  <a:tab pos="6557772" algn="l"/>
                  <a:tab pos="6968823" algn="l"/>
                  <a:tab pos="7379874" algn="l"/>
                </a:tabLst>
              </a:pPr>
              <a:r>
                <a:rPr lang="en-US" sz="1000" dirty="0">
                  <a:latin typeface="Palatino"/>
                  <a:ea typeface="Helvetica"/>
                  <a:cs typeface="Helvetica"/>
                  <a:sym typeface="Palatino"/>
                </a:rPr>
                <a:t>Network security</a:t>
              </a:r>
            </a:p>
          </p:txBody>
        </p:sp>
      </p:grpSp>
    </p:spTree>
    <p:extLst>
      <p:ext uri="{BB962C8B-B14F-4D97-AF65-F5344CB8AC3E}">
        <p14:creationId xmlns:p14="http://schemas.microsoft.com/office/powerpoint/2010/main" val="307776639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W:\downloads\chrome\noun_6900.png"/>
          <p:cNvPicPr>
            <a:picLocks noChangeAspect="1" noChangeArrowheads="1"/>
          </p:cNvPicPr>
          <p:nvPr/>
        </p:nvPicPr>
        <p:blipFill>
          <a:blip r:embed="rId2">
            <a:duotone>
              <a:schemeClr val="accent6">
                <a:shade val="45000"/>
                <a:satMod val="135000"/>
              </a:schemeClr>
              <a:prstClr val="white"/>
            </a:duotone>
          </a:blip>
          <a:srcRect/>
          <a:stretch>
            <a:fillRect/>
          </a:stretch>
        </p:blipFill>
        <p:spPr bwMode="auto">
          <a:xfrm>
            <a:off x="945769" y="1560293"/>
            <a:ext cx="1035616" cy="1035616"/>
          </a:xfrm>
          <a:prstGeom prst="rect">
            <a:avLst/>
          </a:prstGeom>
          <a:noFill/>
        </p:spPr>
      </p:pic>
      <p:pic>
        <p:nvPicPr>
          <p:cNvPr id="5" name="Picture 14" descr="W:\downloads\chrome\noun_17241.png"/>
          <p:cNvPicPr>
            <a:picLocks noChangeAspect="1" noChangeArrowheads="1"/>
          </p:cNvPicPr>
          <p:nvPr/>
        </p:nvPicPr>
        <p:blipFill>
          <a:blip r:embed="rId3">
            <a:duotone>
              <a:schemeClr val="accent6">
                <a:shade val="45000"/>
                <a:satMod val="135000"/>
              </a:schemeClr>
              <a:prstClr val="white"/>
            </a:duotone>
          </a:blip>
          <a:srcRect/>
          <a:stretch>
            <a:fillRect/>
          </a:stretch>
        </p:blipFill>
        <p:spPr bwMode="auto">
          <a:xfrm>
            <a:off x="391628" y="1666102"/>
            <a:ext cx="872383" cy="872383"/>
          </a:xfrm>
          <a:prstGeom prst="rect">
            <a:avLst/>
          </a:prstGeom>
          <a:noFill/>
        </p:spPr>
      </p:pic>
      <p:sp>
        <p:nvSpPr>
          <p:cNvPr id="6" name="TextBox 5"/>
          <p:cNvSpPr txBox="1"/>
          <p:nvPr/>
        </p:nvSpPr>
        <p:spPr>
          <a:xfrm>
            <a:off x="323582" y="2732485"/>
            <a:ext cx="1880857" cy="804761"/>
          </a:xfrm>
          <a:prstGeom prst="rect">
            <a:avLst/>
          </a:prstGeom>
          <a:noFill/>
        </p:spPr>
        <p:txBody>
          <a:bodyPr wrap="square" lIns="68505" tIns="34253" rIns="68505" bIns="34253" rtlCol="0">
            <a:spAutoFit/>
          </a:bodyPr>
          <a:lstStyle/>
          <a:p>
            <a:pPr algn="ctr" defTabSz="342370"/>
            <a:r>
              <a:rPr lang="en-US" sz="1195" kern="0" dirty="0">
                <a:solidFill>
                  <a:srgbClr val="6D6E70"/>
                </a:solidFill>
                <a:latin typeface="HelvNeue for IBM Light"/>
                <a:cs typeface="HelvNeue for IBM Light"/>
                <a:sym typeface="Helvetica Light"/>
              </a:rPr>
              <a:t>WebSphere Application Server Developers, Testers</a:t>
            </a:r>
          </a:p>
          <a:p>
            <a:pPr algn="ctr" defTabSz="342370"/>
            <a:r>
              <a:rPr lang="en-US" sz="1195" kern="0" dirty="0">
                <a:solidFill>
                  <a:srgbClr val="6D6E70"/>
                </a:solidFill>
                <a:latin typeface="HelvNeue for IBM Light"/>
                <a:cs typeface="HelvNeue for IBM Light"/>
                <a:sym typeface="Helvetica Light"/>
              </a:rPr>
              <a:t>Administrators</a:t>
            </a:r>
          </a:p>
        </p:txBody>
      </p:sp>
      <p:pic>
        <p:nvPicPr>
          <p:cNvPr id="7" name="Picture 6" descr="ODM_GF_Activities_V2.JPG"/>
          <p:cNvPicPr>
            <a:picLocks noChangeAspect="1"/>
          </p:cNvPicPr>
          <p:nvPr/>
        </p:nvPicPr>
        <p:blipFill>
          <a:blip r:embed="rId4" cstate="print"/>
          <a:stretch>
            <a:fillRect/>
          </a:stretch>
        </p:blipFill>
        <p:spPr>
          <a:xfrm>
            <a:off x="1362624" y="1833725"/>
            <a:ext cx="405442" cy="308889"/>
          </a:xfrm>
          <a:prstGeom prst="rect">
            <a:avLst/>
          </a:prstGeom>
        </p:spPr>
      </p:pic>
      <p:pic>
        <p:nvPicPr>
          <p:cNvPr id="8" name="Picture 2"/>
          <p:cNvPicPr>
            <a:picLocks noChangeAspect="1" noChangeArrowheads="1"/>
          </p:cNvPicPr>
          <p:nvPr/>
        </p:nvPicPr>
        <p:blipFill>
          <a:blip r:embed="rId5" cstate="print"/>
          <a:srcRect/>
          <a:stretch>
            <a:fillRect/>
          </a:stretch>
        </p:blipFill>
        <p:spPr bwMode="auto">
          <a:xfrm>
            <a:off x="1183245" y="1883673"/>
            <a:ext cx="368796" cy="258941"/>
          </a:xfrm>
          <a:prstGeom prst="rect">
            <a:avLst/>
          </a:prstGeom>
          <a:noFill/>
          <a:ln w="9525">
            <a:noFill/>
            <a:miter lim="800000"/>
            <a:headEnd/>
            <a:tailEnd/>
          </a:ln>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42" y="4190253"/>
            <a:ext cx="2921539" cy="2068818"/>
          </a:xfrm>
          <a:prstGeom prst="rect">
            <a:avLst/>
          </a:prstGeom>
          <a:noFill/>
          <a:ln w="9525">
            <a:solidFill>
              <a:schemeClr val="accent6"/>
            </a:solidFill>
            <a:miter lim="800000"/>
            <a:headEnd/>
            <a:tailEnd/>
          </a:ln>
          <a:extLst>
            <a:ext uri="{909E8E84-426E-40dd-AFC4-6F175D3DCCD1}">
              <a14:hiddenFill xmlns:a14="http://schemas.microsoft.com/office/drawing/2010/main" xmlns="">
                <a:solidFill>
                  <a:schemeClr val="accent1"/>
                </a:solidFill>
              </a14:hiddenFill>
            </a:ext>
          </a:extLst>
        </p:spPr>
      </p:pic>
      <p:pic>
        <p:nvPicPr>
          <p:cNvPr id="1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3828" y="1213389"/>
            <a:ext cx="805455" cy="6938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276" y="4395417"/>
            <a:ext cx="3074181" cy="2145357"/>
          </a:xfrm>
          <a:prstGeom prst="rect">
            <a:avLst/>
          </a:prstGeom>
          <a:noFill/>
          <a:ln w="9525">
            <a:solidFill>
              <a:schemeClr val="accent6"/>
            </a:solidFill>
            <a:miter lim="800000"/>
            <a:headEnd/>
            <a:tailEnd/>
          </a:ln>
          <a:extLst>
            <a:ext uri="{909E8E84-426E-40dd-AFC4-6F175D3DCCD1}">
              <a14:hiddenFill xmlns:a14="http://schemas.microsoft.com/office/drawing/2010/main" xmlns="">
                <a:solidFill>
                  <a:schemeClr val="accent1"/>
                </a:solidFill>
              </a14:hiddenFill>
            </a:ext>
          </a:extLst>
        </p:spPr>
      </p:pic>
      <p:sp>
        <p:nvSpPr>
          <p:cNvPr id="14" name="Shape 688"/>
          <p:cNvSpPr/>
          <p:nvPr/>
        </p:nvSpPr>
        <p:spPr>
          <a:xfrm>
            <a:off x="81604" y="543777"/>
            <a:ext cx="7688140" cy="46172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a:defRPr sz="1800"/>
            </a:pPr>
            <a:r>
              <a:rPr lang="en-US" sz="1266" b="1" kern="0" dirty="0">
                <a:solidFill>
                  <a:srgbClr val="773F9B">
                    <a:lumMod val="75000"/>
                  </a:srgbClr>
                </a:solidFill>
              </a:rPr>
              <a:t>Ease of Administration </a:t>
            </a:r>
            <a:r>
              <a:rPr lang="en-US" sz="1266" kern="0" dirty="0">
                <a:solidFill>
                  <a:sysClr val="windowText" lastClr="000000"/>
                </a:solidFill>
              </a:rPr>
              <a:t>of Virtual Machine Environments allowing Customer to focus on Application Development &amp; Application Integration</a:t>
            </a:r>
          </a:p>
        </p:txBody>
      </p:sp>
      <p:pic>
        <p:nvPicPr>
          <p:cNvPr id="15" name="Picture 7" descr="C:\Users\IBM_ADMIN\Dropbox\Yakura\Work\Meetings\PLM\WASaaS\Sales_Enablement\private-hybrid_management-as-servic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1740" y="235758"/>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Shape 322"/>
          <p:cNvSpPr>
            <a:spLocks noGrp="1"/>
          </p:cNvSpPr>
          <p:nvPr>
            <p:ph type="title"/>
          </p:nvPr>
        </p:nvSpPr>
        <p:spPr>
          <a:xfrm>
            <a:off x="107721" y="235758"/>
            <a:ext cx="8271123" cy="300024"/>
          </a:xfrm>
          <a:prstGeom prst="rect">
            <a:avLst/>
          </a:prstGeom>
        </p:spPr>
        <p:txBody>
          <a:bodyPr anchor="t">
            <a:normAutofit fontScale="90000"/>
          </a:bodyPr>
          <a:lstStyle>
            <a:lvl1pPr defTabSz="443991">
              <a:defRPr sz="3040"/>
            </a:lvl1pPr>
          </a:lstStyle>
          <a:p>
            <a:pPr lvl="0">
              <a:defRPr sz="1800" b="0"/>
            </a:pPr>
            <a:r>
              <a:rPr lang="en-US" sz="2137" dirty="0"/>
              <a:t>IBM Application Server on Cloud  </a:t>
            </a:r>
            <a:r>
              <a:rPr lang="en-US" sz="1898" b="0" dirty="0"/>
              <a:t>includes a</a:t>
            </a:r>
            <a:r>
              <a:rPr lang="en-US" sz="2137" dirty="0"/>
              <a:t> </a:t>
            </a:r>
            <a:r>
              <a:rPr lang="en-US" sz="2137" dirty="0">
                <a:solidFill>
                  <a:srgbClr val="7030A0"/>
                </a:solidFill>
              </a:rPr>
              <a:t>Dashboard </a:t>
            </a:r>
            <a:r>
              <a:rPr lang="en-US" sz="2137" b="0" dirty="0">
                <a:solidFill>
                  <a:schemeClr val="tx1"/>
                </a:solidFill>
              </a:rPr>
              <a:t>providing</a:t>
            </a:r>
            <a:endParaRPr sz="1898" dirty="0">
              <a:solidFill>
                <a:srgbClr val="7030A0"/>
              </a:solidFill>
            </a:endParaRPr>
          </a:p>
        </p:txBody>
      </p:sp>
      <p:sp>
        <p:nvSpPr>
          <p:cNvPr id="18" name="Shape 698"/>
          <p:cNvSpPr/>
          <p:nvPr/>
        </p:nvSpPr>
        <p:spPr>
          <a:xfrm>
            <a:off x="4518422" y="1175949"/>
            <a:ext cx="1907574" cy="38369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a:defRPr sz="1800" b="0">
                <a:solidFill>
                  <a:srgbClr val="000000"/>
                </a:solidFill>
              </a:defRPr>
            </a:pPr>
            <a:r>
              <a:rPr lang="en-US" sz="1687" kern="0" dirty="0">
                <a:solidFill>
                  <a:srgbClr val="773F9B">
                    <a:lumMod val="75000"/>
                  </a:srgbClr>
                </a:solidFill>
              </a:rPr>
              <a:t>Service Dashboard</a:t>
            </a:r>
          </a:p>
        </p:txBody>
      </p:sp>
      <p:sp>
        <p:nvSpPr>
          <p:cNvPr id="19" name="Shape 698"/>
          <p:cNvSpPr/>
          <p:nvPr/>
        </p:nvSpPr>
        <p:spPr>
          <a:xfrm>
            <a:off x="351112" y="3998405"/>
            <a:ext cx="1998945" cy="38369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a:defRPr sz="1800" b="0">
                <a:solidFill>
                  <a:srgbClr val="000000"/>
                </a:solidFill>
              </a:defRPr>
            </a:pPr>
            <a:r>
              <a:rPr lang="en-US" sz="1687" kern="0" dirty="0">
                <a:solidFill>
                  <a:srgbClr val="773F9B">
                    <a:lumMod val="75000"/>
                  </a:srgbClr>
                </a:solidFill>
              </a:rPr>
              <a:t>SSH Access to VMs</a:t>
            </a:r>
          </a:p>
        </p:txBody>
      </p:sp>
      <p:sp>
        <p:nvSpPr>
          <p:cNvPr id="20" name="Shape 698"/>
          <p:cNvSpPr/>
          <p:nvPr/>
        </p:nvSpPr>
        <p:spPr>
          <a:xfrm>
            <a:off x="3962555" y="6277938"/>
            <a:ext cx="4188647" cy="38369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r>
              <a:rPr lang="en-US" sz="1687" kern="0" dirty="0">
                <a:solidFill>
                  <a:srgbClr val="773F9B">
                    <a:lumMod val="75000"/>
                  </a:srgbClr>
                </a:solidFill>
              </a:rPr>
              <a:t>Admin Center and Admin Console Links</a:t>
            </a:r>
          </a:p>
        </p:txBody>
      </p:sp>
      <p:pic>
        <p:nvPicPr>
          <p:cNvPr id="1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59959" y="4429912"/>
            <a:ext cx="2635886" cy="1881532"/>
          </a:xfrm>
          <a:prstGeom prst="rect">
            <a:avLst/>
          </a:prstGeom>
          <a:noFill/>
          <a:ln w="9525">
            <a:solidFill>
              <a:schemeClr val="accent6"/>
            </a:solidFill>
            <a:miter lim="800000"/>
            <a:headEnd/>
            <a:tailEnd/>
          </a:ln>
          <a:extLst>
            <a:ext uri="{909E8E84-426E-40dd-AFC4-6F175D3DCCD1}">
              <a14:hiddenFill xmlns:a14="http://schemas.microsoft.com/office/drawing/2010/main" xmlns="">
                <a:solidFill>
                  <a:schemeClr val="accent1"/>
                </a:solidFill>
              </a14:hiddenFill>
            </a:ext>
          </a:extLst>
        </p:spPr>
      </p:pic>
      <p:sp>
        <p:nvSpPr>
          <p:cNvPr id="21" name="TextBox 20"/>
          <p:cNvSpPr txBox="1"/>
          <p:nvPr/>
        </p:nvSpPr>
        <p:spPr>
          <a:xfrm>
            <a:off x="6998434" y="1560294"/>
            <a:ext cx="2074129" cy="2319850"/>
          </a:xfrm>
          <a:prstGeom prst="rect">
            <a:avLst/>
          </a:prstGeom>
          <a:noFill/>
        </p:spPr>
        <p:txBody>
          <a:bodyPr wrap="square" lIns="68565" tIns="34282" rIns="68565" bIns="34282" rtlCol="0">
            <a:spAutoFit/>
          </a:bodyPr>
          <a:lstStyle/>
          <a:p>
            <a:pPr algn="ctr" defTabSz="342370"/>
            <a:r>
              <a:rPr lang="en-US" sz="1125" b="1" kern="0" dirty="0">
                <a:solidFill>
                  <a:srgbClr val="6D6E70"/>
                </a:solidFill>
                <a:latin typeface="HelvNeue for IBM"/>
                <a:cs typeface="HelvNeue for IBM"/>
                <a:sym typeface="Helvetica Light"/>
              </a:rPr>
              <a:t>Customer</a:t>
            </a:r>
            <a:r>
              <a:rPr lang="en-US" sz="1125" kern="0" dirty="0">
                <a:solidFill>
                  <a:srgbClr val="6D6E70"/>
                </a:solidFill>
                <a:latin typeface="HelvNeue for IBM"/>
                <a:cs typeface="HelvNeue for IBM"/>
                <a:sym typeface="Helvetica Light"/>
              </a:rPr>
              <a:t> access:</a:t>
            </a:r>
          </a:p>
          <a:p>
            <a:pPr marL="200911" indent="-200911" defTabSz="342370">
              <a:buFont typeface="Arial" panose="020B0604020202020204" pitchFamily="34" charset="0"/>
              <a:buChar char="•"/>
            </a:pPr>
            <a:endParaRPr lang="en-US" sz="1125" kern="0" dirty="0">
              <a:solidFill>
                <a:srgbClr val="6D6E70"/>
              </a:solidFill>
              <a:latin typeface="HelvNeue for IBM"/>
              <a:cs typeface="HelvNeue for IBM"/>
              <a:sym typeface="Helvetica Light"/>
            </a:endParaRPr>
          </a:p>
          <a:p>
            <a:pPr marL="200911" indent="-200911" defTabSz="342370">
              <a:buFont typeface="Arial" panose="020B0604020202020204" pitchFamily="34" charset="0"/>
              <a:buChar char="•"/>
            </a:pPr>
            <a:r>
              <a:rPr lang="en-US" sz="1125" kern="0" dirty="0">
                <a:solidFill>
                  <a:srgbClr val="6D6E70"/>
                </a:solidFill>
                <a:latin typeface="HelvNeue for IBM"/>
                <a:cs typeface="HelvNeue for IBM"/>
                <a:sym typeface="Helvetica Light"/>
              </a:rPr>
              <a:t>Documentation</a:t>
            </a:r>
          </a:p>
          <a:p>
            <a:pPr marL="200911" indent="-200911" defTabSz="342370">
              <a:buFont typeface="Arial" panose="020B0604020202020204" pitchFamily="34" charset="0"/>
              <a:buChar char="•"/>
            </a:pPr>
            <a:r>
              <a:rPr lang="en-US" sz="1125" kern="0" dirty="0" err="1">
                <a:solidFill>
                  <a:srgbClr val="6D6E70"/>
                </a:solidFill>
                <a:latin typeface="HelvNeue for IBM"/>
                <a:cs typeface="HelvNeue for IBM"/>
                <a:sym typeface="Helvetica Light"/>
              </a:rPr>
              <a:t>OpenVPN</a:t>
            </a:r>
            <a:r>
              <a:rPr lang="en-US" sz="1125" kern="0" dirty="0">
                <a:solidFill>
                  <a:srgbClr val="6D6E70"/>
                </a:solidFill>
                <a:latin typeface="HelvNeue for IBM"/>
                <a:cs typeface="HelvNeue for IBM"/>
                <a:sym typeface="Helvetica Light"/>
              </a:rPr>
              <a:t> configuration</a:t>
            </a:r>
          </a:p>
          <a:p>
            <a:pPr marL="200911" indent="-200911" defTabSz="342370">
              <a:buFont typeface="Arial" panose="020B0604020202020204" pitchFamily="34" charset="0"/>
              <a:buChar char="•"/>
            </a:pPr>
            <a:r>
              <a:rPr lang="en-US" sz="1125" kern="0" dirty="0">
                <a:solidFill>
                  <a:srgbClr val="6D6E70"/>
                </a:solidFill>
                <a:latin typeface="HelvNeue for IBM"/>
                <a:cs typeface="HelvNeue for IBM"/>
                <a:sym typeface="Helvetica Light"/>
              </a:rPr>
              <a:t>Start and Stop virtual machines</a:t>
            </a:r>
          </a:p>
          <a:p>
            <a:pPr marL="200911" indent="-200911" defTabSz="342370">
              <a:buFont typeface="Arial" panose="020B0604020202020204" pitchFamily="34" charset="0"/>
              <a:buChar char="•"/>
            </a:pPr>
            <a:r>
              <a:rPr lang="en-US" sz="1125" kern="0" dirty="0">
                <a:solidFill>
                  <a:srgbClr val="6D6E70"/>
                </a:solidFill>
                <a:latin typeface="HelvNeue for IBM"/>
                <a:cs typeface="HelvNeue for IBM"/>
                <a:sym typeface="Helvetica Light"/>
              </a:rPr>
              <a:t>Hostname, Root &amp; OS password.</a:t>
            </a:r>
          </a:p>
          <a:p>
            <a:pPr marL="200911" indent="-200911" defTabSz="342370">
              <a:buFont typeface="Arial" panose="020B0604020202020204" pitchFamily="34" charset="0"/>
              <a:buChar char="•"/>
            </a:pPr>
            <a:r>
              <a:rPr lang="en-US" sz="1125" kern="0" dirty="0">
                <a:solidFill>
                  <a:srgbClr val="6D6E70"/>
                </a:solidFill>
                <a:latin typeface="HelvNeue for IBM"/>
                <a:cs typeface="HelvNeue for IBM"/>
                <a:sym typeface="Helvetica Light"/>
              </a:rPr>
              <a:t>Private SSH key</a:t>
            </a:r>
          </a:p>
          <a:p>
            <a:pPr marL="200911" indent="-200911" defTabSz="342370">
              <a:buFont typeface="Arial" panose="020B0604020202020204" pitchFamily="34" charset="0"/>
              <a:buChar char="•"/>
            </a:pPr>
            <a:r>
              <a:rPr lang="en-US" sz="1125" kern="0" dirty="0">
                <a:solidFill>
                  <a:srgbClr val="6D6E70"/>
                </a:solidFill>
                <a:latin typeface="HelvNeue for IBM"/>
                <a:cs typeface="HelvNeue for IBM"/>
                <a:sym typeface="Helvetica Light"/>
              </a:rPr>
              <a:t>WebSphere Admin User &amp; Password.</a:t>
            </a:r>
          </a:p>
          <a:p>
            <a:pPr marL="257109" indent="-257109" defTabSz="342370">
              <a:buFont typeface="Arial"/>
              <a:buChar char="•"/>
            </a:pPr>
            <a:r>
              <a:rPr lang="en-US" sz="1125" kern="0" dirty="0">
                <a:solidFill>
                  <a:srgbClr val="6D6E70"/>
                </a:solidFill>
                <a:latin typeface="HelvNeue for IBM"/>
                <a:cs typeface="HelvNeue for IBM"/>
                <a:sym typeface="Helvetica Light"/>
              </a:rPr>
              <a:t>Admin Center and Admin Console </a:t>
            </a:r>
            <a:r>
              <a:rPr lang="en-US" sz="1125" kern="0" dirty="0" err="1">
                <a:solidFill>
                  <a:srgbClr val="6D6E70"/>
                </a:solidFill>
                <a:latin typeface="HelvNeue for IBM"/>
                <a:cs typeface="HelvNeue for IBM"/>
                <a:sym typeface="Helvetica Light"/>
              </a:rPr>
              <a:t>Urls</a:t>
            </a:r>
            <a:r>
              <a:rPr lang="en-US" sz="1125" kern="0" dirty="0">
                <a:solidFill>
                  <a:srgbClr val="6D6E70"/>
                </a:solidFill>
                <a:latin typeface="HelvNeue for IBM"/>
                <a:cs typeface="HelvNeue for IBM"/>
                <a:sym typeface="Helvetica Light"/>
              </a:rPr>
              <a:t>.</a:t>
            </a:r>
          </a:p>
        </p:txBody>
      </p:sp>
      <p:pic>
        <p:nvPicPr>
          <p:cNvPr id="22"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4656" y="1555530"/>
            <a:ext cx="4033778" cy="2497278"/>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0808976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2875" y="2202873"/>
            <a:ext cx="2525582" cy="549256"/>
            <a:chOff x="2233250" y="3904307"/>
            <a:chExt cx="3366566" cy="732341"/>
          </a:xfrm>
        </p:grpSpPr>
        <p:sp>
          <p:nvSpPr>
            <p:cNvPr id="5" name="TextBox 4"/>
            <p:cNvSpPr txBox="1"/>
            <p:nvPr/>
          </p:nvSpPr>
          <p:spPr>
            <a:xfrm>
              <a:off x="2495359" y="3904307"/>
              <a:ext cx="2842347" cy="411565"/>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Develop, Test and Run</a:t>
              </a:r>
            </a:p>
          </p:txBody>
        </p:sp>
        <p:sp>
          <p:nvSpPr>
            <p:cNvPr id="6" name="TextBox 5"/>
            <p:cNvSpPr txBox="1"/>
            <p:nvPr/>
          </p:nvSpPr>
          <p:spPr>
            <a:xfrm>
              <a:off x="2233250" y="4268343"/>
              <a:ext cx="3366566" cy="368305"/>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IBM Application Server on Cloud</a:t>
              </a:r>
            </a:p>
          </p:txBody>
        </p:sp>
      </p:grpSp>
      <p:pic>
        <p:nvPicPr>
          <p:cNvPr id="7" name="Picture 2" descr="W:\downloads\chrome\noun_6324.png"/>
          <p:cNvPicPr>
            <a:picLocks noChangeAspect="1" noChangeArrowheads="1"/>
          </p:cNvPicPr>
          <p:nvPr/>
        </p:nvPicPr>
        <p:blipFill>
          <a:blip r:embed="rId2" cstate="screen">
            <a:duotone>
              <a:schemeClr val="accent6">
                <a:shade val="45000"/>
                <a:satMod val="135000"/>
              </a:schemeClr>
              <a:prstClr val="white"/>
            </a:duotone>
          </a:blip>
          <a:srcRect/>
          <a:stretch>
            <a:fillRect/>
          </a:stretch>
        </p:blipFill>
        <p:spPr bwMode="auto">
          <a:xfrm>
            <a:off x="946347" y="1389696"/>
            <a:ext cx="765946" cy="765746"/>
          </a:xfrm>
          <a:prstGeom prst="rect">
            <a:avLst/>
          </a:prstGeom>
          <a:noFill/>
        </p:spPr>
      </p:pic>
      <p:pic>
        <p:nvPicPr>
          <p:cNvPr id="9" name="Picture 8" descr="icon_29558.png"/>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958975" y="3613776"/>
            <a:ext cx="845310" cy="845090"/>
          </a:xfrm>
          <a:prstGeom prst="rect">
            <a:avLst/>
          </a:prstGeom>
        </p:spPr>
      </p:pic>
      <p:grpSp>
        <p:nvGrpSpPr>
          <p:cNvPr id="24" name="Group 23"/>
          <p:cNvGrpSpPr/>
          <p:nvPr/>
        </p:nvGrpSpPr>
        <p:grpSpPr>
          <a:xfrm>
            <a:off x="4464611" y="2522275"/>
            <a:ext cx="1126496" cy="877507"/>
            <a:chOff x="5872078" y="4014898"/>
            <a:chExt cx="1602128" cy="1248010"/>
          </a:xfrm>
        </p:grpSpPr>
        <p:pic>
          <p:nvPicPr>
            <p:cNvPr id="10" name="Picture 9" descr="icon_19113.png"/>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72078" y="4014898"/>
              <a:ext cx="1248334" cy="1248010"/>
            </a:xfrm>
            <a:prstGeom prst="rect">
              <a:avLst/>
            </a:prstGeom>
          </p:spPr>
        </p:pic>
        <p:sp>
          <p:nvSpPr>
            <p:cNvPr id="11" name="Right Arrow 10"/>
            <p:cNvSpPr/>
            <p:nvPr/>
          </p:nvSpPr>
          <p:spPr bwMode="auto">
            <a:xfrm>
              <a:off x="6926571" y="4143759"/>
              <a:ext cx="547635" cy="512057"/>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410751">
                <a:lnSpc>
                  <a:spcPct val="90000"/>
                </a:lnSpc>
              </a:pPr>
              <a:endParaRPr lang="en-US" sz="1969" kern="0">
                <a:solidFill>
                  <a:srgbClr val="191919"/>
                </a:solidFill>
                <a:sym typeface="Helvetica Light"/>
              </a:endParaRPr>
            </a:p>
          </p:txBody>
        </p:sp>
        <p:sp>
          <p:nvSpPr>
            <p:cNvPr id="12" name="Right Arrow 11"/>
            <p:cNvSpPr/>
            <p:nvPr/>
          </p:nvSpPr>
          <p:spPr bwMode="auto">
            <a:xfrm rot="10800000">
              <a:off x="6871770" y="4593915"/>
              <a:ext cx="547635" cy="512057"/>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prstTxWarp prst="textNoShape">
                <a:avLst/>
              </a:prstTxWarp>
            </a:bodyPr>
            <a:lstStyle/>
            <a:p>
              <a:pPr algn="ctr" defTabSz="410751">
                <a:lnSpc>
                  <a:spcPct val="90000"/>
                </a:lnSpc>
              </a:pPr>
              <a:endParaRPr lang="en-US" sz="1969" kern="0">
                <a:solidFill>
                  <a:srgbClr val="191919"/>
                </a:solidFill>
                <a:sym typeface="Helvetica Light"/>
              </a:endParaRPr>
            </a:p>
          </p:txBody>
        </p:sp>
      </p:grpSp>
      <p:grpSp>
        <p:nvGrpSpPr>
          <p:cNvPr id="13" name="Group 12"/>
          <p:cNvGrpSpPr/>
          <p:nvPr/>
        </p:nvGrpSpPr>
        <p:grpSpPr>
          <a:xfrm>
            <a:off x="3658900" y="1536503"/>
            <a:ext cx="2918861" cy="954583"/>
            <a:chOff x="2002830" y="3691463"/>
            <a:chExt cx="3366566" cy="1272779"/>
          </a:xfrm>
        </p:grpSpPr>
        <p:sp>
          <p:nvSpPr>
            <p:cNvPr id="14" name="TextBox 13"/>
            <p:cNvSpPr txBox="1"/>
            <p:nvPr/>
          </p:nvSpPr>
          <p:spPr>
            <a:xfrm>
              <a:off x="3144015" y="3691463"/>
              <a:ext cx="640082" cy="411566"/>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VPN</a:t>
              </a:r>
            </a:p>
          </p:txBody>
        </p:sp>
        <p:sp>
          <p:nvSpPr>
            <p:cNvPr id="15" name="TextBox 14"/>
            <p:cNvSpPr txBox="1"/>
            <p:nvPr/>
          </p:nvSpPr>
          <p:spPr>
            <a:xfrm>
              <a:off x="2002830" y="4105545"/>
              <a:ext cx="3366566" cy="858697"/>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Leverage </a:t>
              </a:r>
              <a:r>
                <a:rPr lang="en-US" sz="1195" kern="0" dirty="0" err="1">
                  <a:solidFill>
                    <a:srgbClr val="6D6E70"/>
                  </a:solidFill>
                  <a:latin typeface="HelvNeue for IBM Light"/>
                  <a:cs typeface="HelvNeue for IBM Light"/>
                  <a:sym typeface="Helvetica Light"/>
                </a:rPr>
                <a:t>OpenVPN</a:t>
              </a:r>
              <a:r>
                <a:rPr lang="en-US" sz="1195" kern="0" dirty="0">
                  <a:solidFill>
                    <a:srgbClr val="6D6E70"/>
                  </a:solidFill>
                  <a:latin typeface="HelvNeue for IBM Light"/>
                  <a:cs typeface="HelvNeue for IBM Light"/>
                  <a:sym typeface="Helvetica Light"/>
                </a:rPr>
                <a:t> for secure connection to  Systems of Record running in your network</a:t>
              </a:r>
            </a:p>
          </p:txBody>
        </p:sp>
      </p:grpSp>
      <p:grpSp>
        <p:nvGrpSpPr>
          <p:cNvPr id="33" name="Group 32"/>
          <p:cNvGrpSpPr/>
          <p:nvPr/>
        </p:nvGrpSpPr>
        <p:grpSpPr>
          <a:xfrm>
            <a:off x="7791475" y="3436439"/>
            <a:ext cx="1095421" cy="926308"/>
            <a:chOff x="11028501" y="4037948"/>
            <a:chExt cx="1557932" cy="1317417"/>
          </a:xfrm>
        </p:grpSpPr>
        <p:sp>
          <p:nvSpPr>
            <p:cNvPr id="8" name="TextBox 7"/>
            <p:cNvSpPr txBox="1"/>
            <p:nvPr/>
          </p:nvSpPr>
          <p:spPr>
            <a:xfrm>
              <a:off x="11028501" y="4472358"/>
              <a:ext cx="1557932" cy="883007"/>
            </a:xfrm>
            <a:prstGeom prst="rect">
              <a:avLst/>
            </a:prstGeom>
            <a:noFill/>
          </p:spPr>
          <p:txBody>
            <a:bodyPr wrap="square" lIns="68505" tIns="34253" rIns="68505" bIns="34253" rtlCol="0">
              <a:spAutoFit/>
            </a:bodyPr>
            <a:lstStyle/>
            <a:p>
              <a:pPr algn="ctr" defTabSz="342370">
                <a:spcAft>
                  <a:spcPts val="1200"/>
                </a:spcAft>
              </a:pPr>
              <a:r>
                <a:rPr lang="en-US" sz="1195" kern="0" dirty="0">
                  <a:solidFill>
                    <a:srgbClr val="6D6E70"/>
                  </a:solidFill>
                  <a:latin typeface="HelvNeue for IBM Light"/>
                  <a:cs typeface="HelvNeue for IBM Light"/>
                  <a:sym typeface="Helvetica Light"/>
                </a:rPr>
                <a:t>Calls to Systems of Record</a:t>
              </a:r>
            </a:p>
          </p:txBody>
        </p:sp>
        <p:sp>
          <p:nvSpPr>
            <p:cNvPr id="16" name="TextBox 15"/>
            <p:cNvSpPr txBox="1"/>
            <p:nvPr/>
          </p:nvSpPr>
          <p:spPr>
            <a:xfrm>
              <a:off x="11419668" y="4037948"/>
              <a:ext cx="775597" cy="439003"/>
            </a:xfrm>
            <a:prstGeom prst="rect">
              <a:avLst/>
            </a:prstGeom>
            <a:noFill/>
          </p:spPr>
          <p:txBody>
            <a:bodyPr wrap="none" rtlCol="0">
              <a:spAutoFit/>
            </a:bodyPr>
            <a:lstStyle/>
            <a:p>
              <a:pPr algn="ctr" defTabSz="342370"/>
              <a:r>
                <a:rPr lang="en-US" sz="1406" b="1" kern="0" dirty="0" err="1">
                  <a:solidFill>
                    <a:srgbClr val="6D6E70"/>
                  </a:solidFill>
                  <a:latin typeface="HelvNeue for IBM"/>
                  <a:cs typeface="HelvNeue for IBM"/>
                  <a:sym typeface="Helvetica Light"/>
                </a:rPr>
                <a:t>SoR</a:t>
              </a:r>
              <a:endParaRPr lang="en-US" sz="1406" b="1" kern="0" dirty="0">
                <a:solidFill>
                  <a:srgbClr val="6D6E70"/>
                </a:solidFill>
                <a:latin typeface="HelvNeue for IBM"/>
                <a:cs typeface="HelvNeue for IBM"/>
                <a:sym typeface="Helvetica Light"/>
              </a:endParaRPr>
            </a:p>
          </p:txBody>
        </p:sp>
      </p:grpSp>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962" y="3717766"/>
            <a:ext cx="853760" cy="7354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8" name="Group 915"/>
          <p:cNvGrpSpPr/>
          <p:nvPr/>
        </p:nvGrpSpPr>
        <p:grpSpPr>
          <a:xfrm>
            <a:off x="4759659" y="4610437"/>
            <a:ext cx="717343" cy="861423"/>
            <a:chOff x="0" y="0"/>
            <a:chExt cx="1020219" cy="1225135"/>
          </a:xfrm>
        </p:grpSpPr>
        <p:pic>
          <p:nvPicPr>
            <p:cNvPr id="19" name="pasted-image.tif"/>
            <p:cNvPicPr/>
            <p:nvPr/>
          </p:nvPicPr>
          <p:blipFill>
            <a:blip r:embed="rId6">
              <a:extLst/>
            </a:blip>
            <a:stretch>
              <a:fillRect/>
            </a:stretch>
          </p:blipFill>
          <p:spPr>
            <a:xfrm>
              <a:off x="175102" y="0"/>
              <a:ext cx="640081" cy="635000"/>
            </a:xfrm>
            <a:prstGeom prst="rect">
              <a:avLst/>
            </a:prstGeom>
            <a:ln w="12700" cap="flat">
              <a:noFill/>
              <a:miter lim="400000"/>
            </a:ln>
            <a:effectLst/>
          </p:spPr>
        </p:pic>
        <p:sp>
          <p:nvSpPr>
            <p:cNvPr id="20" name="Shape 914"/>
            <p:cNvSpPr/>
            <p:nvPr/>
          </p:nvSpPr>
          <p:spPr>
            <a:xfrm>
              <a:off x="0" y="616330"/>
              <a:ext cx="1020219" cy="60880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19050" tIns="19050" rIns="19050" bIns="19050" numCol="1" anchor="ctr">
              <a:spAutoFit/>
            </a:bodyPr>
            <a:lstStyle>
              <a:lvl1pPr>
                <a:defRPr sz="1400" b="1">
                  <a:solidFill>
                    <a:srgbClr val="26475B"/>
                  </a:solidFill>
                  <a:latin typeface="Helvetica Neue"/>
                  <a:ea typeface="Helvetica Neue"/>
                  <a:cs typeface="Helvetica Neue"/>
                  <a:sym typeface="Helvetica Neue"/>
                </a:defRPr>
              </a:lvl1pPr>
            </a:lstStyle>
            <a:p>
              <a:pPr algn="ctr" defTabSz="410751">
                <a:defRPr sz="1800" b="0">
                  <a:solidFill>
                    <a:srgbClr val="000000"/>
                  </a:solidFill>
                </a:defRPr>
              </a:pPr>
              <a:r>
                <a:rPr sz="1266" kern="0"/>
                <a:t>Secure Gateway</a:t>
              </a:r>
            </a:p>
          </p:txBody>
        </p:sp>
      </p:grpSp>
      <p:sp>
        <p:nvSpPr>
          <p:cNvPr id="21" name="Shape 929"/>
          <p:cNvSpPr/>
          <p:nvPr/>
        </p:nvSpPr>
        <p:spPr>
          <a:xfrm>
            <a:off x="3178969" y="5477751"/>
            <a:ext cx="3861279" cy="771783"/>
          </a:xfrm>
          <a:prstGeom prst="rect">
            <a:avLst/>
          </a:prstGeom>
          <a:ln w="38100">
            <a:solidFill>
              <a:srgbClr val="406F93">
                <a:alpha val="45522"/>
              </a:srgbClr>
            </a:solidFill>
          </a:ln>
        </p:spPr>
        <p:txBody>
          <a:bodyPr lIns="0" tIns="0" rIns="0" bIns="0" anchor="ctr"/>
          <a:lstStyle/>
          <a:p>
            <a:pPr algn="ctr" defTabSz="410751">
              <a:defRPr>
                <a:solidFill>
                  <a:srgbClr val="5592DA"/>
                </a:solidFill>
              </a:defRPr>
            </a:pPr>
            <a:endParaRPr sz="2531" kern="0">
              <a:solidFill>
                <a:srgbClr val="5592DA"/>
              </a:solidFill>
              <a:sym typeface="Helvetica Light"/>
            </a:endParaRPr>
          </a:p>
        </p:txBody>
      </p:sp>
      <p:sp>
        <p:nvSpPr>
          <p:cNvPr id="22" name="Shape 933"/>
          <p:cNvSpPr/>
          <p:nvPr/>
        </p:nvSpPr>
        <p:spPr>
          <a:xfrm>
            <a:off x="3323234" y="5584720"/>
            <a:ext cx="3569143" cy="55784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defTabSz="410751">
              <a:defRPr sz="1800"/>
            </a:pPr>
            <a:r>
              <a:rPr sz="1125" b="1" kern="0" dirty="0">
                <a:solidFill>
                  <a:srgbClr val="26475B"/>
                </a:solidFill>
                <a:latin typeface="HelvNeue for IBM"/>
                <a:ea typeface="Helvetica Neue"/>
                <a:cs typeface="Helvetica Neue"/>
                <a:sym typeface="Helvetica Neue"/>
              </a:rPr>
              <a:t>Securely access data and applications</a:t>
            </a:r>
            <a:r>
              <a:rPr sz="1125" kern="0" dirty="0">
                <a:solidFill>
                  <a:srgbClr val="26475B"/>
                </a:solidFill>
                <a:latin typeface="HelvNeue for IBM"/>
                <a:ea typeface="Helvetica Neue Medium"/>
                <a:cs typeface="Helvetica Neue Medium"/>
                <a:sym typeface="Helvetica Neue Medium"/>
              </a:rPr>
              <a:t> in other clouds, enterprise data centers and locally on developer laptops </a:t>
            </a:r>
          </a:p>
        </p:txBody>
      </p:sp>
      <p:pic>
        <p:nvPicPr>
          <p:cNvPr id="25" name="Primary-DarkBackground-450.png"/>
          <p:cNvPicPr/>
          <p:nvPr/>
        </p:nvPicPr>
        <p:blipFill>
          <a:blip r:embed="rId7">
            <a:extLst/>
          </a:blip>
          <a:stretch>
            <a:fillRect/>
          </a:stretch>
        </p:blipFill>
        <p:spPr>
          <a:xfrm>
            <a:off x="6456064" y="5647938"/>
            <a:ext cx="502910" cy="502911"/>
          </a:xfrm>
          <a:prstGeom prst="rect">
            <a:avLst/>
          </a:prstGeom>
          <a:ln w="12700">
            <a:miter lim="400000"/>
          </a:ln>
        </p:spPr>
      </p:pic>
      <p:sp>
        <p:nvSpPr>
          <p:cNvPr id="28" name="Shape 911"/>
          <p:cNvSpPr/>
          <p:nvPr/>
        </p:nvSpPr>
        <p:spPr>
          <a:xfrm>
            <a:off x="168618" y="750094"/>
            <a:ext cx="7510914" cy="48192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lvl1pPr algn="l" defTabSz="1300012">
              <a:spcBef>
                <a:spcPts val="1600"/>
              </a:spcBef>
              <a:defRPr sz="2400">
                <a:latin typeface="Helvetica Neue Light"/>
                <a:ea typeface="Helvetica Neue Light"/>
                <a:cs typeface="Helvetica Neue Light"/>
                <a:sym typeface="Helvetica Neue Light"/>
              </a:defRPr>
            </a:lvl1pPr>
          </a:lstStyle>
          <a:p>
            <a:pPr>
              <a:defRPr sz="1800"/>
            </a:pPr>
            <a:r>
              <a:rPr lang="en-US" sz="1266" kern="0" dirty="0">
                <a:solidFill>
                  <a:sysClr val="windowText" lastClr="000000"/>
                </a:solidFill>
              </a:rPr>
              <a:t>Int</a:t>
            </a:r>
            <a:r>
              <a:rPr sz="1266" kern="0" dirty="0">
                <a:solidFill>
                  <a:sysClr val="windowText" lastClr="000000"/>
                </a:solidFill>
              </a:rPr>
              <a:t>egration</a:t>
            </a:r>
            <a:r>
              <a:rPr lang="en-US" sz="1266" kern="0" dirty="0">
                <a:solidFill>
                  <a:sysClr val="windowText" lastClr="000000"/>
                </a:solidFill>
              </a:rPr>
              <a:t> and</a:t>
            </a:r>
            <a:r>
              <a:rPr sz="1266" kern="0" dirty="0">
                <a:solidFill>
                  <a:sysClr val="windowText" lastClr="000000"/>
                </a:solidFill>
              </a:rPr>
              <a:t> data</a:t>
            </a:r>
            <a:r>
              <a:rPr lang="en-US" sz="1266" kern="0" dirty="0">
                <a:solidFill>
                  <a:sysClr val="windowText" lastClr="000000"/>
                </a:solidFill>
              </a:rPr>
              <a:t> </a:t>
            </a:r>
            <a:r>
              <a:rPr sz="1266" kern="0" dirty="0">
                <a:solidFill>
                  <a:sysClr val="windowText" lastClr="000000"/>
                </a:solidFill>
              </a:rPr>
              <a:t>capabilities are </a:t>
            </a:r>
            <a:r>
              <a:rPr lang="en-US" sz="1266" kern="0" dirty="0">
                <a:solidFill>
                  <a:sysClr val="windowText" lastClr="000000"/>
                </a:solidFill>
              </a:rPr>
              <a:t>accessible</a:t>
            </a:r>
            <a:r>
              <a:rPr sz="1266" kern="0" dirty="0">
                <a:solidFill>
                  <a:sysClr val="windowText" lastClr="000000"/>
                </a:solidFill>
              </a:rPr>
              <a:t> making </a:t>
            </a:r>
            <a:r>
              <a:rPr sz="1266" b="1" kern="0" dirty="0">
                <a:solidFill>
                  <a:srgbClr val="773F9B">
                    <a:lumMod val="75000"/>
                  </a:srgbClr>
                </a:solidFill>
              </a:rPr>
              <a:t>hybrid application </a:t>
            </a:r>
            <a:r>
              <a:rPr sz="1266" kern="0" dirty="0">
                <a:solidFill>
                  <a:sysClr val="windowText" lastClr="000000"/>
                </a:solidFill>
              </a:rPr>
              <a:t>architecture even easier and more flexible.</a:t>
            </a:r>
          </a:p>
        </p:txBody>
      </p:sp>
      <p:cxnSp>
        <p:nvCxnSpPr>
          <p:cNvPr id="37" name="Straight Arrow Connector 36"/>
          <p:cNvCxnSpPr/>
          <p:nvPr/>
        </p:nvCxnSpPr>
        <p:spPr>
          <a:xfrm flipV="1">
            <a:off x="3524583" y="3289436"/>
            <a:ext cx="940028" cy="485938"/>
          </a:xfrm>
          <a:prstGeom prst="straightConnector1">
            <a:avLst/>
          </a:prstGeom>
          <a:noFill/>
          <a:ln w="25400" cap="flat">
            <a:solidFill>
              <a:srgbClr val="000000"/>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39" name="Straight Arrow Connector 38"/>
          <p:cNvCxnSpPr/>
          <p:nvPr/>
        </p:nvCxnSpPr>
        <p:spPr>
          <a:xfrm flipH="1" flipV="1">
            <a:off x="5707029" y="3330284"/>
            <a:ext cx="1185348" cy="283492"/>
          </a:xfrm>
          <a:prstGeom prst="straightConnector1">
            <a:avLst/>
          </a:prstGeom>
          <a:noFill/>
          <a:ln w="25400" cap="flat">
            <a:solidFill>
              <a:srgbClr val="000000"/>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41" name="Straight Arrow Connector 40"/>
          <p:cNvCxnSpPr/>
          <p:nvPr/>
        </p:nvCxnSpPr>
        <p:spPr>
          <a:xfrm flipH="1" flipV="1">
            <a:off x="3658900" y="4365056"/>
            <a:ext cx="984639" cy="482771"/>
          </a:xfrm>
          <a:prstGeom prst="straightConnector1">
            <a:avLst/>
          </a:prstGeom>
          <a:noFill/>
          <a:ln w="25400" cap="flat">
            <a:solidFill>
              <a:srgbClr val="000000"/>
            </a:solidFill>
            <a:prstDash val="solid"/>
            <a:miter lim="400000"/>
            <a:headEnd type="arrow"/>
            <a:tailEnd type="arrow"/>
          </a:ln>
          <a:effectLst/>
        </p:spPr>
        <p:style>
          <a:lnRef idx="0">
            <a:scrgbClr r="0" g="0" b="0"/>
          </a:lnRef>
          <a:fillRef idx="0">
            <a:scrgbClr r="0" g="0" b="0"/>
          </a:fillRef>
          <a:effectRef idx="0">
            <a:scrgbClr r="0" g="0" b="0"/>
          </a:effectRef>
          <a:fontRef idx="none"/>
        </p:style>
      </p:cxnSp>
      <p:cxnSp>
        <p:nvCxnSpPr>
          <p:cNvPr id="43" name="Straight Arrow Connector 42"/>
          <p:cNvCxnSpPr/>
          <p:nvPr/>
        </p:nvCxnSpPr>
        <p:spPr>
          <a:xfrm flipV="1">
            <a:off x="5488007" y="4342557"/>
            <a:ext cx="1306841" cy="604265"/>
          </a:xfrm>
          <a:prstGeom prst="straightConnector1">
            <a:avLst/>
          </a:prstGeom>
          <a:noFill/>
          <a:ln w="25400" cap="flat">
            <a:solidFill>
              <a:srgbClr val="000000"/>
            </a:solidFill>
            <a:prstDash val="solid"/>
            <a:miter lim="400000"/>
            <a:headEnd type="arrow"/>
            <a:tailEnd type="arrow"/>
          </a:ln>
          <a:effectLst/>
        </p:spPr>
        <p:style>
          <a:lnRef idx="0">
            <a:scrgbClr r="0" g="0" b="0"/>
          </a:lnRef>
          <a:fillRef idx="0">
            <a:scrgbClr r="0" g="0" b="0"/>
          </a:fillRef>
          <a:effectRef idx="0">
            <a:scrgbClr r="0" g="0" b="0"/>
          </a:effectRef>
          <a:fontRef idx="none"/>
        </p:style>
      </p:cxnSp>
      <p:pic>
        <p:nvPicPr>
          <p:cNvPr id="45" name="Picture 44" descr="icon_2288.png"/>
          <p:cNvPicPr>
            <a:picLocks noChangeAspect="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74907" y="3576811"/>
            <a:ext cx="765946" cy="765746"/>
          </a:xfrm>
          <a:prstGeom prst="rect">
            <a:avLst/>
          </a:prstGeom>
        </p:spPr>
      </p:pic>
      <p:grpSp>
        <p:nvGrpSpPr>
          <p:cNvPr id="46" name="Group 45"/>
          <p:cNvGrpSpPr/>
          <p:nvPr/>
        </p:nvGrpSpPr>
        <p:grpSpPr>
          <a:xfrm>
            <a:off x="594445" y="2839624"/>
            <a:ext cx="1469751" cy="3050864"/>
            <a:chOff x="557069" y="3899267"/>
            <a:chExt cx="2090313" cy="4339007"/>
          </a:xfrm>
        </p:grpSpPr>
        <p:sp>
          <p:nvSpPr>
            <p:cNvPr id="47" name="Shape 326"/>
            <p:cNvSpPr/>
            <p:nvPr/>
          </p:nvSpPr>
          <p:spPr>
            <a:xfrm>
              <a:off x="560892" y="3899267"/>
              <a:ext cx="2082667"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48" name="Shape 327"/>
            <p:cNvSpPr/>
            <p:nvPr/>
          </p:nvSpPr>
          <p:spPr>
            <a:xfrm>
              <a:off x="563189" y="4389825"/>
              <a:ext cx="2078073"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Data</a:t>
              </a:r>
            </a:p>
          </p:txBody>
        </p:sp>
        <p:sp>
          <p:nvSpPr>
            <p:cNvPr id="49" name="Shape 328"/>
            <p:cNvSpPr/>
            <p:nvPr/>
          </p:nvSpPr>
          <p:spPr>
            <a:xfrm>
              <a:off x="564135" y="4880383"/>
              <a:ext cx="207618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50" name="Shape 329"/>
            <p:cNvSpPr/>
            <p:nvPr/>
          </p:nvSpPr>
          <p:spPr>
            <a:xfrm>
              <a:off x="563595" y="5370942"/>
              <a:ext cx="207726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Middleware</a:t>
              </a:r>
            </a:p>
          </p:txBody>
        </p:sp>
        <p:sp>
          <p:nvSpPr>
            <p:cNvPr id="51" name="Shape 330"/>
            <p:cNvSpPr/>
            <p:nvPr/>
          </p:nvSpPr>
          <p:spPr>
            <a:xfrm>
              <a:off x="558072" y="5861500"/>
              <a:ext cx="2088307" cy="414539"/>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52" name="Shape 331"/>
            <p:cNvSpPr/>
            <p:nvPr/>
          </p:nvSpPr>
          <p:spPr>
            <a:xfrm>
              <a:off x="563789" y="6352060"/>
              <a:ext cx="2076874"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53" name="Shape 332"/>
            <p:cNvSpPr/>
            <p:nvPr/>
          </p:nvSpPr>
          <p:spPr>
            <a:xfrm>
              <a:off x="557069" y="6842618"/>
              <a:ext cx="2090313"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54" name="Shape 333"/>
            <p:cNvSpPr/>
            <p:nvPr/>
          </p:nvSpPr>
          <p:spPr>
            <a:xfrm>
              <a:off x="563620" y="7333177"/>
              <a:ext cx="2077211"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55" name="Shape 334"/>
            <p:cNvSpPr/>
            <p:nvPr/>
          </p:nvSpPr>
          <p:spPr>
            <a:xfrm>
              <a:off x="561832" y="7823736"/>
              <a:ext cx="2080787"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sp>
        <p:nvSpPr>
          <p:cNvPr id="57" name="Rectangle 56"/>
          <p:cNvSpPr/>
          <p:nvPr/>
        </p:nvSpPr>
        <p:spPr>
          <a:xfrm>
            <a:off x="118915" y="224228"/>
            <a:ext cx="8398531" cy="633379"/>
          </a:xfrm>
          <a:prstGeom prst="rect">
            <a:avLst/>
          </a:prstGeom>
        </p:spPr>
        <p:txBody>
          <a:bodyPr wrap="square">
            <a:spAutoFit/>
          </a:bodyPr>
          <a:lstStyle/>
          <a:p>
            <a:pPr defTabSz="410751"/>
            <a:r>
              <a:rPr lang="en-US" sz="1758" b="1" kern="0" dirty="0">
                <a:solidFill>
                  <a:srgbClr val="000000"/>
                </a:solidFill>
                <a:latin typeface="Helvetica Neue"/>
                <a:sym typeface="Helvetica Neue"/>
              </a:rPr>
              <a:t>IBM Application Server on Cloud </a:t>
            </a:r>
            <a:r>
              <a:rPr lang="en-US" sz="1758" kern="0" dirty="0">
                <a:solidFill>
                  <a:srgbClr val="000000"/>
                </a:solidFill>
                <a:latin typeface="Helvetica Neue"/>
                <a:sym typeface="Helvetica Neue"/>
              </a:rPr>
              <a:t>provides easy </a:t>
            </a:r>
            <a:r>
              <a:rPr lang="en-US" sz="1758" b="1" kern="0" dirty="0">
                <a:solidFill>
                  <a:srgbClr val="773F9B">
                    <a:lumMod val="75000"/>
                  </a:srgbClr>
                </a:solidFill>
                <a:latin typeface="Helvetica Neue"/>
                <a:sym typeface="Helvetica Neue"/>
              </a:rPr>
              <a:t>Data integration and Enterprise Connectivity</a:t>
            </a:r>
            <a:endParaRPr lang="en-US" sz="2531" kern="0" dirty="0">
              <a:solidFill>
                <a:sysClr val="windowText" lastClr="000000"/>
              </a:solidFill>
              <a:sym typeface="Helvetica Light"/>
            </a:endParaRPr>
          </a:p>
        </p:txBody>
      </p:sp>
      <p:pic>
        <p:nvPicPr>
          <p:cNvPr id="58" name="Picture 7" descr="C:\Users\IBM_ADMIN\Dropbox\Yakura\Work\Meetings\PLM\WASaaS\Sales_Enablement\private-hybrid_management-as-servic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1740" y="235758"/>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5995221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a:spLocks noChangeArrowheads="1"/>
          </p:cNvSpPr>
          <p:nvPr/>
        </p:nvSpPr>
        <p:spPr bwMode="auto">
          <a:xfrm>
            <a:off x="2668457" y="1890446"/>
            <a:ext cx="6342083" cy="4224814"/>
          </a:xfrm>
          <a:prstGeom prst="roundRect">
            <a:avLst>
              <a:gd name="adj" fmla="val 2338"/>
            </a:avLst>
          </a:prstGeom>
          <a:solidFill>
            <a:schemeClr val="bg1">
              <a:alpha val="76077"/>
            </a:schemeClr>
          </a:solidFill>
          <a:ln w="9525">
            <a:noFill/>
            <a:round/>
            <a:headEnd/>
            <a:tailEnd/>
          </a:ln>
        </p:spPr>
        <p:txBody>
          <a:bodyPr wrap="square" lIns="137158" tIns="137158" rIns="137158" bIns="137158">
            <a:spAutoFit/>
          </a:bodyPr>
          <a:lstStyle/>
          <a:p>
            <a:pPr algn="ctr" defTabSz="410751" eaLnBrk="0" hangingPunct="0">
              <a:spcBef>
                <a:spcPct val="40000"/>
              </a:spcBef>
              <a:buClr>
                <a:srgbClr val="00659E"/>
              </a:buClr>
            </a:pPr>
            <a:r>
              <a:rPr lang="en-US" altLang="en-US" sz="2531" kern="0" dirty="0">
                <a:solidFill>
                  <a:srgbClr val="773F9B">
                    <a:lumMod val="75000"/>
                  </a:srgbClr>
                </a:solidFill>
                <a:latin typeface="Arial" charset="0"/>
                <a:sym typeface="Helvetica Light"/>
              </a:rPr>
              <a:t>Internal Pilot project</a:t>
            </a:r>
          </a:p>
          <a:p>
            <a:pPr marL="388114" lvl="1" indent="-126197" algn="ctr" defTabSz="410751">
              <a:spcBef>
                <a:spcPct val="40000"/>
              </a:spcBef>
              <a:buClr>
                <a:srgbClr val="00B0F0"/>
              </a:buClr>
              <a:buFont typeface="Wingdings" pitchFamily="2" charset="2"/>
              <a:buChar char="§"/>
              <a:tabLst>
                <a:tab pos="175009" algn="l"/>
              </a:tabLst>
            </a:pPr>
            <a:r>
              <a:rPr lang="en-US" altLang="en-US" sz="1195" kern="0" dirty="0">
                <a:solidFill>
                  <a:sysClr val="windowText" lastClr="000000"/>
                </a:solidFill>
                <a:latin typeface="Arial" charset="0"/>
                <a:sym typeface="Helvetica Light"/>
              </a:rPr>
              <a:t>Proving the business value of new projects</a:t>
            </a:r>
          </a:p>
          <a:p>
            <a:pPr marL="388114" lvl="1" indent="-126197" algn="ctr" defTabSz="410751">
              <a:spcBef>
                <a:spcPct val="40000"/>
              </a:spcBef>
              <a:buClr>
                <a:srgbClr val="00B0F0"/>
              </a:buClr>
              <a:buFont typeface="Wingdings" pitchFamily="2" charset="2"/>
              <a:buChar char="§"/>
              <a:tabLst>
                <a:tab pos="175009" algn="l"/>
              </a:tabLst>
            </a:pPr>
            <a:r>
              <a:rPr lang="en-US" altLang="en-US" sz="1195" kern="0" dirty="0">
                <a:solidFill>
                  <a:sysClr val="windowText" lastClr="000000"/>
                </a:solidFill>
                <a:latin typeface="Arial" charset="0"/>
                <a:sym typeface="Helvetica Light"/>
              </a:rPr>
              <a:t>Try out a newer version of WebSphere Application Server for short period of time</a:t>
            </a:r>
          </a:p>
          <a:p>
            <a:pPr algn="ctr" defTabSz="410751" eaLnBrk="0" hangingPunct="0">
              <a:spcBef>
                <a:spcPct val="40000"/>
              </a:spcBef>
              <a:buClr>
                <a:srgbClr val="00659E"/>
              </a:buClr>
            </a:pPr>
            <a:r>
              <a:rPr lang="en-US" altLang="en-US" sz="2531" kern="0" dirty="0">
                <a:solidFill>
                  <a:srgbClr val="773F9B">
                    <a:lumMod val="75000"/>
                  </a:srgbClr>
                </a:solidFill>
                <a:latin typeface="Arial" charset="0"/>
                <a:sym typeface="Helvetica Light"/>
              </a:rPr>
              <a:t>Hybrid cloud development</a:t>
            </a:r>
          </a:p>
          <a:p>
            <a:pPr marL="388114" lvl="1" indent="-126197" algn="ctr" defTabSz="410751">
              <a:spcBef>
                <a:spcPct val="40000"/>
              </a:spcBef>
              <a:buClr>
                <a:srgbClr val="00B0DA"/>
              </a:buClr>
              <a:buFont typeface="Wingdings" pitchFamily="2" charset="2"/>
              <a:buChar char="§"/>
            </a:pPr>
            <a:r>
              <a:rPr lang="en-US" altLang="en-US" sz="1195" kern="0" dirty="0">
                <a:solidFill>
                  <a:sysClr val="windowText" lastClr="000000"/>
                </a:solidFill>
                <a:latin typeface="Arial" charset="0"/>
                <a:sym typeface="Helvetica Light"/>
              </a:rPr>
              <a:t>As a development environment for WebSphere Application Server</a:t>
            </a:r>
          </a:p>
          <a:p>
            <a:pPr marL="388114" lvl="1" indent="-126197" algn="ctr" defTabSz="410751">
              <a:spcBef>
                <a:spcPct val="40000"/>
              </a:spcBef>
              <a:buClr>
                <a:srgbClr val="00B0DA"/>
              </a:buClr>
              <a:buFont typeface="Wingdings" pitchFamily="2" charset="2"/>
              <a:buChar char="§"/>
            </a:pPr>
            <a:r>
              <a:rPr lang="en-US" altLang="en-US" sz="1195" kern="0" dirty="0">
                <a:solidFill>
                  <a:sysClr val="windowText" lastClr="000000"/>
                </a:solidFill>
                <a:latin typeface="Arial" charset="0"/>
                <a:sym typeface="Helvetica Light"/>
              </a:rPr>
              <a:t>Get started fast during on-</a:t>
            </a:r>
            <a:r>
              <a:rPr lang="en-US" altLang="en-US" sz="1195" kern="0" dirty="0" err="1">
                <a:solidFill>
                  <a:sysClr val="windowText" lastClr="000000"/>
                </a:solidFill>
                <a:latin typeface="Arial" charset="0"/>
                <a:sym typeface="Helvetica Light"/>
              </a:rPr>
              <a:t>prem</a:t>
            </a:r>
            <a:r>
              <a:rPr lang="en-US" altLang="en-US" sz="1195" kern="0" dirty="0">
                <a:solidFill>
                  <a:sysClr val="windowText" lastClr="000000"/>
                </a:solidFill>
                <a:latin typeface="Arial" charset="0"/>
                <a:sym typeface="Helvetica Light"/>
              </a:rPr>
              <a:t> WebSphere Application Server installation/set-up is in parallel</a:t>
            </a:r>
          </a:p>
          <a:p>
            <a:pPr algn="ctr" defTabSz="410751" eaLnBrk="0" hangingPunct="0">
              <a:spcBef>
                <a:spcPct val="40000"/>
              </a:spcBef>
              <a:buClr>
                <a:srgbClr val="00659E"/>
              </a:buClr>
            </a:pPr>
            <a:r>
              <a:rPr lang="en-US" altLang="en-US" sz="2531" kern="0" dirty="0">
                <a:solidFill>
                  <a:srgbClr val="773F9B">
                    <a:lumMod val="75000"/>
                  </a:srgbClr>
                </a:solidFill>
                <a:latin typeface="Arial" charset="0"/>
                <a:sym typeface="Helvetica Light"/>
              </a:rPr>
              <a:t>Instead of their own WAS Installation</a:t>
            </a:r>
          </a:p>
          <a:p>
            <a:pPr marL="388114" lvl="1" indent="-126197" algn="ctr" defTabSz="410751">
              <a:spcBef>
                <a:spcPct val="40000"/>
              </a:spcBef>
              <a:buClr>
                <a:srgbClr val="00B0DA"/>
              </a:buClr>
              <a:buFont typeface="Wingdings" pitchFamily="2" charset="2"/>
              <a:buChar char="§"/>
            </a:pPr>
            <a:r>
              <a:rPr lang="en-US" altLang="en-US" sz="1195" kern="0" dirty="0">
                <a:solidFill>
                  <a:sysClr val="windowText" lastClr="000000"/>
                </a:solidFill>
                <a:latin typeface="Arial" charset="0"/>
                <a:sym typeface="Helvetica Light"/>
              </a:rPr>
              <a:t>Prefer Cloud solutions to on-</a:t>
            </a:r>
            <a:r>
              <a:rPr lang="en-US" altLang="en-US" sz="1195" kern="0" dirty="0" err="1">
                <a:solidFill>
                  <a:sysClr val="windowText" lastClr="000000"/>
                </a:solidFill>
                <a:latin typeface="Arial" charset="0"/>
                <a:sym typeface="Helvetica Light"/>
              </a:rPr>
              <a:t>prem</a:t>
            </a:r>
            <a:r>
              <a:rPr lang="en-US" sz="1195" kern="0" dirty="0">
                <a:solidFill>
                  <a:sysClr val="windowText" lastClr="000000"/>
                </a:solidFill>
                <a:latin typeface="Arial" charset="0"/>
                <a:sym typeface="Helvetica Light"/>
              </a:rPr>
              <a:t> Licensed product</a:t>
            </a:r>
          </a:p>
          <a:p>
            <a:pPr marL="388114" lvl="1" indent="-126197" algn="ctr" defTabSz="410751">
              <a:spcBef>
                <a:spcPct val="40000"/>
              </a:spcBef>
              <a:buClr>
                <a:srgbClr val="00B0DA"/>
              </a:buClr>
              <a:buFont typeface="Wingdings" pitchFamily="2" charset="2"/>
              <a:buChar char="§"/>
            </a:pPr>
            <a:r>
              <a:rPr lang="en-US" altLang="en-US" sz="1195" kern="0" dirty="0">
                <a:solidFill>
                  <a:sysClr val="windowText" lastClr="000000"/>
                </a:solidFill>
                <a:latin typeface="Arial" charset="0"/>
                <a:sym typeface="Helvetica Light"/>
              </a:rPr>
              <a:t>Organizations with small IT departments</a:t>
            </a:r>
          </a:p>
          <a:p>
            <a:pPr marL="388114" lvl="1" indent="-126197" algn="ctr" defTabSz="410751">
              <a:spcBef>
                <a:spcPct val="40000"/>
              </a:spcBef>
              <a:buClr>
                <a:srgbClr val="00B0DA"/>
              </a:buClr>
              <a:buFont typeface="Wingdings" pitchFamily="2" charset="2"/>
              <a:buChar char="§"/>
            </a:pPr>
            <a:r>
              <a:rPr lang="en-US" altLang="en-US" sz="1195" kern="0" dirty="0">
                <a:solidFill>
                  <a:sysClr val="windowText" lastClr="000000"/>
                </a:solidFill>
                <a:latin typeface="Arial" charset="0"/>
                <a:sym typeface="Helvetica Light"/>
              </a:rPr>
              <a:t>As a target for clients struggling with their own on-</a:t>
            </a:r>
            <a:r>
              <a:rPr lang="en-US" altLang="en-US" sz="1195" kern="0" dirty="0" err="1">
                <a:solidFill>
                  <a:sysClr val="windowText" lastClr="000000"/>
                </a:solidFill>
                <a:latin typeface="Arial" charset="0"/>
                <a:sym typeface="Helvetica Light"/>
              </a:rPr>
              <a:t>prem</a:t>
            </a:r>
            <a:r>
              <a:rPr lang="en-US" altLang="en-US" sz="1195" kern="0" dirty="0">
                <a:solidFill>
                  <a:sysClr val="windowText" lastClr="000000"/>
                </a:solidFill>
                <a:latin typeface="Arial" charset="0"/>
                <a:sym typeface="Helvetica Light"/>
              </a:rPr>
              <a:t> or RYO WAS Cloud infrastructure</a:t>
            </a:r>
          </a:p>
          <a:p>
            <a:pPr marL="388114" lvl="1" indent="-126197" algn="ctr" defTabSz="410751">
              <a:spcBef>
                <a:spcPct val="40000"/>
              </a:spcBef>
              <a:buClr>
                <a:srgbClr val="00B0DA"/>
              </a:buClr>
              <a:buFont typeface="Wingdings" pitchFamily="2" charset="2"/>
              <a:buChar char="§"/>
            </a:pPr>
            <a:r>
              <a:rPr lang="en-US" altLang="en-US" sz="1195" kern="0" dirty="0">
                <a:solidFill>
                  <a:sysClr val="windowText" lastClr="000000"/>
                </a:solidFill>
                <a:latin typeface="Arial" charset="0"/>
                <a:sym typeface="Helvetica Light"/>
              </a:rPr>
              <a:t>Urgency for implementation (Quick Time to Value)</a:t>
            </a:r>
          </a:p>
        </p:txBody>
      </p:sp>
      <p:sp>
        <p:nvSpPr>
          <p:cNvPr id="5" name="Rectangle 4"/>
          <p:cNvSpPr/>
          <p:nvPr/>
        </p:nvSpPr>
        <p:spPr>
          <a:xfrm>
            <a:off x="285750" y="224228"/>
            <a:ext cx="6750844" cy="362856"/>
          </a:xfrm>
          <a:prstGeom prst="rect">
            <a:avLst/>
          </a:prstGeom>
        </p:spPr>
        <p:txBody>
          <a:bodyPr wrap="square">
            <a:spAutoFit/>
          </a:bodyPr>
          <a:lstStyle/>
          <a:p>
            <a:pPr defTabSz="410751"/>
            <a:r>
              <a:rPr lang="en-US" sz="1758" b="1" kern="0" dirty="0">
                <a:solidFill>
                  <a:srgbClr val="000000"/>
                </a:solidFill>
                <a:latin typeface="Helvetica Neue"/>
                <a:sym typeface="Helvetica Neue"/>
              </a:rPr>
              <a:t>IBM Application Server on Cloud </a:t>
            </a:r>
            <a:r>
              <a:rPr lang="en-US" sz="1758" kern="0" dirty="0">
                <a:solidFill>
                  <a:srgbClr val="000000"/>
                </a:solidFill>
                <a:latin typeface="Helvetica Neue"/>
                <a:sym typeface="Helvetica Neue"/>
              </a:rPr>
              <a:t>popular </a:t>
            </a:r>
            <a:r>
              <a:rPr lang="en-US" sz="1758" b="1" kern="0" dirty="0">
                <a:solidFill>
                  <a:srgbClr val="773F9B">
                    <a:lumMod val="75000"/>
                  </a:srgbClr>
                </a:solidFill>
                <a:latin typeface="Helvetica Neue"/>
                <a:sym typeface="Helvetica Neue"/>
              </a:rPr>
              <a:t>Starter </a:t>
            </a:r>
            <a:r>
              <a:rPr lang="en-US" sz="1758" b="1" kern="0" dirty="0" err="1">
                <a:solidFill>
                  <a:srgbClr val="773F9B">
                    <a:lumMod val="75000"/>
                  </a:srgbClr>
                </a:solidFill>
                <a:latin typeface="Helvetica Neue"/>
                <a:sym typeface="Helvetica Neue"/>
              </a:rPr>
              <a:t>Usecases</a:t>
            </a:r>
            <a:r>
              <a:rPr lang="en-US" sz="1758" kern="0" dirty="0">
                <a:solidFill>
                  <a:srgbClr val="000000"/>
                </a:solidFill>
                <a:latin typeface="Helvetica Neue"/>
                <a:sym typeface="Helvetica Neue"/>
              </a:rPr>
              <a:t>.</a:t>
            </a:r>
            <a:endParaRPr lang="en-US" sz="2531" kern="0" dirty="0">
              <a:solidFill>
                <a:sysClr val="windowText" lastClr="000000"/>
              </a:solidFill>
              <a:sym typeface="Helvetica Light"/>
            </a:endParaRPr>
          </a:p>
        </p:txBody>
      </p:sp>
      <p:grpSp>
        <p:nvGrpSpPr>
          <p:cNvPr id="6" name="Group 5"/>
          <p:cNvGrpSpPr/>
          <p:nvPr/>
        </p:nvGrpSpPr>
        <p:grpSpPr>
          <a:xfrm>
            <a:off x="142875" y="2202873"/>
            <a:ext cx="2525582" cy="549256"/>
            <a:chOff x="2233250" y="3904307"/>
            <a:chExt cx="3366566" cy="732341"/>
          </a:xfrm>
        </p:grpSpPr>
        <p:sp>
          <p:nvSpPr>
            <p:cNvPr id="7" name="TextBox 6"/>
            <p:cNvSpPr txBox="1"/>
            <p:nvPr/>
          </p:nvSpPr>
          <p:spPr>
            <a:xfrm>
              <a:off x="2495359" y="3904307"/>
              <a:ext cx="2842347" cy="411565"/>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Develop, Test and Run</a:t>
              </a:r>
            </a:p>
          </p:txBody>
        </p:sp>
        <p:sp>
          <p:nvSpPr>
            <p:cNvPr id="8" name="TextBox 7"/>
            <p:cNvSpPr txBox="1"/>
            <p:nvPr/>
          </p:nvSpPr>
          <p:spPr>
            <a:xfrm>
              <a:off x="2233250" y="4268343"/>
              <a:ext cx="3366566" cy="368305"/>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IBM Application Server on Cloud</a:t>
              </a:r>
            </a:p>
          </p:txBody>
        </p:sp>
      </p:grpSp>
      <p:pic>
        <p:nvPicPr>
          <p:cNvPr id="9" name="Picture 2" descr="W:\downloads\chrome\noun_6324.png"/>
          <p:cNvPicPr>
            <a:picLocks noChangeAspect="1" noChangeArrowheads="1"/>
          </p:cNvPicPr>
          <p:nvPr/>
        </p:nvPicPr>
        <p:blipFill>
          <a:blip r:embed="rId3" cstate="screen">
            <a:duotone>
              <a:schemeClr val="accent6">
                <a:shade val="45000"/>
                <a:satMod val="135000"/>
              </a:schemeClr>
              <a:prstClr val="white"/>
            </a:duotone>
          </a:blip>
          <a:srcRect/>
          <a:stretch>
            <a:fillRect/>
          </a:stretch>
        </p:blipFill>
        <p:spPr bwMode="auto">
          <a:xfrm>
            <a:off x="946347" y="1389696"/>
            <a:ext cx="765946" cy="765746"/>
          </a:xfrm>
          <a:prstGeom prst="rect">
            <a:avLst/>
          </a:prstGeom>
          <a:noFill/>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781" y="1037151"/>
            <a:ext cx="853760" cy="7354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11" name="Group 10"/>
          <p:cNvGrpSpPr/>
          <p:nvPr/>
        </p:nvGrpSpPr>
        <p:grpSpPr>
          <a:xfrm>
            <a:off x="594445" y="2839624"/>
            <a:ext cx="1469751" cy="3050864"/>
            <a:chOff x="557069" y="3899267"/>
            <a:chExt cx="2090313" cy="4339007"/>
          </a:xfrm>
        </p:grpSpPr>
        <p:sp>
          <p:nvSpPr>
            <p:cNvPr id="12" name="Shape 326"/>
            <p:cNvSpPr/>
            <p:nvPr/>
          </p:nvSpPr>
          <p:spPr>
            <a:xfrm>
              <a:off x="560892" y="3899267"/>
              <a:ext cx="2082667"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13" name="Shape 327"/>
            <p:cNvSpPr/>
            <p:nvPr/>
          </p:nvSpPr>
          <p:spPr>
            <a:xfrm>
              <a:off x="563189" y="4389825"/>
              <a:ext cx="2078073"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Data</a:t>
              </a:r>
            </a:p>
          </p:txBody>
        </p:sp>
        <p:sp>
          <p:nvSpPr>
            <p:cNvPr id="14" name="Shape 328"/>
            <p:cNvSpPr/>
            <p:nvPr/>
          </p:nvSpPr>
          <p:spPr>
            <a:xfrm>
              <a:off x="564135" y="4880383"/>
              <a:ext cx="207618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15" name="Shape 329"/>
            <p:cNvSpPr/>
            <p:nvPr/>
          </p:nvSpPr>
          <p:spPr>
            <a:xfrm>
              <a:off x="563595" y="5370942"/>
              <a:ext cx="207726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Middleware</a:t>
              </a:r>
            </a:p>
          </p:txBody>
        </p:sp>
        <p:sp>
          <p:nvSpPr>
            <p:cNvPr id="16" name="Shape 330"/>
            <p:cNvSpPr/>
            <p:nvPr/>
          </p:nvSpPr>
          <p:spPr>
            <a:xfrm>
              <a:off x="558072" y="5861500"/>
              <a:ext cx="2088307" cy="414539"/>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17" name="Shape 331"/>
            <p:cNvSpPr/>
            <p:nvPr/>
          </p:nvSpPr>
          <p:spPr>
            <a:xfrm>
              <a:off x="563789" y="6352060"/>
              <a:ext cx="2076874"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18" name="Shape 332"/>
            <p:cNvSpPr/>
            <p:nvPr/>
          </p:nvSpPr>
          <p:spPr>
            <a:xfrm>
              <a:off x="557069" y="6842618"/>
              <a:ext cx="2090313"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19" name="Shape 333"/>
            <p:cNvSpPr/>
            <p:nvPr/>
          </p:nvSpPr>
          <p:spPr>
            <a:xfrm>
              <a:off x="563620" y="7333177"/>
              <a:ext cx="2077211"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20" name="Shape 334"/>
            <p:cNvSpPr/>
            <p:nvPr/>
          </p:nvSpPr>
          <p:spPr>
            <a:xfrm>
              <a:off x="561832" y="7823736"/>
              <a:ext cx="2080787"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pic>
        <p:nvPicPr>
          <p:cNvPr id="21" name="Picture 7" descr="C:\Users\IBM_ADMIN\Dropbox\Yakura\Work\Meetings\PLM\WASaaS\Sales_Enablement\private-hybrid_management-as-servi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1740" y="235758"/>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5818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xfrm>
            <a:off x="241102" y="151805"/>
            <a:ext cx="8271123" cy="1518047"/>
          </a:xfrm>
          <a:prstGeom prst="rect">
            <a:avLst/>
          </a:prstGeom>
        </p:spPr>
        <p:txBody>
          <a:bodyPr anchor="t"/>
          <a:lstStyle>
            <a:lvl1pPr>
              <a:defRPr sz="3900"/>
            </a:lvl1pPr>
          </a:lstStyle>
          <a:p>
            <a:pPr lvl="0">
              <a:defRPr sz="1800" b="0"/>
            </a:pPr>
            <a:r>
              <a:rPr sz="2742" dirty="0"/>
              <a:t>Sign up in </a:t>
            </a:r>
            <a:r>
              <a:rPr sz="2742" dirty="0">
                <a:solidFill>
                  <a:schemeClr val="accent6">
                    <a:lumMod val="75000"/>
                  </a:schemeClr>
                </a:solidFill>
              </a:rPr>
              <a:t>minutes. </a:t>
            </a:r>
            <a:r>
              <a:rPr sz="2742" dirty="0"/>
              <a:t>Pay for what </a:t>
            </a:r>
            <a:r>
              <a:rPr sz="2742" dirty="0">
                <a:solidFill>
                  <a:schemeClr val="accent6">
                    <a:lumMod val="75000"/>
                  </a:schemeClr>
                </a:solidFill>
              </a:rPr>
              <a:t>you use</a:t>
            </a:r>
            <a:r>
              <a:rPr sz="2742" dirty="0"/>
              <a:t>.</a:t>
            </a:r>
          </a:p>
        </p:txBody>
      </p:sp>
      <p:sp>
        <p:nvSpPr>
          <p:cNvPr id="695" name="Shape 695"/>
          <p:cNvSpPr>
            <a:spLocks noGrp="1"/>
          </p:cNvSpPr>
          <p:nvPr>
            <p:ph type="sldNum" sz="quarter" idx="2"/>
          </p:nvPr>
        </p:nvSpPr>
        <p:spPr>
          <a:xfrm>
            <a:off x="83889" y="6567436"/>
            <a:ext cx="198772" cy="194797"/>
          </a:xfrm>
          <a:prstGeom prst="rect">
            <a:avLst/>
          </a:prstGeom>
          <a:extLst>
            <a:ext uri="{C572A759-6A51-4108-AA02-DFA0A04FC94B}">
              <ma14:wrappingTextBoxFlag xmlns:ma14="http://schemas.microsoft.com/office/mac/drawingml/2011/main" xmlns="" val="1"/>
            </a:ext>
          </a:extLst>
        </p:spPr>
        <p:txBody>
          <a:bodyPr/>
          <a:lstStyle/>
          <a:p>
            <a:pPr>
              <a:defRPr>
                <a:solidFill>
                  <a:srgbClr val="000000"/>
                </a:solidFill>
              </a:defRPr>
            </a:pPr>
            <a:fld id="{86CB4B4D-7CA3-9044-876B-883B54F8677D}" type="slidenum">
              <a:rPr/>
              <a:pPr>
                <a:defRPr>
                  <a:solidFill>
                    <a:srgbClr val="000000"/>
                  </a:solidFill>
                </a:defRPr>
              </a:pPr>
              <a:t>43</a:t>
            </a:fld>
            <a:endParaRPr/>
          </a:p>
        </p:txBody>
      </p:sp>
      <p:sp>
        <p:nvSpPr>
          <p:cNvPr id="696" name="Shape 696"/>
          <p:cNvSpPr/>
          <p:nvPr/>
        </p:nvSpPr>
        <p:spPr>
          <a:xfrm>
            <a:off x="259281" y="535813"/>
            <a:ext cx="8234764" cy="33175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a:defRPr sz="1800"/>
            </a:pPr>
            <a:r>
              <a:rPr sz="1687" kern="0" dirty="0">
                <a:solidFill>
                  <a:sysClr val="windowText" lastClr="000000"/>
                </a:solidFill>
              </a:rPr>
              <a:t>Cloud based pricing models to serve</a:t>
            </a:r>
            <a:r>
              <a:rPr lang="en-US" sz="1687" kern="0" dirty="0">
                <a:solidFill>
                  <a:sysClr val="windowText" lastClr="000000"/>
                </a:solidFill>
              </a:rPr>
              <a:t> customer</a:t>
            </a:r>
            <a:r>
              <a:rPr sz="1687" kern="0" dirty="0">
                <a:solidFill>
                  <a:sysClr val="windowText" lastClr="000000"/>
                </a:solidFill>
              </a:rPr>
              <a:t> needs.</a:t>
            </a:r>
          </a:p>
        </p:txBody>
      </p:sp>
      <p:sp>
        <p:nvSpPr>
          <p:cNvPr id="697" name="Shape 697"/>
          <p:cNvSpPr/>
          <p:nvPr/>
        </p:nvSpPr>
        <p:spPr>
          <a:xfrm>
            <a:off x="300379" y="1524961"/>
            <a:ext cx="3920691" cy="838882"/>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marL="199671" indent="-199671" defTabSz="410751">
              <a:spcBef>
                <a:spcPts val="2953"/>
              </a:spcBef>
              <a:buSzPct val="75000"/>
              <a:buFontTx/>
              <a:buChar char="•"/>
              <a:defRPr sz="1800"/>
            </a:pPr>
            <a:r>
              <a:rPr lang="en-US" sz="1617" b="1" kern="0" dirty="0">
                <a:solidFill>
                  <a:sysClr val="windowText" lastClr="000000"/>
                </a:solidFill>
                <a:latin typeface="Helvetica Neue"/>
                <a:ea typeface="Helvetica Neue"/>
                <a:cs typeface="Helvetica Neue"/>
                <a:sym typeface="Helvetica Neue"/>
              </a:rPr>
              <a:t>10 Instance Hours Included each Month </a:t>
            </a:r>
            <a:r>
              <a:rPr sz="1617" kern="0" dirty="0">
                <a:solidFill>
                  <a:sysClr val="windowText" lastClr="000000"/>
                </a:solidFill>
                <a:latin typeface="Helvetica Neue Light"/>
                <a:ea typeface="Helvetica Neue Light"/>
                <a:cs typeface="Helvetica Neue Light"/>
                <a:sym typeface="Helvetica Neue Light"/>
              </a:rPr>
              <a:t>-</a:t>
            </a:r>
            <a:r>
              <a:rPr sz="1617" b="1" kern="0" dirty="0">
                <a:solidFill>
                  <a:sysClr val="windowText" lastClr="000000"/>
                </a:solidFill>
                <a:latin typeface="Helvetica Neue"/>
                <a:ea typeface="Helvetica Neue"/>
                <a:cs typeface="Helvetica Neue"/>
                <a:sym typeface="Helvetica Neue"/>
              </a:rPr>
              <a:t> </a:t>
            </a:r>
            <a:r>
              <a:rPr sz="1617" kern="0" dirty="0">
                <a:solidFill>
                  <a:sysClr val="windowText" lastClr="000000"/>
                </a:solidFill>
                <a:latin typeface="Helvetica Neue Light"/>
                <a:ea typeface="Helvetica Neue Light"/>
                <a:cs typeface="Helvetica Neue Light"/>
                <a:sym typeface="Helvetica Neue Light"/>
              </a:rPr>
              <a:t>Designed to allow testing of an  application on the platform</a:t>
            </a:r>
          </a:p>
        </p:txBody>
      </p:sp>
      <p:sp>
        <p:nvSpPr>
          <p:cNvPr id="698" name="Shape 698"/>
          <p:cNvSpPr/>
          <p:nvPr/>
        </p:nvSpPr>
        <p:spPr>
          <a:xfrm>
            <a:off x="265971" y="1181232"/>
            <a:ext cx="1594988" cy="30591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a:defRPr sz="1800" b="0">
                <a:solidFill>
                  <a:srgbClr val="000000"/>
                </a:solidFill>
              </a:defRPr>
            </a:pPr>
            <a:r>
              <a:rPr sz="1266" kern="0" dirty="0">
                <a:solidFill>
                  <a:srgbClr val="773F9B">
                    <a:lumMod val="75000"/>
                  </a:srgbClr>
                </a:solidFill>
              </a:rPr>
              <a:t>Friction free adoption</a:t>
            </a:r>
          </a:p>
        </p:txBody>
      </p:sp>
      <p:sp>
        <p:nvSpPr>
          <p:cNvPr id="699" name="Shape 699"/>
          <p:cNvSpPr/>
          <p:nvPr/>
        </p:nvSpPr>
        <p:spPr>
          <a:xfrm>
            <a:off x="300379" y="2335049"/>
            <a:ext cx="3828874" cy="106753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marL="199671" indent="-199671" defTabSz="410751">
              <a:spcBef>
                <a:spcPts val="2953"/>
              </a:spcBef>
              <a:buSzPct val="75000"/>
              <a:buFontTx/>
              <a:buChar char="•"/>
              <a:defRPr sz="1800"/>
            </a:pPr>
            <a:r>
              <a:rPr sz="1617" b="1" kern="0" dirty="0">
                <a:solidFill>
                  <a:sysClr val="windowText" lastClr="000000"/>
                </a:solidFill>
                <a:latin typeface="Helvetica Neue"/>
                <a:ea typeface="Helvetica Neue"/>
                <a:cs typeface="Helvetica Neue"/>
                <a:sym typeface="Helvetica Neue"/>
              </a:rPr>
              <a:t>Free tier for </a:t>
            </a:r>
            <a:r>
              <a:rPr lang="en-US" sz="1617" b="1" kern="0" dirty="0">
                <a:solidFill>
                  <a:sysClr val="windowText" lastClr="000000"/>
                </a:solidFill>
                <a:latin typeface="Helvetica Neue"/>
                <a:ea typeface="Helvetica Neue"/>
                <a:cs typeface="Helvetica Neue"/>
                <a:sym typeface="Helvetica Neue"/>
              </a:rPr>
              <a:t>many </a:t>
            </a:r>
            <a:r>
              <a:rPr lang="en-US" sz="1617" b="1" kern="0" dirty="0" err="1">
                <a:solidFill>
                  <a:sysClr val="windowText" lastClr="000000"/>
                </a:solidFill>
                <a:latin typeface="Helvetica Neue"/>
                <a:ea typeface="Helvetica Neue"/>
                <a:cs typeface="Helvetica Neue"/>
                <a:sym typeface="Helvetica Neue"/>
              </a:rPr>
              <a:t>Bluemix</a:t>
            </a:r>
            <a:r>
              <a:rPr sz="1617" b="1" kern="0" dirty="0">
                <a:solidFill>
                  <a:sysClr val="windowText" lastClr="000000"/>
                </a:solidFill>
                <a:latin typeface="Helvetica Neue"/>
                <a:ea typeface="Helvetica Neue"/>
                <a:cs typeface="Helvetica Neue"/>
                <a:sym typeface="Helvetica Neue"/>
              </a:rPr>
              <a:t> service</a:t>
            </a:r>
            <a:r>
              <a:rPr sz="1617" kern="0" dirty="0">
                <a:solidFill>
                  <a:sysClr val="windowText" lastClr="000000"/>
                </a:solidFill>
                <a:latin typeface="Helvetica Neue Light"/>
                <a:ea typeface="Helvetica Neue Light"/>
                <a:cs typeface="Helvetica Neue Light"/>
                <a:sym typeface="Helvetica Neue Light"/>
              </a:rPr>
              <a:t> - encourages experimentation of new services for applications already running on </a:t>
            </a:r>
            <a:r>
              <a:rPr sz="1617" kern="0" dirty="0" err="1">
                <a:solidFill>
                  <a:sysClr val="windowText" lastClr="000000"/>
                </a:solidFill>
                <a:latin typeface="Helvetica Neue Light"/>
                <a:ea typeface="Helvetica Neue Light"/>
                <a:cs typeface="Helvetica Neue Light"/>
                <a:sym typeface="Helvetica Neue Light"/>
              </a:rPr>
              <a:t>Bluemix</a:t>
            </a:r>
            <a:endParaRPr sz="1617" kern="0" dirty="0">
              <a:solidFill>
                <a:sysClr val="windowText" lastClr="000000"/>
              </a:solidFill>
              <a:latin typeface="Helvetica Neue Light"/>
              <a:ea typeface="Helvetica Neue Light"/>
              <a:cs typeface="Helvetica Neue Light"/>
              <a:sym typeface="Helvetica Neue Light"/>
            </a:endParaRPr>
          </a:p>
        </p:txBody>
      </p:sp>
      <p:sp>
        <p:nvSpPr>
          <p:cNvPr id="700" name="Shape 700"/>
          <p:cNvSpPr/>
          <p:nvPr/>
        </p:nvSpPr>
        <p:spPr>
          <a:xfrm>
            <a:off x="300379" y="3773213"/>
            <a:ext cx="3828874" cy="590031"/>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marL="199671" indent="-199671" defTabSz="410751">
              <a:spcBef>
                <a:spcPts val="2953"/>
              </a:spcBef>
              <a:buSzPct val="75000"/>
              <a:buFontTx/>
              <a:buChar char="•"/>
              <a:defRPr sz="1800"/>
            </a:pPr>
            <a:r>
              <a:rPr sz="1617" b="1" kern="0">
                <a:solidFill>
                  <a:sysClr val="windowText" lastClr="000000"/>
                </a:solidFill>
                <a:latin typeface="Helvetica Neue"/>
                <a:ea typeface="Helvetica Neue"/>
                <a:cs typeface="Helvetica Neue"/>
                <a:sym typeface="Helvetica Neue"/>
              </a:rPr>
              <a:t>Pay-as-you-go </a:t>
            </a:r>
            <a:r>
              <a:rPr sz="1617" kern="0">
                <a:solidFill>
                  <a:sysClr val="windowText" lastClr="000000"/>
                </a:solidFill>
                <a:latin typeface="Helvetica Neue Light"/>
                <a:ea typeface="Helvetica Neue Light"/>
                <a:cs typeface="Helvetica Neue Light"/>
                <a:sym typeface="Helvetica Neue Light"/>
              </a:rPr>
              <a:t>- optimized for flexibility, no term commitment</a:t>
            </a:r>
          </a:p>
        </p:txBody>
      </p:sp>
      <p:sp>
        <p:nvSpPr>
          <p:cNvPr id="701" name="Shape 701"/>
          <p:cNvSpPr/>
          <p:nvPr/>
        </p:nvSpPr>
        <p:spPr>
          <a:xfrm>
            <a:off x="265971" y="3460297"/>
            <a:ext cx="2160849" cy="30591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a:defRPr sz="1800" b="0">
                <a:solidFill>
                  <a:srgbClr val="000000"/>
                </a:solidFill>
              </a:defRPr>
            </a:pPr>
            <a:r>
              <a:rPr sz="1266" kern="0" dirty="0">
                <a:solidFill>
                  <a:srgbClr val="773F9B">
                    <a:lumMod val="75000"/>
                  </a:srgbClr>
                </a:solidFill>
              </a:rPr>
              <a:t>Multiple Commitment Models</a:t>
            </a:r>
          </a:p>
        </p:txBody>
      </p:sp>
      <p:sp>
        <p:nvSpPr>
          <p:cNvPr id="702" name="Shape 702"/>
          <p:cNvSpPr/>
          <p:nvPr/>
        </p:nvSpPr>
        <p:spPr>
          <a:xfrm>
            <a:off x="300379" y="4342335"/>
            <a:ext cx="3828874" cy="81868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marL="199671" indent="-199671" defTabSz="410751">
              <a:spcBef>
                <a:spcPts val="2953"/>
              </a:spcBef>
              <a:buSzPct val="75000"/>
              <a:buFontTx/>
              <a:buChar char="•"/>
              <a:defRPr sz="1800"/>
            </a:pPr>
            <a:r>
              <a:rPr sz="1617" b="1" kern="0">
                <a:solidFill>
                  <a:sysClr val="windowText" lastClr="000000"/>
                </a:solidFill>
                <a:latin typeface="Helvetica Neue"/>
                <a:ea typeface="Helvetica Neue"/>
                <a:cs typeface="Helvetica Neue"/>
                <a:sym typeface="Helvetica Neue"/>
              </a:rPr>
              <a:t>Subscription</a:t>
            </a:r>
            <a:r>
              <a:rPr sz="1617" kern="0">
                <a:solidFill>
                  <a:sysClr val="windowText" lastClr="000000"/>
                </a:solidFill>
                <a:latin typeface="Helvetica Neue Light"/>
                <a:ea typeface="Helvetica Neue Light"/>
                <a:cs typeface="Helvetica Neue Light"/>
                <a:sym typeface="Helvetica Neue Light"/>
              </a:rPr>
              <a:t> - term based optimized for cost, discounted from pay as you go rates</a:t>
            </a:r>
          </a:p>
        </p:txBody>
      </p:sp>
      <p:sp>
        <p:nvSpPr>
          <p:cNvPr id="703" name="Shape 703"/>
          <p:cNvSpPr/>
          <p:nvPr/>
        </p:nvSpPr>
        <p:spPr>
          <a:xfrm>
            <a:off x="300379" y="5560160"/>
            <a:ext cx="3828874" cy="341182"/>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marL="199671" indent="-199671" defTabSz="410751">
              <a:spcBef>
                <a:spcPts val="2953"/>
              </a:spcBef>
              <a:buSzPct val="75000"/>
              <a:buFontTx/>
              <a:buChar char="•"/>
              <a:defRPr sz="1800"/>
            </a:pPr>
            <a:r>
              <a:rPr sz="1617" kern="0">
                <a:solidFill>
                  <a:sysClr val="windowText" lastClr="000000"/>
                </a:solidFill>
                <a:latin typeface="Helvetica Neue Light"/>
                <a:ea typeface="Helvetica Neue Light"/>
                <a:cs typeface="Helvetica Neue Light"/>
                <a:sym typeface="Helvetica Neue Light"/>
              </a:rPr>
              <a:t>Zero to coding in </a:t>
            </a:r>
            <a:r>
              <a:rPr sz="1617" b="1" kern="0">
                <a:solidFill>
                  <a:sysClr val="windowText" lastClr="000000"/>
                </a:solidFill>
                <a:latin typeface="Helvetica Neue"/>
                <a:ea typeface="Helvetica Neue"/>
                <a:cs typeface="Helvetica Neue"/>
                <a:sym typeface="Helvetica Neue"/>
              </a:rPr>
              <a:t>less than 5 minutes</a:t>
            </a:r>
          </a:p>
        </p:txBody>
      </p:sp>
      <p:sp>
        <p:nvSpPr>
          <p:cNvPr id="704" name="Shape 704"/>
          <p:cNvSpPr/>
          <p:nvPr/>
        </p:nvSpPr>
        <p:spPr>
          <a:xfrm>
            <a:off x="265971" y="5238314"/>
            <a:ext cx="940963" cy="30591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a:defRPr sz="1800" b="0">
                <a:solidFill>
                  <a:srgbClr val="000000"/>
                </a:solidFill>
              </a:defRPr>
            </a:pPr>
            <a:r>
              <a:rPr sz="1266" kern="0" dirty="0">
                <a:solidFill>
                  <a:srgbClr val="773F9B">
                    <a:lumMod val="75000"/>
                  </a:srgbClr>
                </a:solidFill>
              </a:rPr>
              <a:t>Self Service</a:t>
            </a:r>
          </a:p>
        </p:txBody>
      </p:sp>
      <p:sp>
        <p:nvSpPr>
          <p:cNvPr id="705" name="Shape 705"/>
          <p:cNvSpPr/>
          <p:nvPr/>
        </p:nvSpPr>
        <p:spPr>
          <a:xfrm>
            <a:off x="300379" y="5886171"/>
            <a:ext cx="3828874" cy="56983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marL="199671" indent="-199671" defTabSz="410751">
              <a:spcBef>
                <a:spcPts val="2953"/>
              </a:spcBef>
              <a:buSzPct val="75000"/>
              <a:buFontTx/>
              <a:buChar char="•"/>
              <a:defRPr sz="1800"/>
            </a:pPr>
            <a:r>
              <a:rPr sz="1617" b="1" kern="0">
                <a:solidFill>
                  <a:sysClr val="windowText" lastClr="000000"/>
                </a:solidFill>
                <a:latin typeface="Helvetica Neue"/>
                <a:ea typeface="Helvetica Neue"/>
                <a:cs typeface="Helvetica Neue"/>
                <a:sym typeface="Helvetica Neue"/>
              </a:rPr>
              <a:t>Credit card </a:t>
            </a:r>
            <a:r>
              <a:rPr sz="1617" kern="0">
                <a:solidFill>
                  <a:sysClr val="windowText" lastClr="000000"/>
                </a:solidFill>
                <a:latin typeface="Helvetica Neue Light"/>
                <a:ea typeface="Helvetica Neue Light"/>
                <a:cs typeface="Helvetica Neue Light"/>
                <a:sym typeface="Helvetica Neue Light"/>
              </a:rPr>
              <a:t>over the web in many countries - or through your IBM rep</a:t>
            </a:r>
          </a:p>
        </p:txBody>
      </p:sp>
      <p:pic>
        <p:nvPicPr>
          <p:cNvPr id="16" name="Picture 7" descr="C:\Users\IBM_ADMIN\Dropbox\Yakura\Work\Meetings\PLM\WASaaS\Sales_Enablement\private-hybrid_management-as-serv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1740" y="172500"/>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icon_1503.png"/>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93469" y="1417738"/>
            <a:ext cx="816197" cy="815984"/>
          </a:xfrm>
          <a:prstGeom prst="rect">
            <a:avLst/>
          </a:prstGeom>
        </p:spPr>
      </p:pic>
      <p:sp>
        <p:nvSpPr>
          <p:cNvPr id="18" name="TextBox 17"/>
          <p:cNvSpPr txBox="1"/>
          <p:nvPr/>
        </p:nvSpPr>
        <p:spPr>
          <a:xfrm>
            <a:off x="5804297" y="1413334"/>
            <a:ext cx="2714769" cy="2665329"/>
          </a:xfrm>
          <a:prstGeom prst="rect">
            <a:avLst/>
          </a:prstGeom>
          <a:noFill/>
        </p:spPr>
        <p:txBody>
          <a:bodyPr wrap="square" lIns="68565" tIns="34282" rIns="68565" bIns="34282" rtlCol="0">
            <a:spAutoFit/>
          </a:bodyPr>
          <a:lstStyle/>
          <a:p>
            <a:pPr algn="ctr" defTabSz="342370"/>
            <a:r>
              <a:rPr lang="en-US" sz="1406" b="1" kern="0" dirty="0">
                <a:solidFill>
                  <a:srgbClr val="6D6E70"/>
                </a:solidFill>
                <a:latin typeface="HelvNeue for IBM"/>
                <a:cs typeface="HelvNeue for IBM"/>
                <a:sym typeface="Helvetica Light"/>
              </a:rPr>
              <a:t>IBM</a:t>
            </a:r>
            <a:r>
              <a:rPr lang="en-US" sz="1406" kern="0" dirty="0">
                <a:solidFill>
                  <a:srgbClr val="6D6E70"/>
                </a:solidFill>
                <a:latin typeface="HelvNeue for IBM"/>
                <a:cs typeface="HelvNeue for IBM"/>
                <a:sym typeface="Helvetica Light"/>
              </a:rPr>
              <a:t> manages:</a:t>
            </a:r>
          </a:p>
          <a:p>
            <a:pPr marL="257109" indent="-257109" defTabSz="342370">
              <a:buFont typeface="Arial"/>
              <a:buChar char="•"/>
            </a:pPr>
            <a:r>
              <a:rPr lang="en-US" sz="1406" kern="0" dirty="0">
                <a:solidFill>
                  <a:srgbClr val="6D6E70"/>
                </a:solidFill>
                <a:latin typeface="HelvNeue for IBM"/>
                <a:cs typeface="HelvNeue for IBM"/>
                <a:sym typeface="Helvetica Light"/>
              </a:rPr>
              <a:t>24/7 Support </a:t>
            </a:r>
          </a:p>
          <a:p>
            <a:pPr marL="257109" indent="-257109" defTabSz="342370">
              <a:buFont typeface="Arial"/>
              <a:buChar char="•"/>
            </a:pPr>
            <a:r>
              <a:rPr lang="en-US" sz="1406" kern="0" dirty="0">
                <a:solidFill>
                  <a:srgbClr val="6D6E70"/>
                </a:solidFill>
                <a:latin typeface="HelvNeue for IBM"/>
                <a:cs typeface="HelvNeue for IBM"/>
                <a:sym typeface="Helvetica Light"/>
              </a:rPr>
              <a:t>Platform Configuration</a:t>
            </a:r>
          </a:p>
          <a:p>
            <a:pPr marL="257109" indent="-257109" defTabSz="342370">
              <a:buFont typeface="Arial"/>
              <a:buChar char="•"/>
            </a:pPr>
            <a:r>
              <a:rPr lang="en-US" sz="1406" kern="0" dirty="0">
                <a:solidFill>
                  <a:srgbClr val="6D6E70"/>
                </a:solidFill>
                <a:latin typeface="HelvNeue for IBM"/>
                <a:cs typeface="HelvNeue for IBM"/>
                <a:sym typeface="Helvetica Light"/>
              </a:rPr>
              <a:t>Platform Uptime</a:t>
            </a:r>
          </a:p>
          <a:p>
            <a:pPr marL="257109" indent="-257109" defTabSz="342370">
              <a:buFont typeface="Arial"/>
              <a:buChar char="•"/>
            </a:pPr>
            <a:r>
              <a:rPr lang="en-US" sz="1406" kern="0" dirty="0">
                <a:solidFill>
                  <a:srgbClr val="6D6E70"/>
                </a:solidFill>
                <a:latin typeface="HelvNeue for IBM"/>
                <a:cs typeface="HelvNeue for IBM"/>
                <a:sym typeface="Helvetica Light"/>
              </a:rPr>
              <a:t>Platform Monitoring</a:t>
            </a:r>
          </a:p>
          <a:p>
            <a:pPr marL="257109" indent="-257109" defTabSz="342370">
              <a:buFont typeface="Arial"/>
              <a:buChar char="•"/>
            </a:pPr>
            <a:r>
              <a:rPr lang="en-US" sz="1406" kern="0" dirty="0">
                <a:solidFill>
                  <a:srgbClr val="6D6E70"/>
                </a:solidFill>
                <a:latin typeface="HelvNeue for IBM"/>
                <a:cs typeface="HelvNeue for IBM"/>
                <a:sym typeface="Helvetica Light"/>
              </a:rPr>
              <a:t>Platform High Availability</a:t>
            </a:r>
          </a:p>
          <a:p>
            <a:pPr marL="257109" indent="-257109" defTabSz="342370">
              <a:buFont typeface="Arial"/>
              <a:buChar char="•"/>
            </a:pPr>
            <a:r>
              <a:rPr lang="en-US" sz="1406" kern="0" dirty="0">
                <a:solidFill>
                  <a:srgbClr val="6D6E70"/>
                </a:solidFill>
                <a:latin typeface="HelvNeue for IBM"/>
                <a:cs typeface="HelvNeue for IBM"/>
                <a:sym typeface="Helvetica Light"/>
              </a:rPr>
              <a:t>High Availability</a:t>
            </a:r>
          </a:p>
          <a:p>
            <a:pPr marL="257109" indent="-257109" defTabSz="342370">
              <a:buFont typeface="Arial"/>
              <a:buChar char="•"/>
            </a:pPr>
            <a:r>
              <a:rPr lang="en-US" sz="1406" kern="0" dirty="0">
                <a:solidFill>
                  <a:srgbClr val="6D6E70"/>
                </a:solidFill>
                <a:latin typeface="HelvNeue for IBM"/>
                <a:cs typeface="HelvNeue for IBM"/>
                <a:sym typeface="Helvetica Light"/>
              </a:rPr>
              <a:t>WAS Product Updates</a:t>
            </a:r>
          </a:p>
          <a:p>
            <a:pPr marL="257109" indent="-257109" defTabSz="342370">
              <a:buFont typeface="Arial"/>
              <a:buChar char="•"/>
            </a:pPr>
            <a:r>
              <a:rPr lang="en-US" sz="1406" kern="0" dirty="0">
                <a:solidFill>
                  <a:srgbClr val="6D6E70"/>
                </a:solidFill>
                <a:latin typeface="HelvNeue for IBM"/>
                <a:cs typeface="HelvNeue for IBM"/>
                <a:sym typeface="Helvetica Light"/>
              </a:rPr>
              <a:t>Platform Scheduled Maintenance with advanced notice</a:t>
            </a:r>
          </a:p>
          <a:p>
            <a:pPr marL="257109" indent="-257109" algn="ctr" defTabSz="342370">
              <a:buFont typeface="Arial"/>
              <a:buChar char="•"/>
            </a:pPr>
            <a:endParaRPr lang="en-US" sz="1406" kern="0" dirty="0">
              <a:solidFill>
                <a:srgbClr val="6D6E70"/>
              </a:solidFill>
              <a:latin typeface="HelvNeue for IBM"/>
              <a:cs typeface="HelvNeue for IBM"/>
              <a:sym typeface="Helvetica Light"/>
            </a:endParaRPr>
          </a:p>
        </p:txBody>
      </p:sp>
      <p:sp>
        <p:nvSpPr>
          <p:cNvPr id="19" name="Shape 685"/>
          <p:cNvSpPr/>
          <p:nvPr/>
        </p:nvSpPr>
        <p:spPr>
          <a:xfrm>
            <a:off x="4732734" y="1291371"/>
            <a:ext cx="4035735" cy="5162899"/>
          </a:xfrm>
          <a:prstGeom prst="rect">
            <a:avLst/>
          </a:prstGeom>
          <a:ln w="12700">
            <a:solidFill>
              <a:srgbClr val="5592DA"/>
            </a:solidFill>
          </a:ln>
        </p:spPr>
        <p:txBody>
          <a:bodyPr lIns="0" tIns="0" rIns="0" bIns="0" anchor="ctr"/>
          <a:lstStyle/>
          <a:p>
            <a:pPr algn="ctr" defTabSz="410751">
              <a:defRPr sz="3400">
                <a:solidFill>
                  <a:srgbClr val="043E68"/>
                </a:solidFill>
              </a:defRPr>
            </a:pPr>
            <a:endParaRPr sz="2391" kern="0">
              <a:solidFill>
                <a:srgbClr val="043E68"/>
              </a:solidFill>
              <a:sym typeface="Helvetica Light"/>
            </a:endParaRPr>
          </a:p>
        </p:txBody>
      </p:sp>
      <p:grpSp>
        <p:nvGrpSpPr>
          <p:cNvPr id="20" name="Group 19"/>
          <p:cNvGrpSpPr/>
          <p:nvPr/>
        </p:nvGrpSpPr>
        <p:grpSpPr>
          <a:xfrm>
            <a:off x="4816795" y="4178857"/>
            <a:ext cx="914400" cy="1058543"/>
            <a:chOff x="538904" y="3566451"/>
            <a:chExt cx="914400" cy="1058543"/>
          </a:xfrm>
        </p:grpSpPr>
        <p:pic>
          <p:nvPicPr>
            <p:cNvPr id="21" name="Picture 20" descr="icon_29558.png"/>
            <p:cNvPicPr>
              <a:picLocks noChangeAspect="1"/>
            </p:cNvPicPr>
            <p:nvPr/>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a:ext>
              </a:extLst>
            </a:blip>
            <a:srcRect t="61536"/>
            <a:stretch/>
          </p:blipFill>
          <p:spPr>
            <a:xfrm>
              <a:off x="564316" y="4299942"/>
              <a:ext cx="845310" cy="325052"/>
            </a:xfrm>
            <a:prstGeom prst="rect">
              <a:avLst/>
            </a:prstGeom>
          </p:spPr>
        </p:pic>
        <p:pic>
          <p:nvPicPr>
            <p:cNvPr id="22" name="Picture 21" descr="icon_19113.png"/>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8904" y="3566451"/>
              <a:ext cx="914400" cy="856569"/>
            </a:xfrm>
            <a:prstGeom prst="rect">
              <a:avLst/>
            </a:prstGeom>
          </p:spPr>
        </p:pic>
      </p:grpSp>
      <p:grpSp>
        <p:nvGrpSpPr>
          <p:cNvPr id="23" name="Group 22"/>
          <p:cNvGrpSpPr/>
          <p:nvPr/>
        </p:nvGrpSpPr>
        <p:grpSpPr>
          <a:xfrm>
            <a:off x="5898890" y="4465992"/>
            <a:ext cx="2525583" cy="690077"/>
            <a:chOff x="2233250" y="3887896"/>
            <a:chExt cx="3366566" cy="920101"/>
          </a:xfrm>
        </p:grpSpPr>
        <p:sp>
          <p:nvSpPr>
            <p:cNvPr id="24" name="TextBox 23"/>
            <p:cNvSpPr txBox="1"/>
            <p:nvPr/>
          </p:nvSpPr>
          <p:spPr>
            <a:xfrm>
              <a:off x="2749637" y="3887896"/>
              <a:ext cx="2333791" cy="411564"/>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WAS Maintenance</a:t>
              </a:r>
            </a:p>
          </p:txBody>
        </p:sp>
        <p:sp>
          <p:nvSpPr>
            <p:cNvPr id="25" name="TextBox 24"/>
            <p:cNvSpPr txBox="1"/>
            <p:nvPr/>
          </p:nvSpPr>
          <p:spPr>
            <a:xfrm>
              <a:off x="2233250" y="4194497"/>
              <a:ext cx="3366566" cy="613500"/>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Version updates on customer’s schedule</a:t>
              </a:r>
            </a:p>
          </p:txBody>
        </p:sp>
      </p:grpSp>
      <p:sp>
        <p:nvSpPr>
          <p:cNvPr id="2" name="Rectangle 1"/>
          <p:cNvSpPr/>
          <p:nvPr/>
        </p:nvSpPr>
        <p:spPr>
          <a:xfrm>
            <a:off x="6285153" y="4139181"/>
            <a:ext cx="1822936" cy="308674"/>
          </a:xfrm>
          <a:prstGeom prst="rect">
            <a:avLst/>
          </a:prstGeom>
        </p:spPr>
        <p:txBody>
          <a:bodyPr wrap="none">
            <a:spAutoFit/>
          </a:bodyPr>
          <a:lstStyle/>
          <a:p>
            <a:pPr algn="ctr" defTabSz="410751"/>
            <a:r>
              <a:rPr lang="en-US" sz="1406" b="1" kern="0" dirty="0">
                <a:solidFill>
                  <a:srgbClr val="6D6E70"/>
                </a:solidFill>
                <a:latin typeface="HelvNeue for IBM"/>
                <a:cs typeface="HelvNeue for IBM"/>
                <a:sym typeface="Helvetica Light"/>
              </a:rPr>
              <a:t>Customer</a:t>
            </a:r>
            <a:r>
              <a:rPr lang="en-US" sz="1406" kern="0" dirty="0">
                <a:solidFill>
                  <a:srgbClr val="6D6E70"/>
                </a:solidFill>
                <a:latin typeface="HelvNeue for IBM"/>
                <a:cs typeface="HelvNeue for IBM"/>
                <a:sym typeface="Helvetica Light"/>
              </a:rPr>
              <a:t> manages</a:t>
            </a:r>
            <a:endParaRPr lang="en-US" sz="1406" kern="0" dirty="0">
              <a:solidFill>
                <a:sysClr val="windowText" lastClr="000000"/>
              </a:solidFill>
              <a:sym typeface="Helvetica Light"/>
            </a:endParaRPr>
          </a:p>
        </p:txBody>
      </p:sp>
      <p:pic>
        <p:nvPicPr>
          <p:cNvPr id="27" name="Picture 26" descr="icon_43547.png"/>
          <p:cNvPicPr>
            <a:picLocks noChangeAspect="1"/>
          </p:cNvPicPr>
          <p:nvPr/>
        </p:nvPicPr>
        <p:blipFill>
          <a:blip r:embed="rId7"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72749" y="5367601"/>
            <a:ext cx="767190" cy="766991"/>
          </a:xfrm>
          <a:prstGeom prst="rect">
            <a:avLst/>
          </a:prstGeom>
        </p:spPr>
      </p:pic>
      <p:grpSp>
        <p:nvGrpSpPr>
          <p:cNvPr id="28" name="Group 27"/>
          <p:cNvGrpSpPr/>
          <p:nvPr/>
        </p:nvGrpSpPr>
        <p:grpSpPr>
          <a:xfrm>
            <a:off x="5968464" y="5259534"/>
            <a:ext cx="2525582" cy="1067525"/>
            <a:chOff x="7301914" y="3774132"/>
            <a:chExt cx="3366566" cy="1423364"/>
          </a:xfrm>
        </p:grpSpPr>
        <p:sp>
          <p:nvSpPr>
            <p:cNvPr id="29" name="TextBox 28"/>
            <p:cNvSpPr txBox="1"/>
            <p:nvPr/>
          </p:nvSpPr>
          <p:spPr>
            <a:xfrm>
              <a:off x="7570644" y="3774132"/>
              <a:ext cx="2643626" cy="411565"/>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Capacity and scaling</a:t>
              </a:r>
            </a:p>
          </p:txBody>
        </p:sp>
        <p:sp>
          <p:nvSpPr>
            <p:cNvPr id="30" name="TextBox 29"/>
            <p:cNvSpPr txBox="1"/>
            <p:nvPr/>
          </p:nvSpPr>
          <p:spPr>
            <a:xfrm>
              <a:off x="7301914" y="4093606"/>
              <a:ext cx="3366566" cy="1103890"/>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By default, we provide capacity in customer’s regional data center. Additional capacity available by adding my Instances!</a:t>
              </a:r>
            </a:p>
          </p:txBody>
        </p:sp>
      </p:grpSp>
      <p:cxnSp>
        <p:nvCxnSpPr>
          <p:cNvPr id="4" name="Straight Connector 3"/>
          <p:cNvCxnSpPr/>
          <p:nvPr/>
        </p:nvCxnSpPr>
        <p:spPr>
          <a:xfrm>
            <a:off x="5256343" y="3964781"/>
            <a:ext cx="3066126" cy="0"/>
          </a:xfrm>
          <a:prstGeom prst="line">
            <a:avLst/>
          </a:prstGeom>
          <a:noFill/>
          <a:ln w="25400"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pic>
        <p:nvPicPr>
          <p:cNvPr id="3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2033" y="2505482"/>
            <a:ext cx="628620" cy="5414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IBM_ADMIN\Dropbox\Yakura\Work\Meetings\PLM\WASaaS\Sales_Enablement\private-hybrid_management-as-servi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1740" y="172500"/>
            <a:ext cx="1004610" cy="954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118915" y="224228"/>
            <a:ext cx="8398531" cy="362856"/>
          </a:xfrm>
          <a:prstGeom prst="rect">
            <a:avLst/>
          </a:prstGeom>
        </p:spPr>
        <p:txBody>
          <a:bodyPr wrap="square">
            <a:spAutoFit/>
          </a:bodyPr>
          <a:lstStyle/>
          <a:p>
            <a:pPr defTabSz="410751"/>
            <a:r>
              <a:rPr lang="en-US" sz="1758" b="1" kern="0" dirty="0">
                <a:solidFill>
                  <a:srgbClr val="000000"/>
                </a:solidFill>
                <a:latin typeface="Helvetica Neue"/>
                <a:sym typeface="Helvetica Neue"/>
              </a:rPr>
              <a:t>IBM Application Server on Cloud </a:t>
            </a:r>
            <a:r>
              <a:rPr lang="en-US" sz="1758" kern="0" dirty="0">
                <a:solidFill>
                  <a:srgbClr val="000000"/>
                </a:solidFill>
                <a:latin typeface="Helvetica Neue"/>
                <a:sym typeface="Helvetica Neue"/>
              </a:rPr>
              <a:t>provides Simple </a:t>
            </a:r>
            <a:r>
              <a:rPr lang="en-US" sz="1758" b="1" kern="0" dirty="0">
                <a:solidFill>
                  <a:srgbClr val="773F9B">
                    <a:lumMod val="75000"/>
                  </a:srgbClr>
                </a:solidFill>
                <a:latin typeface="Helvetica Neue"/>
                <a:sym typeface="Helvetica Neue"/>
              </a:rPr>
              <a:t>Plan Options</a:t>
            </a:r>
            <a:endParaRPr lang="en-US" sz="2531" kern="0" dirty="0">
              <a:solidFill>
                <a:sysClr val="windowText" lastClr="000000"/>
              </a:solidFill>
              <a:sym typeface="Helvetica Light"/>
            </a:endParaRPr>
          </a:p>
        </p:txBody>
      </p:sp>
      <p:sp>
        <p:nvSpPr>
          <p:cNvPr id="8" name="Shape 911"/>
          <p:cNvSpPr/>
          <p:nvPr/>
        </p:nvSpPr>
        <p:spPr>
          <a:xfrm>
            <a:off x="120628" y="561125"/>
            <a:ext cx="6165873" cy="481925"/>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lvl1pPr algn="l" defTabSz="1300012">
              <a:spcBef>
                <a:spcPts val="1600"/>
              </a:spcBef>
              <a:defRPr sz="2400">
                <a:latin typeface="Helvetica Neue Light"/>
                <a:ea typeface="Helvetica Neue Light"/>
                <a:cs typeface="Helvetica Neue Light"/>
                <a:sym typeface="Helvetica Neue Light"/>
              </a:defRPr>
            </a:lvl1pPr>
          </a:lstStyle>
          <a:p>
            <a:pPr>
              <a:defRPr sz="1800"/>
            </a:pPr>
            <a:r>
              <a:rPr lang="en-US" sz="1266" kern="0" dirty="0">
                <a:solidFill>
                  <a:sysClr val="windowText" lastClr="000000"/>
                </a:solidFill>
              </a:rPr>
              <a:t>One Instance of a plan equates to </a:t>
            </a:r>
            <a:r>
              <a:rPr lang="en-US" sz="1266" b="1" kern="0" dirty="0">
                <a:solidFill>
                  <a:srgbClr val="773F9B">
                    <a:lumMod val="75000"/>
                  </a:srgbClr>
                </a:solidFill>
              </a:rPr>
              <a:t>1vCPU with 2GB RAM, and 12Gig HD </a:t>
            </a:r>
            <a:r>
              <a:rPr lang="en-US" sz="1266" kern="0" dirty="0">
                <a:solidFill>
                  <a:sysClr val="windowText" lastClr="000000"/>
                </a:solidFill>
              </a:rPr>
              <a:t>capacity priced by</a:t>
            </a:r>
            <a:r>
              <a:rPr lang="en-US" sz="1266" b="1" kern="0" dirty="0">
                <a:solidFill>
                  <a:srgbClr val="773F9B">
                    <a:lumMod val="75000"/>
                  </a:srgbClr>
                </a:solidFill>
              </a:rPr>
              <a:t> Instance-</a:t>
            </a:r>
            <a:r>
              <a:rPr lang="en-US" sz="1266" b="1" kern="0" dirty="0" err="1">
                <a:solidFill>
                  <a:srgbClr val="773F9B">
                    <a:lumMod val="75000"/>
                  </a:srgbClr>
                </a:solidFill>
              </a:rPr>
              <a:t>Hr</a:t>
            </a:r>
            <a:endParaRPr sz="1266" b="1" kern="0" dirty="0">
              <a:solidFill>
                <a:srgbClr val="773F9B">
                  <a:lumMod val="75000"/>
                </a:srgbClr>
              </a:solidFill>
            </a:endParaRP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657" y="3163433"/>
            <a:ext cx="721110" cy="6211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Rectangle 15"/>
          <p:cNvSpPr>
            <a:spLocks noChangeArrowheads="1"/>
          </p:cNvSpPr>
          <p:nvPr/>
        </p:nvSpPr>
        <p:spPr bwMode="auto">
          <a:xfrm>
            <a:off x="4844913" y="1635968"/>
            <a:ext cx="2642072" cy="876786"/>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lstStyle/>
          <a:p>
            <a:pPr algn="ctr" defTabSz="410751">
              <a:defRPr/>
            </a:pPr>
            <a:r>
              <a:rPr lang="en-GB" sz="1125" b="1" kern="0" dirty="0">
                <a:solidFill>
                  <a:sysClr val="windowText" lastClr="000000"/>
                </a:solidFill>
                <a:latin typeface="Calibri"/>
                <a:cs typeface="Calibri"/>
                <a:sym typeface="Helvetica Light"/>
              </a:rPr>
              <a:t>BYOL Plan</a:t>
            </a:r>
          </a:p>
          <a:p>
            <a:pPr algn="ctr" defTabSz="410751">
              <a:defRPr/>
            </a:pPr>
            <a:r>
              <a:rPr lang="en-GB" sz="984" kern="0" dirty="0">
                <a:solidFill>
                  <a:sysClr val="windowText" lastClr="000000"/>
                </a:solidFill>
                <a:latin typeface="Calibri"/>
                <a:cs typeface="Calibri"/>
                <a:sym typeface="Helvetica Light"/>
              </a:rPr>
              <a:t>Current Active WAS S&amp;S Customer can bring licenses of WAS to run on this Offering. This plan will deploy Pre-configured WAS based on existing entitlement. (</a:t>
            </a:r>
            <a:r>
              <a:rPr lang="en-GB" sz="984" b="1" kern="0" dirty="0">
                <a:solidFill>
                  <a:sysClr val="windowText" lastClr="000000"/>
                </a:solidFill>
                <a:latin typeface="Calibri"/>
                <a:cs typeface="Calibri"/>
                <a:sym typeface="Helvetica Light"/>
              </a:rPr>
              <a:t>Subscription Only</a:t>
            </a:r>
            <a:r>
              <a:rPr lang="en-GB" sz="984" kern="0" dirty="0">
                <a:solidFill>
                  <a:sysClr val="windowText" lastClr="000000"/>
                </a:solidFill>
                <a:latin typeface="Calibri"/>
                <a:cs typeface="Calibri"/>
                <a:sym typeface="Helvetica Light"/>
              </a:rPr>
              <a:t>)</a:t>
            </a:r>
          </a:p>
        </p:txBody>
      </p:sp>
      <p:cxnSp>
        <p:nvCxnSpPr>
          <p:cNvPr id="18" name="Elbow Connector 17"/>
          <p:cNvCxnSpPr>
            <a:stCxn id="9" idx="3"/>
            <a:endCxn id="16" idx="1"/>
          </p:cNvCxnSpPr>
          <p:nvPr/>
        </p:nvCxnSpPr>
        <p:spPr>
          <a:xfrm flipV="1">
            <a:off x="3685766" y="2074362"/>
            <a:ext cx="1159147" cy="1399648"/>
          </a:xfrm>
          <a:prstGeom prst="bentConnector3">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9" idx="3"/>
            <a:endCxn id="14" idx="1"/>
          </p:cNvCxnSpPr>
          <p:nvPr/>
        </p:nvCxnSpPr>
        <p:spPr>
          <a:xfrm flipV="1">
            <a:off x="3685767" y="2940721"/>
            <a:ext cx="1158031" cy="533289"/>
          </a:xfrm>
          <a:prstGeom prst="bentConnector3">
            <a:avLst>
              <a:gd name="adj1" fmla="val 50000"/>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2" idx="1"/>
          </p:cNvCxnSpPr>
          <p:nvPr/>
        </p:nvCxnSpPr>
        <p:spPr>
          <a:xfrm>
            <a:off x="3685767" y="3474010"/>
            <a:ext cx="1165878" cy="174871"/>
          </a:xfrm>
          <a:prstGeom prst="bentConnector3">
            <a:avLst>
              <a:gd name="adj1" fmla="val 50000"/>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9" idx="3"/>
            <a:endCxn id="10" idx="1"/>
          </p:cNvCxnSpPr>
          <p:nvPr/>
        </p:nvCxnSpPr>
        <p:spPr>
          <a:xfrm>
            <a:off x="3685767" y="3474010"/>
            <a:ext cx="1165878" cy="973889"/>
          </a:xfrm>
          <a:prstGeom prst="bentConnector3">
            <a:avLst>
              <a:gd name="adj1" fmla="val 50000"/>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067233" y="2595650"/>
            <a:ext cx="1469751" cy="3050864"/>
            <a:chOff x="557069" y="3899267"/>
            <a:chExt cx="2090313" cy="4339007"/>
          </a:xfrm>
        </p:grpSpPr>
        <p:sp>
          <p:nvSpPr>
            <p:cNvPr id="23" name="Shape 326"/>
            <p:cNvSpPr/>
            <p:nvPr/>
          </p:nvSpPr>
          <p:spPr>
            <a:xfrm>
              <a:off x="560892" y="3899267"/>
              <a:ext cx="2082667"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Code</a:t>
              </a:r>
            </a:p>
          </p:txBody>
        </p:sp>
        <p:sp>
          <p:nvSpPr>
            <p:cNvPr id="24" name="Shape 327"/>
            <p:cNvSpPr/>
            <p:nvPr/>
          </p:nvSpPr>
          <p:spPr>
            <a:xfrm>
              <a:off x="563189" y="4389825"/>
              <a:ext cx="2078073" cy="414538"/>
            </a:xfrm>
            <a:prstGeom prst="rect">
              <a:avLst/>
            </a:prstGeom>
            <a:solidFill>
              <a:srgbClr val="40505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Data</a:t>
              </a:r>
            </a:p>
          </p:txBody>
        </p:sp>
        <p:sp>
          <p:nvSpPr>
            <p:cNvPr id="25" name="Shape 328"/>
            <p:cNvSpPr/>
            <p:nvPr/>
          </p:nvSpPr>
          <p:spPr>
            <a:xfrm>
              <a:off x="564135" y="4880383"/>
              <a:ext cx="207618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Runtime</a:t>
              </a:r>
            </a:p>
          </p:txBody>
        </p:sp>
        <p:sp>
          <p:nvSpPr>
            <p:cNvPr id="26" name="Shape 329"/>
            <p:cNvSpPr/>
            <p:nvPr/>
          </p:nvSpPr>
          <p:spPr>
            <a:xfrm>
              <a:off x="563595" y="5370942"/>
              <a:ext cx="2077261" cy="414538"/>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Middleware</a:t>
              </a:r>
            </a:p>
          </p:txBody>
        </p:sp>
        <p:sp>
          <p:nvSpPr>
            <p:cNvPr id="27" name="Shape 330"/>
            <p:cNvSpPr/>
            <p:nvPr/>
          </p:nvSpPr>
          <p:spPr>
            <a:xfrm>
              <a:off x="558072" y="5861500"/>
              <a:ext cx="2088307" cy="414539"/>
            </a:xfrm>
            <a:prstGeom prst="rect">
              <a:avLst/>
            </a:prstGeom>
            <a:solidFill>
              <a:schemeClr val="accent6">
                <a:lumMod val="60000"/>
                <a:lumOff val="40000"/>
              </a:schemeClr>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OS</a:t>
              </a:r>
            </a:p>
          </p:txBody>
        </p:sp>
        <p:sp>
          <p:nvSpPr>
            <p:cNvPr id="28" name="Shape 331"/>
            <p:cNvSpPr/>
            <p:nvPr/>
          </p:nvSpPr>
          <p:spPr>
            <a:xfrm>
              <a:off x="563789" y="6352060"/>
              <a:ext cx="2076874"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dirty="0"/>
                <a:t>Virtualization</a:t>
              </a:r>
            </a:p>
          </p:txBody>
        </p:sp>
        <p:sp>
          <p:nvSpPr>
            <p:cNvPr id="29" name="Shape 332"/>
            <p:cNvSpPr/>
            <p:nvPr/>
          </p:nvSpPr>
          <p:spPr>
            <a:xfrm>
              <a:off x="557069" y="6842618"/>
              <a:ext cx="2090313" cy="414539"/>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Servers</a:t>
              </a:r>
            </a:p>
          </p:txBody>
        </p:sp>
        <p:sp>
          <p:nvSpPr>
            <p:cNvPr id="30" name="Shape 333"/>
            <p:cNvSpPr/>
            <p:nvPr/>
          </p:nvSpPr>
          <p:spPr>
            <a:xfrm>
              <a:off x="563620" y="7333177"/>
              <a:ext cx="2077211"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Storage</a:t>
              </a:r>
            </a:p>
          </p:txBody>
        </p:sp>
        <p:sp>
          <p:nvSpPr>
            <p:cNvPr id="31" name="Shape 334"/>
            <p:cNvSpPr/>
            <p:nvPr/>
          </p:nvSpPr>
          <p:spPr>
            <a:xfrm>
              <a:off x="561832" y="7823736"/>
              <a:ext cx="2080787" cy="414538"/>
            </a:xfrm>
            <a:prstGeom prst="rect">
              <a:avLst/>
            </a:prstGeom>
            <a:solidFill>
              <a:srgbClr val="5592DA"/>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900">
                  <a:solidFill>
                    <a:srgbClr val="FFFFFF"/>
                  </a:solidFill>
                  <a:latin typeface="Helvetica Neue Light"/>
                  <a:ea typeface="Helvetica Neue Light"/>
                  <a:cs typeface="Helvetica Neue Light"/>
                  <a:sym typeface="Helvetica Neue Light"/>
                </a:defRPr>
              </a:lvl1pPr>
            </a:lstStyle>
            <a:p>
              <a:pPr algn="ctr" defTabSz="410751">
                <a:defRPr sz="1800">
                  <a:solidFill>
                    <a:srgbClr val="000000"/>
                  </a:solidFill>
                </a:defRPr>
              </a:pPr>
              <a:r>
                <a:rPr sz="1266" kern="0"/>
                <a:t>Networking</a:t>
              </a:r>
            </a:p>
          </p:txBody>
        </p:sp>
      </p:grpSp>
      <p:grpSp>
        <p:nvGrpSpPr>
          <p:cNvPr id="32" name="Group 31"/>
          <p:cNvGrpSpPr/>
          <p:nvPr/>
        </p:nvGrpSpPr>
        <p:grpSpPr>
          <a:xfrm>
            <a:off x="553641" y="2009420"/>
            <a:ext cx="2525582" cy="549256"/>
            <a:chOff x="2233250" y="3904307"/>
            <a:chExt cx="3366566" cy="732341"/>
          </a:xfrm>
        </p:grpSpPr>
        <p:sp>
          <p:nvSpPr>
            <p:cNvPr id="33" name="TextBox 32"/>
            <p:cNvSpPr txBox="1"/>
            <p:nvPr/>
          </p:nvSpPr>
          <p:spPr>
            <a:xfrm>
              <a:off x="2495359" y="3904307"/>
              <a:ext cx="2842347" cy="411565"/>
            </a:xfrm>
            <a:prstGeom prst="rect">
              <a:avLst/>
            </a:prstGeom>
            <a:noFill/>
          </p:spPr>
          <p:txBody>
            <a:bodyPr wrap="none" rtlCol="0">
              <a:spAutoFit/>
            </a:bodyPr>
            <a:lstStyle/>
            <a:p>
              <a:pPr algn="ctr" defTabSz="342370"/>
              <a:r>
                <a:rPr lang="en-US" sz="1406" b="1" kern="0" dirty="0">
                  <a:solidFill>
                    <a:srgbClr val="6D6E70"/>
                  </a:solidFill>
                  <a:latin typeface="HelvNeue for IBM"/>
                  <a:cs typeface="HelvNeue for IBM"/>
                  <a:sym typeface="Helvetica Light"/>
                </a:rPr>
                <a:t>Develop, Test and Run</a:t>
              </a:r>
            </a:p>
          </p:txBody>
        </p:sp>
        <p:sp>
          <p:nvSpPr>
            <p:cNvPr id="34" name="TextBox 33"/>
            <p:cNvSpPr txBox="1"/>
            <p:nvPr/>
          </p:nvSpPr>
          <p:spPr>
            <a:xfrm>
              <a:off x="2233250" y="4268343"/>
              <a:ext cx="3366566" cy="368305"/>
            </a:xfrm>
            <a:prstGeom prst="rect">
              <a:avLst/>
            </a:prstGeom>
            <a:noFill/>
          </p:spPr>
          <p:txBody>
            <a:bodyPr wrap="square" rtlCol="0">
              <a:spAutoFit/>
            </a:bodyPr>
            <a:lstStyle/>
            <a:p>
              <a:pPr algn="ctr" defTabSz="342370"/>
              <a:r>
                <a:rPr lang="en-US" sz="1195" kern="0" dirty="0">
                  <a:solidFill>
                    <a:srgbClr val="6D6E70"/>
                  </a:solidFill>
                  <a:latin typeface="HelvNeue for IBM Light"/>
                  <a:cs typeface="HelvNeue for IBM Light"/>
                  <a:sym typeface="Helvetica Light"/>
                </a:rPr>
                <a:t>IBM Application Server on Cloud</a:t>
              </a:r>
            </a:p>
          </p:txBody>
        </p:sp>
      </p:grpSp>
      <p:cxnSp>
        <p:nvCxnSpPr>
          <p:cNvPr id="44" name="Elbow Connector 43"/>
          <p:cNvCxnSpPr>
            <a:stCxn id="9" idx="3"/>
            <a:endCxn id="35" idx="1"/>
          </p:cNvCxnSpPr>
          <p:nvPr/>
        </p:nvCxnSpPr>
        <p:spPr>
          <a:xfrm>
            <a:off x="3685767" y="3474010"/>
            <a:ext cx="1165878" cy="1933456"/>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59" name="Group 58"/>
          <p:cNvGrpSpPr/>
          <p:nvPr/>
        </p:nvGrpSpPr>
        <p:grpSpPr>
          <a:xfrm>
            <a:off x="4851644" y="4978715"/>
            <a:ext cx="3800144" cy="857502"/>
            <a:chOff x="6888952" y="7411464"/>
            <a:chExt cx="5404649" cy="1219559"/>
          </a:xfrm>
        </p:grpSpPr>
        <p:sp>
          <p:nvSpPr>
            <p:cNvPr id="35" name="Rectangle 34"/>
            <p:cNvSpPr>
              <a:spLocks noChangeArrowheads="1"/>
            </p:cNvSpPr>
            <p:nvPr/>
          </p:nvSpPr>
          <p:spPr bwMode="auto">
            <a:xfrm>
              <a:off x="6888952" y="7411464"/>
              <a:ext cx="3757613" cy="1219559"/>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lstStyle/>
            <a:p>
              <a:pPr algn="ctr" defTabSz="410751">
                <a:defRPr/>
              </a:pPr>
              <a:r>
                <a:rPr lang="en-GB" sz="1125" b="1" kern="0" dirty="0">
                  <a:solidFill>
                    <a:sysClr val="windowText" lastClr="000000"/>
                  </a:solidFill>
                  <a:latin typeface="Calibri"/>
                  <a:cs typeface="Calibri"/>
                  <a:sym typeface="Helvetica Light"/>
                </a:rPr>
                <a:t>(Optional) </a:t>
              </a:r>
              <a:r>
                <a:rPr lang="en-GB" sz="1125" b="1" kern="0" dirty="0" err="1">
                  <a:solidFill>
                    <a:sysClr val="windowText" lastClr="000000"/>
                  </a:solidFill>
                  <a:latin typeface="Calibri"/>
                  <a:cs typeface="Calibri"/>
                  <a:sym typeface="Helvetica Light"/>
                </a:rPr>
                <a:t>Bluemix</a:t>
              </a:r>
              <a:r>
                <a:rPr lang="en-GB" sz="1125" b="1" kern="0" dirty="0">
                  <a:solidFill>
                    <a:sysClr val="windowText" lastClr="000000"/>
                  </a:solidFill>
                  <a:latin typeface="Calibri"/>
                  <a:cs typeface="Calibri"/>
                  <a:sym typeface="Helvetica Light"/>
                </a:rPr>
                <a:t> Standard Support</a:t>
              </a:r>
            </a:p>
            <a:p>
              <a:pPr algn="ctr" defTabSz="410751">
                <a:defRPr/>
              </a:pPr>
              <a:r>
                <a:rPr lang="en-US" sz="984" kern="0" dirty="0">
                  <a:solidFill>
                    <a:sysClr val="windowText" lastClr="000000"/>
                  </a:solidFill>
                  <a:latin typeface="Calibri"/>
                  <a:cs typeface="Calibri"/>
                  <a:sym typeface="Helvetica Light"/>
                </a:rPr>
                <a:t>Developers forum.</a:t>
              </a:r>
            </a:p>
            <a:p>
              <a:pPr algn="ctr" defTabSz="410751">
                <a:defRPr/>
              </a:pPr>
              <a:r>
                <a:rPr lang="en-US" sz="984" kern="0" dirty="0">
                  <a:solidFill>
                    <a:sysClr val="windowText" lastClr="000000"/>
                  </a:solidFill>
                  <a:latin typeface="Calibri"/>
                  <a:cs typeface="Calibri"/>
                  <a:sym typeface="Helvetica Light"/>
                </a:rPr>
                <a:t>Ticketing system with 24-hour responsiveness.</a:t>
              </a:r>
            </a:p>
            <a:p>
              <a:pPr algn="ctr" defTabSz="410751">
                <a:defRPr/>
              </a:pPr>
              <a:r>
                <a:rPr lang="en-US" sz="984" kern="0" dirty="0">
                  <a:solidFill>
                    <a:sysClr val="windowText" lastClr="000000"/>
                  </a:solidFill>
                  <a:latin typeface="Calibri"/>
                  <a:cs typeface="Calibri"/>
                  <a:sym typeface="Helvetica Light"/>
                </a:rPr>
                <a:t>Connect with IBM technical staff.</a:t>
              </a:r>
            </a:p>
            <a:p>
              <a:pPr algn="ctr" defTabSz="410751">
                <a:defRPr/>
              </a:pPr>
              <a:r>
                <a:rPr lang="en-US" sz="984" kern="0" dirty="0">
                  <a:solidFill>
                    <a:sysClr val="windowText" lastClr="000000"/>
                  </a:solidFill>
                  <a:latin typeface="Calibri"/>
                  <a:cs typeface="Calibri"/>
                  <a:sym typeface="Helvetica Light"/>
                </a:rPr>
                <a:t>Covers IBM </a:t>
              </a:r>
              <a:r>
                <a:rPr lang="en-US" sz="984" kern="0" dirty="0" err="1">
                  <a:solidFill>
                    <a:sysClr val="windowText" lastClr="000000"/>
                  </a:solidFill>
                  <a:latin typeface="Calibri"/>
                  <a:cs typeface="Calibri"/>
                  <a:sym typeface="Helvetica Light"/>
                </a:rPr>
                <a:t>Bluemix</a:t>
              </a:r>
              <a:r>
                <a:rPr lang="en-US" sz="984" kern="0" dirty="0">
                  <a:solidFill>
                    <a:sysClr val="windowText" lastClr="000000"/>
                  </a:solidFill>
                  <a:latin typeface="Calibri"/>
                  <a:cs typeface="Calibri"/>
                  <a:sym typeface="Helvetica Light"/>
                </a:rPr>
                <a:t> offerings and features</a:t>
              </a:r>
              <a:r>
                <a:rPr lang="en-GB" sz="984" kern="0" dirty="0">
                  <a:solidFill>
                    <a:sysClr val="windowText" lastClr="000000"/>
                  </a:solidFill>
                  <a:latin typeface="Calibri"/>
                  <a:cs typeface="Calibri"/>
                  <a:sym typeface="Helvetica Light"/>
                </a:rPr>
                <a:t>.</a:t>
              </a:r>
            </a:p>
          </p:txBody>
        </p:sp>
        <p:sp>
          <p:nvSpPr>
            <p:cNvPr id="53" name="Rectangle 52"/>
            <p:cNvSpPr>
              <a:spLocks noChangeArrowheads="1"/>
            </p:cNvSpPr>
            <p:nvPr/>
          </p:nvSpPr>
          <p:spPr bwMode="auto">
            <a:xfrm>
              <a:off x="10648157" y="7411464"/>
              <a:ext cx="1645444" cy="1219559"/>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10751">
                <a:defRPr/>
              </a:pPr>
              <a:r>
                <a:rPr lang="en-US" sz="1125" b="1" kern="0" dirty="0">
                  <a:solidFill>
                    <a:sysClr val="windowText" lastClr="000000"/>
                  </a:solidFill>
                  <a:latin typeface="Calibri" panose="020F0502020204030204" pitchFamily="34" charset="0"/>
                  <a:sym typeface="Helvetica Light"/>
                </a:rPr>
                <a:t>10% of account charges, with a minimum monthly charge of $200.00 USD</a:t>
              </a:r>
              <a:endParaRPr lang="en-GB" sz="984" b="1" kern="0" dirty="0">
                <a:solidFill>
                  <a:sysClr val="windowText" lastClr="000000"/>
                </a:solidFill>
                <a:latin typeface="Calibri" panose="020F0502020204030204" pitchFamily="34" charset="0"/>
                <a:cs typeface="Calibri"/>
                <a:sym typeface="Helvetica Light"/>
              </a:endParaRPr>
            </a:p>
          </p:txBody>
        </p:sp>
      </p:grpSp>
      <p:sp>
        <p:nvSpPr>
          <p:cNvPr id="54" name="Rectangle 53"/>
          <p:cNvSpPr>
            <a:spLocks noChangeArrowheads="1"/>
          </p:cNvSpPr>
          <p:nvPr/>
        </p:nvSpPr>
        <p:spPr bwMode="auto">
          <a:xfrm>
            <a:off x="7500442" y="1635968"/>
            <a:ext cx="1143497" cy="876786"/>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10751">
              <a:defRPr/>
            </a:pPr>
            <a:r>
              <a:rPr lang="en-US" altLang="en-US" sz="1125" b="1" kern="0" dirty="0">
                <a:solidFill>
                  <a:srgbClr val="000000"/>
                </a:solidFill>
                <a:latin typeface="Calibri" pitchFamily="34" charset="0"/>
                <a:ea typeface="MS Gothic" pitchFamily="49" charset="-128"/>
                <a:sym typeface="Helvetica Light"/>
              </a:rPr>
              <a:t> $0.30/</a:t>
            </a:r>
            <a:r>
              <a:rPr lang="en-US" altLang="en-US" sz="1125" b="1" kern="0" dirty="0" err="1">
                <a:solidFill>
                  <a:srgbClr val="000000"/>
                </a:solidFill>
                <a:latin typeface="Calibri" pitchFamily="34" charset="0"/>
                <a:ea typeface="MS Gothic" pitchFamily="49" charset="-128"/>
                <a:sym typeface="Helvetica Light"/>
              </a:rPr>
              <a:t>Hr</a:t>
            </a:r>
            <a:r>
              <a:rPr lang="en-US" altLang="en-US" sz="1125" b="1" kern="0" dirty="0">
                <a:solidFill>
                  <a:srgbClr val="000000"/>
                </a:solidFill>
                <a:latin typeface="Calibri" pitchFamily="34" charset="0"/>
                <a:ea typeface="MS Gothic" pitchFamily="49" charset="-128"/>
                <a:sym typeface="Helvetica Light"/>
              </a:rPr>
              <a:t> or $222/Mo</a:t>
            </a:r>
          </a:p>
        </p:txBody>
      </p:sp>
      <p:grpSp>
        <p:nvGrpSpPr>
          <p:cNvPr id="60" name="Group 59"/>
          <p:cNvGrpSpPr/>
          <p:nvPr/>
        </p:nvGrpSpPr>
        <p:grpSpPr>
          <a:xfrm>
            <a:off x="4843797" y="2756775"/>
            <a:ext cx="3793413" cy="367153"/>
            <a:chOff x="6888956" y="3920746"/>
            <a:chExt cx="5395076" cy="522173"/>
          </a:xfrm>
        </p:grpSpPr>
        <p:sp>
          <p:nvSpPr>
            <p:cNvPr id="14" name="Rectangle 13"/>
            <p:cNvSpPr>
              <a:spLocks noChangeArrowheads="1"/>
            </p:cNvSpPr>
            <p:nvPr/>
          </p:nvSpPr>
          <p:spPr bwMode="auto">
            <a:xfrm>
              <a:off x="6888956" y="3921797"/>
              <a:ext cx="3759200" cy="521122"/>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lstStyle/>
            <a:p>
              <a:pPr algn="ctr" defTabSz="410751">
                <a:defRPr/>
              </a:pPr>
              <a:r>
                <a:rPr lang="en-GB" sz="1125" b="1" kern="0" dirty="0">
                  <a:solidFill>
                    <a:sysClr val="windowText" lastClr="000000"/>
                  </a:solidFill>
                  <a:latin typeface="Calibri"/>
                  <a:cs typeface="Calibri"/>
                  <a:sym typeface="Helvetica Light"/>
                </a:rPr>
                <a:t>Liberty Core Plan</a:t>
              </a:r>
            </a:p>
            <a:p>
              <a:pPr algn="ctr" defTabSz="410751">
                <a:defRPr/>
              </a:pPr>
              <a:r>
                <a:rPr lang="en-US" sz="984" kern="0" dirty="0">
                  <a:solidFill>
                    <a:sysClr val="windowText" lastClr="000000"/>
                  </a:solidFill>
                  <a:latin typeface="Calibri"/>
                  <a:cs typeface="Calibri"/>
                  <a:sym typeface="Helvetica Light"/>
                </a:rPr>
                <a:t>Pre-configured Instances based on Liberty Core</a:t>
              </a:r>
              <a:endParaRPr lang="en-GB" sz="984" kern="0" dirty="0">
                <a:solidFill>
                  <a:sysClr val="windowText" lastClr="000000"/>
                </a:solidFill>
                <a:latin typeface="Calibri"/>
                <a:cs typeface="Calibri"/>
                <a:sym typeface="Helvetica Light"/>
              </a:endParaRPr>
            </a:p>
          </p:txBody>
        </p:sp>
        <p:sp>
          <p:nvSpPr>
            <p:cNvPr id="55" name="Rectangle 54"/>
            <p:cNvSpPr>
              <a:spLocks noChangeArrowheads="1"/>
            </p:cNvSpPr>
            <p:nvPr/>
          </p:nvSpPr>
          <p:spPr bwMode="auto">
            <a:xfrm>
              <a:off x="10657725" y="3920746"/>
              <a:ext cx="1626307" cy="521121"/>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10751">
                <a:defRPr/>
              </a:pPr>
              <a:r>
                <a:rPr lang="en-US" altLang="en-US" sz="1125" b="1" kern="0" dirty="0">
                  <a:solidFill>
                    <a:srgbClr val="000000"/>
                  </a:solidFill>
                  <a:latin typeface="Calibri" pitchFamily="34" charset="0"/>
                  <a:ea typeface="MS Gothic" pitchFamily="49" charset="-128"/>
                  <a:sym typeface="Helvetica Light"/>
                </a:rPr>
                <a:t> $0.41/</a:t>
              </a:r>
              <a:r>
                <a:rPr lang="en-US" altLang="en-US" sz="1125" b="1" kern="0" dirty="0" err="1">
                  <a:solidFill>
                    <a:srgbClr val="000000"/>
                  </a:solidFill>
                  <a:latin typeface="Calibri" pitchFamily="34" charset="0"/>
                  <a:ea typeface="MS Gothic" pitchFamily="49" charset="-128"/>
                  <a:sym typeface="Helvetica Light"/>
                </a:rPr>
                <a:t>Hr</a:t>
              </a:r>
              <a:r>
                <a:rPr lang="en-US" altLang="en-US" sz="1125" b="1" kern="0" dirty="0">
                  <a:solidFill>
                    <a:srgbClr val="000000"/>
                  </a:solidFill>
                  <a:latin typeface="Calibri" pitchFamily="34" charset="0"/>
                  <a:ea typeface="MS Gothic" pitchFamily="49" charset="-128"/>
                  <a:sym typeface="Helvetica Light"/>
                </a:rPr>
                <a:t> or $304/Mo</a:t>
              </a:r>
            </a:p>
          </p:txBody>
        </p:sp>
      </p:grpSp>
      <p:grpSp>
        <p:nvGrpSpPr>
          <p:cNvPr id="52" name="Group 51"/>
          <p:cNvGrpSpPr/>
          <p:nvPr/>
        </p:nvGrpSpPr>
        <p:grpSpPr>
          <a:xfrm>
            <a:off x="4851644" y="3381976"/>
            <a:ext cx="3785566" cy="533811"/>
            <a:chOff x="6888956" y="5059676"/>
            <a:chExt cx="5383916" cy="759198"/>
          </a:xfrm>
        </p:grpSpPr>
        <p:sp>
          <p:nvSpPr>
            <p:cNvPr id="12" name="Rectangle 11"/>
            <p:cNvSpPr>
              <a:spLocks noChangeArrowheads="1"/>
            </p:cNvSpPr>
            <p:nvPr/>
          </p:nvSpPr>
          <p:spPr bwMode="auto">
            <a:xfrm>
              <a:off x="6888956" y="5059676"/>
              <a:ext cx="3759200" cy="759198"/>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defTabSz="410751" eaLnBrk="1" hangingPunct="1"/>
              <a:r>
                <a:rPr lang="en-GB" altLang="en-US" sz="1125" b="1" kern="0" dirty="0">
                  <a:solidFill>
                    <a:srgbClr val="000000"/>
                  </a:solidFill>
                  <a:latin typeface="Calibri" pitchFamily="34" charset="0"/>
                  <a:sym typeface="Helvetica Light"/>
                </a:rPr>
                <a:t>WAS Base Plan</a:t>
              </a:r>
            </a:p>
            <a:p>
              <a:pPr algn="ctr" defTabSz="410751" eaLnBrk="1" hangingPunct="1"/>
              <a:r>
                <a:rPr lang="en-US" sz="984" kern="0" dirty="0">
                  <a:solidFill>
                    <a:srgbClr val="000000"/>
                  </a:solidFill>
                  <a:latin typeface="Calibri"/>
                  <a:cs typeface="Calibri"/>
                  <a:sym typeface="Helvetica Light"/>
                </a:rPr>
                <a:t>Pre-configured Instances based on WebSphere Application Server Full Profile</a:t>
              </a:r>
              <a:r>
                <a:rPr lang="en-GB" altLang="en-US" sz="984" kern="0" dirty="0">
                  <a:solidFill>
                    <a:srgbClr val="000000"/>
                  </a:solidFill>
                  <a:latin typeface="Calibri" pitchFamily="34" charset="0"/>
                  <a:sym typeface="Helvetica Light"/>
                </a:rPr>
                <a:t>. </a:t>
              </a:r>
            </a:p>
          </p:txBody>
        </p:sp>
        <p:sp>
          <p:nvSpPr>
            <p:cNvPr id="56" name="Rectangle 55"/>
            <p:cNvSpPr>
              <a:spLocks noChangeArrowheads="1"/>
            </p:cNvSpPr>
            <p:nvPr/>
          </p:nvSpPr>
          <p:spPr bwMode="auto">
            <a:xfrm>
              <a:off x="10646565" y="5059676"/>
              <a:ext cx="1626307" cy="759198"/>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defTabSz="410751">
                <a:defRPr/>
              </a:pPr>
              <a:r>
                <a:rPr lang="en-US" altLang="en-US" sz="1125" b="1" kern="0" dirty="0">
                  <a:solidFill>
                    <a:srgbClr val="000000"/>
                  </a:solidFill>
                  <a:latin typeface="Calibri" pitchFamily="34" charset="0"/>
                  <a:ea typeface="MS Gothic" pitchFamily="49" charset="-128"/>
                  <a:sym typeface="Helvetica Light"/>
                </a:rPr>
                <a:t> $0.52/</a:t>
              </a:r>
              <a:r>
                <a:rPr lang="en-US" altLang="en-US" sz="1125" b="1" kern="0" dirty="0" err="1">
                  <a:solidFill>
                    <a:srgbClr val="000000"/>
                  </a:solidFill>
                  <a:latin typeface="Calibri" pitchFamily="34" charset="0"/>
                  <a:ea typeface="MS Gothic" pitchFamily="49" charset="-128"/>
                  <a:sym typeface="Helvetica Light"/>
                </a:rPr>
                <a:t>Hr</a:t>
              </a:r>
              <a:r>
                <a:rPr lang="en-US" altLang="en-US" sz="1125" b="1" kern="0" dirty="0">
                  <a:solidFill>
                    <a:srgbClr val="000000"/>
                  </a:solidFill>
                  <a:latin typeface="Calibri" pitchFamily="34" charset="0"/>
                  <a:ea typeface="MS Gothic" pitchFamily="49" charset="-128"/>
                  <a:sym typeface="Helvetica Light"/>
                </a:rPr>
                <a:t>  or $389/Mo</a:t>
              </a:r>
            </a:p>
          </p:txBody>
        </p:sp>
      </p:grpSp>
      <p:grpSp>
        <p:nvGrpSpPr>
          <p:cNvPr id="58" name="Group 57"/>
          <p:cNvGrpSpPr/>
          <p:nvPr/>
        </p:nvGrpSpPr>
        <p:grpSpPr>
          <a:xfrm>
            <a:off x="4851644" y="4178180"/>
            <a:ext cx="3774699" cy="539438"/>
            <a:chOff x="6888954" y="6126973"/>
            <a:chExt cx="5368461" cy="767200"/>
          </a:xfrm>
        </p:grpSpPr>
        <p:sp>
          <p:nvSpPr>
            <p:cNvPr id="10" name="Rectangle 9"/>
            <p:cNvSpPr>
              <a:spLocks noChangeArrowheads="1"/>
            </p:cNvSpPr>
            <p:nvPr/>
          </p:nvSpPr>
          <p:spPr bwMode="auto">
            <a:xfrm>
              <a:off x="6888954" y="6126973"/>
              <a:ext cx="3757612" cy="767200"/>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defTabSz="410751" eaLnBrk="1" hangingPunct="1"/>
              <a:r>
                <a:rPr lang="en-GB" altLang="en-US" sz="1125" b="1" kern="0" dirty="0">
                  <a:solidFill>
                    <a:srgbClr val="000000"/>
                  </a:solidFill>
                  <a:latin typeface="Calibri" pitchFamily="34" charset="0"/>
                  <a:sym typeface="Helvetica Light"/>
                </a:rPr>
                <a:t>WAS ND Plan</a:t>
              </a:r>
            </a:p>
            <a:p>
              <a:pPr algn="ctr" defTabSz="410751" eaLnBrk="1" hangingPunct="1"/>
              <a:r>
                <a:rPr lang="en-US" sz="984" kern="0" dirty="0">
                  <a:solidFill>
                    <a:srgbClr val="000000"/>
                  </a:solidFill>
                  <a:latin typeface="Calibri"/>
                  <a:cs typeface="Calibri"/>
                  <a:sym typeface="Helvetica Light"/>
                </a:rPr>
                <a:t>Pre-configured Instances based on WebSphere Application Server Network Deployment</a:t>
              </a:r>
              <a:r>
                <a:rPr lang="en-GB" altLang="en-US" sz="984" kern="0" dirty="0">
                  <a:solidFill>
                    <a:srgbClr val="000000"/>
                  </a:solidFill>
                  <a:latin typeface="Calibri" pitchFamily="34" charset="0"/>
                  <a:sym typeface="Helvetica Light"/>
                </a:rPr>
                <a:t> </a:t>
              </a:r>
            </a:p>
            <a:p>
              <a:pPr algn="ctr" defTabSz="410751" eaLnBrk="1" hangingPunct="1"/>
              <a:r>
                <a:rPr lang="en-US" altLang="en-US" sz="984" kern="0" dirty="0">
                  <a:solidFill>
                    <a:srgbClr val="000000"/>
                  </a:solidFill>
                  <a:latin typeface="Calibri" pitchFamily="34" charset="0"/>
                  <a:sym typeface="Helvetica Light"/>
                </a:rPr>
                <a:t>.</a:t>
              </a:r>
              <a:r>
                <a:rPr lang="en-GB" altLang="en-US" sz="984" kern="0" dirty="0">
                  <a:solidFill>
                    <a:srgbClr val="000000"/>
                  </a:solidFill>
                  <a:latin typeface="Calibri" pitchFamily="34" charset="0"/>
                  <a:sym typeface="Helvetica Light"/>
                </a:rPr>
                <a:t> </a:t>
              </a:r>
            </a:p>
          </p:txBody>
        </p:sp>
        <p:sp>
          <p:nvSpPr>
            <p:cNvPr id="57" name="Rectangle 56"/>
            <p:cNvSpPr>
              <a:spLocks noChangeArrowheads="1"/>
            </p:cNvSpPr>
            <p:nvPr/>
          </p:nvSpPr>
          <p:spPr bwMode="auto">
            <a:xfrm>
              <a:off x="10631108" y="6126973"/>
              <a:ext cx="1626307" cy="759198"/>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p>
              <a:pPr algn="ctr" fontAlgn="b">
                <a:spcBef>
                  <a:spcPct val="0"/>
                </a:spcBef>
                <a:spcAft>
                  <a:spcPct val="0"/>
                </a:spcAft>
              </a:pPr>
              <a:r>
                <a:rPr lang="en-US" altLang="en-US" sz="1125" b="1" kern="0" dirty="0">
                  <a:solidFill>
                    <a:srgbClr val="000000"/>
                  </a:solidFill>
                  <a:latin typeface="Calibri" pitchFamily="34" charset="0"/>
                  <a:ea typeface="MS Gothic" pitchFamily="49" charset="-128"/>
                  <a:sym typeface="Helvetica Light"/>
                </a:rPr>
                <a:t> $1.14/</a:t>
              </a:r>
              <a:r>
                <a:rPr lang="en-US" altLang="en-US" sz="1125" b="1" kern="0" dirty="0" err="1">
                  <a:solidFill>
                    <a:srgbClr val="000000"/>
                  </a:solidFill>
                  <a:latin typeface="Calibri" pitchFamily="34" charset="0"/>
                  <a:ea typeface="MS Gothic" pitchFamily="49" charset="-128"/>
                  <a:sym typeface="Helvetica Light"/>
                </a:rPr>
                <a:t>Hr</a:t>
              </a:r>
              <a:r>
                <a:rPr lang="en-US" altLang="en-US" sz="1125" b="1" kern="0" dirty="0">
                  <a:solidFill>
                    <a:srgbClr val="000000"/>
                  </a:solidFill>
                  <a:latin typeface="Calibri" pitchFamily="34" charset="0"/>
                  <a:ea typeface="MS Gothic" pitchFamily="49" charset="-128"/>
                  <a:sym typeface="Helvetica Light"/>
                </a:rPr>
                <a:t>  or $845/Mo</a:t>
              </a:r>
            </a:p>
          </p:txBody>
        </p:sp>
      </p:grpSp>
      <p:pic>
        <p:nvPicPr>
          <p:cNvPr id="72" name="Picture 2" descr="W:\downloads\chrome\noun_6324.png"/>
          <p:cNvPicPr>
            <a:picLocks noChangeAspect="1" noChangeArrowheads="1"/>
          </p:cNvPicPr>
          <p:nvPr/>
        </p:nvPicPr>
        <p:blipFill>
          <a:blip r:embed="rId5" cstate="screen">
            <a:duotone>
              <a:schemeClr val="accent6">
                <a:shade val="45000"/>
                <a:satMod val="135000"/>
              </a:schemeClr>
              <a:prstClr val="white"/>
            </a:duotone>
          </a:blip>
          <a:srcRect/>
          <a:stretch>
            <a:fillRect/>
          </a:stretch>
        </p:blipFill>
        <p:spPr bwMode="auto">
          <a:xfrm>
            <a:off x="1433458" y="1243672"/>
            <a:ext cx="765946" cy="765746"/>
          </a:xfrm>
          <a:prstGeom prst="rect">
            <a:avLst/>
          </a:prstGeom>
          <a:noFill/>
        </p:spPr>
      </p:pic>
      <p:sp>
        <p:nvSpPr>
          <p:cNvPr id="73" name="Shape 685"/>
          <p:cNvSpPr/>
          <p:nvPr/>
        </p:nvSpPr>
        <p:spPr>
          <a:xfrm>
            <a:off x="2199404" y="6198007"/>
            <a:ext cx="4713441" cy="238046"/>
          </a:xfrm>
          <a:prstGeom prst="rect">
            <a:avLst/>
          </a:prstGeom>
          <a:ln w="12700">
            <a:solidFill>
              <a:srgbClr val="5592DA"/>
            </a:solidFill>
          </a:ln>
        </p:spPr>
        <p:txBody>
          <a:bodyPr lIns="0" tIns="0" rIns="0" bIns="0" anchor="ctr"/>
          <a:lstStyle/>
          <a:p>
            <a:pPr algn="ctr" defTabSz="410751">
              <a:defRPr sz="3400">
                <a:solidFill>
                  <a:srgbClr val="043E68"/>
                </a:solidFill>
              </a:defRPr>
            </a:pPr>
            <a:endParaRPr sz="2391" kern="0">
              <a:solidFill>
                <a:srgbClr val="043E68"/>
              </a:solidFill>
              <a:sym typeface="Helvetica Light"/>
            </a:endParaRPr>
          </a:p>
        </p:txBody>
      </p:sp>
      <p:sp>
        <p:nvSpPr>
          <p:cNvPr id="13320" name="Rectangle 13319"/>
          <p:cNvSpPr/>
          <p:nvPr/>
        </p:nvSpPr>
        <p:spPr>
          <a:xfrm>
            <a:off x="2275691" y="6198007"/>
            <a:ext cx="4560865" cy="265457"/>
          </a:xfrm>
          <a:prstGeom prst="rect">
            <a:avLst/>
          </a:prstGeom>
        </p:spPr>
        <p:txBody>
          <a:bodyPr wrap="none">
            <a:spAutoFit/>
          </a:bodyPr>
          <a:lstStyle/>
          <a:p>
            <a:pPr algn="ctr" defTabSz="410751"/>
            <a:r>
              <a:rPr lang="en-US" sz="1125" kern="0" dirty="0">
                <a:solidFill>
                  <a:srgbClr val="DCDEE0">
                    <a:lumMod val="50000"/>
                  </a:srgbClr>
                </a:solidFill>
                <a:sym typeface="Helvetica Light"/>
              </a:rPr>
              <a:t>Approximate monthly Price based on 744 Instance Hours per month.</a:t>
            </a:r>
          </a:p>
        </p:txBody>
      </p:sp>
    </p:spTree>
    <p:extLst>
      <p:ext uri="{BB962C8B-B14F-4D97-AF65-F5344CB8AC3E}">
        <p14:creationId xmlns:p14="http://schemas.microsoft.com/office/powerpoint/2010/main" val="2417491623"/>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4500" dirty="0" smtClean="0">
                <a:solidFill>
                  <a:schemeClr val="accent1">
                    <a:lumMod val="50000"/>
                  </a:schemeClr>
                </a:solidFill>
              </a:rPr>
              <a:t>Backup</a:t>
            </a:r>
            <a:endParaRPr lang="en-US" sz="4500" dirty="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53F00100-FE77-6747-A146-83DEDFFD6B1E}" type="slidenum">
              <a:rPr lang="en-US" smtClean="0"/>
              <a:pPr/>
              <a:t>45</a:t>
            </a:fld>
            <a:endParaRPr lang="en-US"/>
          </a:p>
        </p:txBody>
      </p:sp>
    </p:spTree>
    <p:extLst>
      <p:ext uri="{BB962C8B-B14F-4D97-AF65-F5344CB8AC3E}">
        <p14:creationId xmlns:p14="http://schemas.microsoft.com/office/powerpoint/2010/main" val="41602940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500" dirty="0" smtClean="0">
                <a:solidFill>
                  <a:schemeClr val="accent1">
                    <a:lumMod val="50000"/>
                  </a:schemeClr>
                </a:solidFill>
              </a:rPr>
              <a:t>Using Operational Services</a:t>
            </a:r>
            <a:endParaRPr lang="en-US" sz="3500" dirty="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53F00100-FE77-6747-A146-83DEDFFD6B1E}" type="slidenum">
              <a:rPr lang="en-US" smtClean="0"/>
              <a:pPr/>
              <a:t>46</a:t>
            </a:fld>
            <a:endParaRPr lang="en-US"/>
          </a:p>
        </p:txBody>
      </p:sp>
    </p:spTree>
    <p:extLst>
      <p:ext uri="{BB962C8B-B14F-4D97-AF65-F5344CB8AC3E}">
        <p14:creationId xmlns:p14="http://schemas.microsoft.com/office/powerpoint/2010/main" val="3123444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idx="4294967295"/>
          </p:nvPr>
        </p:nvSpPr>
        <p:spPr/>
        <p:txBody>
          <a:bodyPr/>
          <a:lstStyle/>
          <a:p>
            <a:pPr eaLnBrk="1" hangingPunct="1"/>
            <a:r>
              <a:rPr lang="en-US">
                <a:latin typeface="Arial" charset="0"/>
              </a:rPr>
              <a:t>Using operational services</a:t>
            </a:r>
          </a:p>
        </p:txBody>
      </p:sp>
      <p:sp>
        <p:nvSpPr>
          <p:cNvPr id="43011" name="Content Placeholder 2"/>
          <p:cNvSpPr>
            <a:spLocks noGrp="1"/>
          </p:cNvSpPr>
          <p:nvPr>
            <p:ph idx="4294967295"/>
          </p:nvPr>
        </p:nvSpPr>
        <p:spPr/>
        <p:txBody>
          <a:bodyPr/>
          <a:lstStyle/>
          <a:p>
            <a:pPr marL="362724" indent="-362724" eaLnBrk="1" hangingPunct="1"/>
            <a:r>
              <a:rPr lang="en-US" dirty="0">
                <a:latin typeface="Arial" charset="0"/>
              </a:rPr>
              <a:t>Session Cache </a:t>
            </a:r>
          </a:p>
          <a:p>
            <a:pPr marL="362724" indent="-362724" eaLnBrk="1" hangingPunct="1"/>
            <a:r>
              <a:rPr lang="en-US" dirty="0">
                <a:latin typeface="Arial" charset="0"/>
              </a:rPr>
              <a:t>Application </a:t>
            </a:r>
            <a:r>
              <a:rPr lang="en-US" dirty="0" smtClean="0">
                <a:latin typeface="Arial" charset="0"/>
              </a:rPr>
              <a:t>Auto-Scaling</a:t>
            </a:r>
            <a:endParaRPr lang="en-US" dirty="0">
              <a:latin typeface="Arial" charset="0"/>
            </a:endParaRPr>
          </a:p>
          <a:p>
            <a:pPr marL="362724" indent="-362724" eaLnBrk="1" hangingPunct="1"/>
            <a:r>
              <a:rPr lang="en-US" dirty="0">
                <a:latin typeface="Arial" charset="0"/>
              </a:rPr>
              <a:t>Log Analysis</a:t>
            </a:r>
          </a:p>
          <a:p>
            <a:pPr marL="362724" indent="-362724" eaLnBrk="1" hangingPunct="1"/>
            <a:r>
              <a:rPr lang="en-US" dirty="0">
                <a:latin typeface="Arial" charset="0"/>
              </a:rPr>
              <a:t>Monitoring</a:t>
            </a:r>
          </a:p>
          <a:p>
            <a:pPr marL="362724" indent="-362724" eaLnBrk="1" hangingPunct="1"/>
            <a:endParaRPr lang="en-US" dirty="0">
              <a:latin typeface="Arial" charset="0"/>
            </a:endParaRPr>
          </a:p>
        </p:txBody>
      </p:sp>
      <p:sp>
        <p:nvSpPr>
          <p:cNvPr id="21508" name="Slide Number Placeholder 3"/>
          <p:cNvSpPr txBox="1">
            <a:spLocks noGrp="1"/>
          </p:cNvSpPr>
          <p:nvPr/>
        </p:nvSpPr>
        <p:spPr bwMode="auto">
          <a:xfrm>
            <a:off x="3671888" y="64532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C103CA40-34A5-2F47-9E27-3ED2D8C9E2BF}" type="slidenum">
              <a:rPr lang="en-US" sz="914">
                <a:solidFill>
                  <a:srgbClr val="A6A6A6"/>
                </a:solidFill>
              </a:rPr>
              <a:pPr defTabSz="456183" eaLnBrk="1" fontAlgn="base" hangingPunct="1">
                <a:spcBef>
                  <a:spcPct val="0"/>
                </a:spcBef>
                <a:spcAft>
                  <a:spcPct val="0"/>
                </a:spcAft>
              </a:pPr>
              <a:t>47</a:t>
            </a:fld>
            <a:endParaRPr lang="en-US" sz="914">
              <a:solidFill>
                <a:srgbClr val="A6A6A6"/>
              </a:solidFill>
            </a:endParaRPr>
          </a:p>
        </p:txBody>
      </p:sp>
    </p:spTree>
    <p:extLst>
      <p:ext uri="{BB962C8B-B14F-4D97-AF65-F5344CB8AC3E}">
        <p14:creationId xmlns:p14="http://schemas.microsoft.com/office/powerpoint/2010/main" val="3583300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idx="4294967295"/>
          </p:nvPr>
        </p:nvSpPr>
        <p:spPr/>
        <p:txBody>
          <a:bodyPr/>
          <a:lstStyle/>
          <a:p>
            <a:pPr eaLnBrk="1" hangingPunct="1"/>
            <a:r>
              <a:rPr lang="en-US">
                <a:latin typeface="Arial" charset="0"/>
              </a:rPr>
              <a:t>Session Cache</a:t>
            </a:r>
          </a:p>
        </p:txBody>
      </p:sp>
      <p:sp>
        <p:nvSpPr>
          <p:cNvPr id="43011" name="Content Placeholder 2"/>
          <p:cNvSpPr>
            <a:spLocks noGrp="1"/>
          </p:cNvSpPr>
          <p:nvPr>
            <p:ph idx="4294967295"/>
          </p:nvPr>
        </p:nvSpPr>
        <p:spPr/>
        <p:txBody>
          <a:bodyPr/>
          <a:lstStyle/>
          <a:p>
            <a:pPr marL="362724" indent="-362724" eaLnBrk="1" hangingPunct="1">
              <a:buNone/>
            </a:pPr>
            <a:r>
              <a:rPr lang="en-US" sz="1828">
                <a:latin typeface="Arial" charset="0"/>
              </a:rPr>
              <a:t>Improve application resiliency by storing session state information across many HTTP requests. </a:t>
            </a:r>
          </a:p>
          <a:p>
            <a:pPr marL="362724" indent="-362724" eaLnBrk="1" hangingPunct="1">
              <a:buNone/>
            </a:pPr>
            <a:r>
              <a:rPr lang="en-US" sz="1828">
                <a:latin typeface="Arial" charset="0"/>
              </a:rPr>
              <a:t>Enable persistence HTTP sessions for your application &amp; seamless session recovery in event of an application failure. </a:t>
            </a:r>
          </a:p>
        </p:txBody>
      </p:sp>
      <p:sp>
        <p:nvSpPr>
          <p:cNvPr id="56324" name="Slide Number Placeholder 3"/>
          <p:cNvSpPr txBox="1">
            <a:spLocks noGrp="1"/>
          </p:cNvSpPr>
          <p:nvPr/>
        </p:nvSpPr>
        <p:spPr bwMode="auto">
          <a:xfrm>
            <a:off x="3671888" y="64532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210F392B-6CFB-F54E-99BE-B43144E874D1}" type="slidenum">
              <a:rPr lang="en-US" sz="914">
                <a:solidFill>
                  <a:srgbClr val="A6A6A6"/>
                </a:solidFill>
              </a:rPr>
              <a:pPr defTabSz="456183" eaLnBrk="1" fontAlgn="base" hangingPunct="1">
                <a:spcBef>
                  <a:spcPct val="0"/>
                </a:spcBef>
                <a:spcAft>
                  <a:spcPct val="0"/>
                </a:spcAft>
              </a:pPr>
              <a:t>48</a:t>
            </a:fld>
            <a:endParaRPr lang="en-US" sz="914">
              <a:solidFill>
                <a:srgbClr val="A6A6A6"/>
              </a:solidFill>
            </a:endParaRPr>
          </a:p>
        </p:txBody>
      </p:sp>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913" y="2986131"/>
            <a:ext cx="1314450" cy="1247775"/>
          </a:xfrm>
          <a:prstGeom prst="rect">
            <a:avLst/>
          </a:prstGeom>
          <a:noFill/>
          <a:extLst>
            <a:ext uri="{909E8E84-426E-40dd-AFC4-6F175D3DCCD1}">
              <a14:hiddenFill xmlns:a14="http://schemas.microsoft.com/office/drawing/2010/main" xmlns="">
                <a:solidFill>
                  <a:srgbClr val="FFFFFF"/>
                </a:solidFill>
              </a14:hiddenFill>
            </a:ext>
          </a:extLst>
        </p:spPr>
      </p:pic>
      <p:pic>
        <p:nvPicPr>
          <p:cNvPr id="5632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20476" r="7996"/>
          <a:stretch>
            <a:fillRect/>
          </a:stretch>
        </p:blipFill>
        <p:spPr bwMode="auto">
          <a:xfrm>
            <a:off x="2309814" y="3246120"/>
            <a:ext cx="4532312" cy="3960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113426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r>
              <a:rPr lang="en-US">
                <a:latin typeface="Calibri" charset="0"/>
              </a:rPr>
              <a:t>Liberty server dir/package</a:t>
            </a:r>
          </a:p>
        </p:txBody>
      </p:sp>
      <p:sp>
        <p:nvSpPr>
          <p:cNvPr id="6147" name="Content Placeholder 2"/>
          <p:cNvSpPr>
            <a:spLocks noGrp="1"/>
          </p:cNvSpPr>
          <p:nvPr>
            <p:ph idx="1"/>
          </p:nvPr>
        </p:nvSpPr>
        <p:spPr>
          <a:xfrm>
            <a:off x="381000" y="1600243"/>
            <a:ext cx="8229600" cy="4525963"/>
          </a:xfrm>
        </p:spPr>
        <p:txBody>
          <a:bodyPr/>
          <a:lstStyle/>
          <a:p>
            <a:r>
              <a:rPr lang="en-US" sz="2391">
                <a:latin typeface="Calibri" charset="0"/>
              </a:rPr>
              <a:t>A server package</a:t>
            </a:r>
          </a:p>
          <a:p>
            <a:pPr lvl="1"/>
            <a:r>
              <a:rPr lang="en-US" sz="1969">
                <a:latin typeface="Calibri" charset="0"/>
              </a:rPr>
              <a:t>Use </a:t>
            </a:r>
            <a:r>
              <a:rPr lang="ja-JP" altLang="en-US" sz="1969">
                <a:latin typeface="Calibri" charset="0"/>
              </a:rPr>
              <a:t>“</a:t>
            </a:r>
            <a:r>
              <a:rPr lang="en-US" sz="1969">
                <a:latin typeface="Calibri" charset="0"/>
              </a:rPr>
              <a:t>./bin/server package myServer --include=usr</a:t>
            </a:r>
            <a:r>
              <a:rPr lang="ja-JP" altLang="en-US" sz="1969">
                <a:latin typeface="Calibri" charset="0"/>
              </a:rPr>
              <a:t>”</a:t>
            </a:r>
            <a:r>
              <a:rPr lang="en-US" sz="1969">
                <a:latin typeface="Calibri" charset="0"/>
              </a:rPr>
              <a:t> to create it</a:t>
            </a:r>
          </a:p>
          <a:p>
            <a:pPr lvl="1"/>
            <a:endParaRPr lang="en-US" sz="1969">
              <a:latin typeface="Calibri" charset="0"/>
            </a:endParaRPr>
          </a:p>
          <a:p>
            <a:r>
              <a:rPr lang="en-US" sz="2391">
                <a:latin typeface="Calibri" charset="0"/>
              </a:rPr>
              <a:t>Or, simply a server directory</a:t>
            </a:r>
          </a:p>
        </p:txBody>
      </p:sp>
      <p:pic>
        <p:nvPicPr>
          <p:cNvPr id="61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3435351"/>
            <a:ext cx="198438"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49" name="TextBox 23"/>
          <p:cNvSpPr txBox="1">
            <a:spLocks noChangeArrowheads="1"/>
          </p:cNvSpPr>
          <p:nvPr/>
        </p:nvSpPr>
        <p:spPr bwMode="auto">
          <a:xfrm>
            <a:off x="1133475" y="3378243"/>
            <a:ext cx="774167" cy="276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2433" eaLnBrk="1" fontAlgn="base" hangingPunct="1">
              <a:spcBef>
                <a:spcPct val="0"/>
              </a:spcBef>
              <a:spcAft>
                <a:spcPct val="0"/>
              </a:spcAft>
            </a:pPr>
            <a:r>
              <a:rPr lang="en-US" sz="1195">
                <a:solidFill>
                  <a:prstClr val="black"/>
                </a:solidFill>
              </a:rPr>
              <a:t>myServer</a:t>
            </a:r>
          </a:p>
        </p:txBody>
      </p:sp>
      <p:pic>
        <p:nvPicPr>
          <p:cNvPr id="61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1" y="3956050"/>
            <a:ext cx="198438" cy="21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51" name="TextBox 23"/>
          <p:cNvSpPr txBox="1">
            <a:spLocks noChangeArrowheads="1"/>
          </p:cNvSpPr>
          <p:nvPr/>
        </p:nvSpPr>
        <p:spPr bwMode="auto">
          <a:xfrm>
            <a:off x="1295442" y="3898943"/>
            <a:ext cx="477612" cy="276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2433" eaLnBrk="1" fontAlgn="base" hangingPunct="1">
              <a:spcBef>
                <a:spcPct val="0"/>
              </a:spcBef>
              <a:spcAft>
                <a:spcPct val="0"/>
              </a:spcAft>
            </a:pPr>
            <a:r>
              <a:rPr lang="en-US" sz="1195">
                <a:solidFill>
                  <a:prstClr val="black"/>
                </a:solidFill>
              </a:rPr>
              <a:t>apps</a:t>
            </a:r>
          </a:p>
        </p:txBody>
      </p:sp>
      <p:pic>
        <p:nvPicPr>
          <p:cNvPr id="6152"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4179888"/>
            <a:ext cx="190500" cy="220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53" name="TextBox 8"/>
          <p:cNvSpPr txBox="1">
            <a:spLocks noChangeArrowheads="1"/>
          </p:cNvSpPr>
          <p:nvPr/>
        </p:nvSpPr>
        <p:spPr bwMode="auto">
          <a:xfrm>
            <a:off x="1549400" y="4127503"/>
            <a:ext cx="1590096" cy="276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2433" eaLnBrk="1" fontAlgn="base" hangingPunct="1">
              <a:spcBef>
                <a:spcPct val="0"/>
              </a:spcBef>
              <a:spcAft>
                <a:spcPct val="0"/>
              </a:spcAft>
            </a:pPr>
            <a:r>
              <a:rPr lang="en-US" sz="1195">
                <a:solidFill>
                  <a:prstClr val="black"/>
                </a:solidFill>
              </a:rPr>
              <a:t>myWondefulApp1.war</a:t>
            </a:r>
          </a:p>
        </p:txBody>
      </p:sp>
      <p:pic>
        <p:nvPicPr>
          <p:cNvPr id="6154"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697288"/>
            <a:ext cx="190500" cy="220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55" name="TextBox 8"/>
          <p:cNvSpPr txBox="1">
            <a:spLocks noChangeArrowheads="1"/>
          </p:cNvSpPr>
          <p:nvPr/>
        </p:nvSpPr>
        <p:spPr bwMode="auto">
          <a:xfrm>
            <a:off x="1371601" y="3644901"/>
            <a:ext cx="833479" cy="276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2433" eaLnBrk="1" fontAlgn="base" hangingPunct="1">
              <a:spcBef>
                <a:spcPct val="0"/>
              </a:spcBef>
              <a:spcAft>
                <a:spcPct val="0"/>
              </a:spcAft>
            </a:pPr>
            <a:r>
              <a:rPr lang="en-US" sz="1195">
                <a:solidFill>
                  <a:prstClr val="black"/>
                </a:solidFill>
              </a:rPr>
              <a:t>server.xml</a:t>
            </a:r>
          </a:p>
        </p:txBody>
      </p:sp>
      <p:pic>
        <p:nvPicPr>
          <p:cNvPr id="6156"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6" y="4408488"/>
            <a:ext cx="190500" cy="220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57" name="TextBox 8"/>
          <p:cNvSpPr txBox="1">
            <a:spLocks noChangeArrowheads="1"/>
          </p:cNvSpPr>
          <p:nvPr/>
        </p:nvSpPr>
        <p:spPr bwMode="auto">
          <a:xfrm>
            <a:off x="1565276" y="4356143"/>
            <a:ext cx="1558036" cy="276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defTabSz="912433" eaLnBrk="1" fontAlgn="base" hangingPunct="1">
              <a:spcBef>
                <a:spcPct val="0"/>
              </a:spcBef>
              <a:spcAft>
                <a:spcPct val="0"/>
              </a:spcAft>
            </a:pPr>
            <a:r>
              <a:rPr lang="en-US" sz="1195">
                <a:solidFill>
                  <a:prstClr val="black"/>
                </a:solidFill>
              </a:rPr>
              <a:t>myWondefulApp2.ear</a:t>
            </a:r>
          </a:p>
        </p:txBody>
      </p:sp>
      <p:sp>
        <p:nvSpPr>
          <p:cNvPr id="16" name="Right Arrow 15"/>
          <p:cNvSpPr/>
          <p:nvPr/>
        </p:nvSpPr>
        <p:spPr>
          <a:xfrm>
            <a:off x="2340018" y="3700506"/>
            <a:ext cx="1165225" cy="115887"/>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240" tIns="45620" rIns="91240" bIns="45620" anchor="ctr"/>
          <a:lstStyle/>
          <a:p>
            <a:pPr defTabSz="912433" fontAlgn="base">
              <a:spcBef>
                <a:spcPct val="0"/>
              </a:spcBef>
              <a:spcAft>
                <a:spcPct val="0"/>
              </a:spcAft>
            </a:pPr>
            <a:endParaRPr lang="en-US" sz="1828">
              <a:solidFill>
                <a:srgbClr val="FFFFFF"/>
              </a:solidFill>
              <a:latin typeface="Calibri" charset="0"/>
              <a:ea typeface="ＭＳ Ｐゴシック" charset="0"/>
              <a:cs typeface="Arial" charset="0"/>
            </a:endParaRPr>
          </a:p>
        </p:txBody>
      </p:sp>
      <p:sp>
        <p:nvSpPr>
          <p:cNvPr id="18" name="Rectangle 17"/>
          <p:cNvSpPr/>
          <p:nvPr/>
        </p:nvSpPr>
        <p:spPr>
          <a:xfrm>
            <a:off x="970111" y="5475429"/>
            <a:ext cx="6312606" cy="773856"/>
          </a:xfrm>
          <a:prstGeom prst="rect">
            <a:avLst/>
          </a:prstGeom>
          <a:noFill/>
        </p:spPr>
        <p:txBody>
          <a:bodyPr wrap="none" lIns="91240" tIns="45620" rIns="91240" bIns="456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defTabSz="912433" fontAlgn="base">
              <a:spcBef>
                <a:spcPct val="0"/>
              </a:spcBef>
              <a:spcAft>
                <a:spcPct val="0"/>
              </a:spcAft>
              <a:defRPr/>
            </a:pPr>
            <a:r>
              <a:rPr lang="en-US" sz="4430" b="1" dirty="0">
                <a:ln/>
                <a:solidFill>
                  <a:srgbClr val="9BBB59"/>
                </a:solidFill>
                <a:latin typeface="Calibri" pitchFamily="34" charset="0"/>
                <a:ea typeface="ＭＳ Ｐゴシック" charset="0"/>
                <a:cs typeface="Arial" charset="0"/>
              </a:rPr>
              <a:t>Now you take full control!</a:t>
            </a:r>
          </a:p>
        </p:txBody>
      </p:sp>
      <p:pic>
        <p:nvPicPr>
          <p:cNvPr id="61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33738"/>
            <a:ext cx="5130800"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23633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58"/>
          <p:cNvSpPr>
            <a:spLocks noChangeArrowheads="1"/>
          </p:cNvSpPr>
          <p:nvPr/>
        </p:nvSpPr>
        <p:spPr bwMode="auto">
          <a:xfrm>
            <a:off x="271463" y="6094414"/>
            <a:ext cx="8609012" cy="422274"/>
          </a:xfrm>
          <a:prstGeom prst="rect">
            <a:avLst/>
          </a:prstGeom>
          <a:solidFill>
            <a:srgbClr val="597C96">
              <a:alpha val="10196"/>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lstStyle/>
          <a:p>
            <a:pPr eaLnBrk="1" hangingPunct="1"/>
            <a:endParaRPr lang="en-US" sz="2391">
              <a:latin typeface="Arial" charset="0"/>
              <a:cs typeface="Arial" charset="0"/>
              <a:sym typeface="Arial" charset="0"/>
            </a:endParaRPr>
          </a:p>
        </p:txBody>
      </p:sp>
      <p:sp>
        <p:nvSpPr>
          <p:cNvPr id="21507" name="Shape 60"/>
          <p:cNvSpPr>
            <a:spLocks noChangeArrowheads="1"/>
          </p:cNvSpPr>
          <p:nvPr/>
        </p:nvSpPr>
        <p:spPr bwMode="auto">
          <a:xfrm>
            <a:off x="266701" y="5664200"/>
            <a:ext cx="2840038" cy="438150"/>
          </a:xfrm>
          <a:prstGeom prst="rect">
            <a:avLst/>
          </a:prstGeom>
          <a:solidFill>
            <a:srgbClr val="597C96"/>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lstStyle/>
          <a:p>
            <a:pPr eaLnBrk="1" hangingPunct="1"/>
            <a:endParaRPr lang="en-US" sz="2391">
              <a:latin typeface="Arial" charset="0"/>
              <a:cs typeface="Arial" charset="0"/>
              <a:sym typeface="Arial" charset="0"/>
            </a:endParaRPr>
          </a:p>
        </p:txBody>
      </p:sp>
      <p:pic>
        <p:nvPicPr>
          <p:cNvPr id="21508" name="Picture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1503366"/>
            <a:ext cx="8966200" cy="397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9" name="Rectangle 2"/>
          <p:cNvSpPr>
            <a:spLocks noGrp="1" noChangeArrowheads="1"/>
          </p:cNvSpPr>
          <p:nvPr>
            <p:ph type="title" idx="4294967295"/>
          </p:nvPr>
        </p:nvSpPr>
        <p:spPr>
          <a:noFill/>
          <a:ln>
            <a:noFill/>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algn="ctr"/>
            <a:r>
              <a:rPr lang="en-US" sz="3500" dirty="0">
                <a:solidFill>
                  <a:schemeClr val="accent1">
                    <a:lumMod val="50000"/>
                  </a:schemeClr>
                </a:solidFill>
                <a:cs typeface="Helvetica Neue Medium"/>
              </a:rPr>
              <a:t>Evolving </a:t>
            </a:r>
            <a:r>
              <a:rPr lang="en-US" sz="3500" dirty="0" err="1" smtClean="0">
                <a:solidFill>
                  <a:schemeClr val="accent1">
                    <a:lumMod val="50000"/>
                  </a:schemeClr>
                </a:solidFill>
                <a:cs typeface="Helvetica Neue Medium"/>
              </a:rPr>
              <a:t>Bluemix</a:t>
            </a:r>
            <a:r>
              <a:rPr lang="en-US" sz="3500" dirty="0" smtClean="0">
                <a:solidFill>
                  <a:schemeClr val="accent1">
                    <a:lumMod val="50000"/>
                  </a:schemeClr>
                </a:solidFill>
                <a:cs typeface="Helvetica Neue Medium"/>
              </a:rPr>
              <a:t> Platform </a:t>
            </a:r>
            <a:r>
              <a:rPr lang="en-US" sz="2883" dirty="0">
                <a:cs typeface="Helvetica Neue Medium"/>
              </a:rPr>
              <a:t/>
            </a:r>
            <a:br>
              <a:rPr lang="en-US" sz="2883" dirty="0">
                <a:cs typeface="Helvetica Neue Medium"/>
              </a:rPr>
            </a:br>
            <a:r>
              <a:rPr lang="en-US" sz="2000" dirty="0">
                <a:solidFill>
                  <a:schemeClr val="accent1">
                    <a:lumMod val="50000"/>
                  </a:schemeClr>
                </a:solidFill>
                <a:latin typeface="Helvetica Neue Thin"/>
                <a:cs typeface="Helvetica Neue Medium"/>
              </a:rPr>
              <a:t>B</a:t>
            </a:r>
            <a:r>
              <a:rPr lang="en-US" sz="2000" dirty="0" smtClean="0">
                <a:solidFill>
                  <a:schemeClr val="accent1">
                    <a:lumMod val="50000"/>
                  </a:schemeClr>
                </a:solidFill>
                <a:latin typeface="Helvetica Neue Thin"/>
                <a:cs typeface="Helvetica Neue Thin"/>
              </a:rPr>
              <a:t>ring full </a:t>
            </a:r>
            <a:r>
              <a:rPr lang="en-US" sz="2000" dirty="0">
                <a:solidFill>
                  <a:schemeClr val="accent1">
                    <a:lumMod val="50000"/>
                  </a:schemeClr>
                </a:solidFill>
                <a:latin typeface="Helvetica Neue Thin"/>
                <a:cs typeface="Helvetica Neue Thin"/>
              </a:rPr>
              <a:t>range of developer services into </a:t>
            </a:r>
            <a:r>
              <a:rPr lang="en-US" sz="2000" dirty="0" err="1">
                <a:solidFill>
                  <a:schemeClr val="accent1">
                    <a:lumMod val="50000"/>
                  </a:schemeClr>
                </a:solidFill>
                <a:latin typeface="Helvetica Neue Thin"/>
                <a:cs typeface="Helvetica Neue Thin"/>
              </a:rPr>
              <a:t>Bluemix</a:t>
            </a:r>
            <a:endParaRPr lang="en-US" sz="2000" dirty="0">
              <a:solidFill>
                <a:schemeClr val="accent1">
                  <a:lumMod val="50000"/>
                </a:schemeClr>
              </a:solidFill>
              <a:latin typeface="Helvetica Neue Thin"/>
              <a:cs typeface="Helvetica Neue Thin"/>
            </a:endParaRPr>
          </a:p>
        </p:txBody>
      </p:sp>
      <p:sp>
        <p:nvSpPr>
          <p:cNvPr id="21510" name="Shape 58"/>
          <p:cNvSpPr>
            <a:spLocks noChangeArrowheads="1"/>
          </p:cNvSpPr>
          <p:nvPr/>
        </p:nvSpPr>
        <p:spPr bwMode="auto">
          <a:xfrm>
            <a:off x="266705" y="5667379"/>
            <a:ext cx="8609013" cy="422274"/>
          </a:xfrm>
          <a:prstGeom prst="rect">
            <a:avLst/>
          </a:prstGeom>
          <a:solidFill>
            <a:srgbClr val="597C96">
              <a:alpha val="10196"/>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lstStyle/>
          <a:p>
            <a:pPr eaLnBrk="1" hangingPunct="1"/>
            <a:endParaRPr lang="en-US" sz="2391">
              <a:latin typeface="Arial" charset="0"/>
              <a:cs typeface="Arial" charset="0"/>
              <a:sym typeface="Arial" charset="0"/>
            </a:endParaRPr>
          </a:p>
        </p:txBody>
      </p:sp>
      <p:graphicFrame>
        <p:nvGraphicFramePr>
          <p:cNvPr id="105542" name="Group 70"/>
          <p:cNvGraphicFramePr>
            <a:graphicFrameLocks noGrp="1"/>
          </p:cNvGraphicFramePr>
          <p:nvPr>
            <p:ph idx="4294967295"/>
          </p:nvPr>
        </p:nvGraphicFramePr>
        <p:xfrm>
          <a:off x="204788" y="5654676"/>
          <a:ext cx="8686800" cy="876300"/>
        </p:xfrm>
        <a:graphic>
          <a:graphicData uri="http://schemas.openxmlformats.org/drawingml/2006/table">
            <a:tbl>
              <a:tblPr/>
              <a:tblGrid>
                <a:gridCol w="2895600"/>
                <a:gridCol w="2895600"/>
                <a:gridCol w="2895600"/>
              </a:tblGrid>
              <a:tr h="439737">
                <a:tc>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Wingdings" pitchFamily="2" charset="2"/>
                        <a:buNone/>
                        <a:tabLst/>
                      </a:pPr>
                      <a:r>
                        <a:rPr kumimoji="0" lang="en-US" sz="2000" b="1" i="0" u="none" strike="noStrike" cap="none" normalizeH="0" baseline="0" smtClean="0">
                          <a:ln>
                            <a:noFill/>
                          </a:ln>
                          <a:solidFill>
                            <a:schemeClr val="bg1"/>
                          </a:solidFill>
                          <a:effectLst/>
                          <a:latin typeface="Arial" pitchFamily="34" charset="0"/>
                          <a:ea typeface="MS PGothic" pitchFamily="34" charset="-128"/>
                        </a:rPr>
                        <a:t>Services</a:t>
                      </a:r>
                    </a:p>
                  </a:txBody>
                  <a:tcP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Wingdings" pitchFamily="2" charset="2"/>
                        <a:buNone/>
                        <a:tabLst/>
                      </a:pPr>
                      <a:r>
                        <a:rPr kumimoji="0" lang="en-US" sz="2000" b="0" i="0" u="none" strike="noStrike" cap="none" normalizeH="0" baseline="0" smtClean="0">
                          <a:ln>
                            <a:noFill/>
                          </a:ln>
                          <a:solidFill>
                            <a:srgbClr val="B2B2B2"/>
                          </a:solidFill>
                          <a:effectLst/>
                          <a:latin typeface="Arial" pitchFamily="34" charset="0"/>
                          <a:ea typeface="MS PGothic" pitchFamily="34" charset="-128"/>
                        </a:rPr>
                        <a:t>Integration</a:t>
                      </a:r>
                    </a:p>
                  </a:txBody>
                  <a:tcP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Wingdings" pitchFamily="2" charset="2"/>
                        <a:buNone/>
                        <a:tabLst/>
                      </a:pPr>
                      <a:r>
                        <a:rPr kumimoji="0" lang="en-US" sz="2000" b="0" i="0" u="none" strike="noStrike" cap="none" normalizeH="0" baseline="0" smtClean="0">
                          <a:ln>
                            <a:noFill/>
                          </a:ln>
                          <a:solidFill>
                            <a:srgbClr val="B2B2B2"/>
                          </a:solidFill>
                          <a:effectLst/>
                          <a:latin typeface="Arial" pitchFamily="34" charset="0"/>
                          <a:ea typeface="MS PGothic" pitchFamily="34" charset="-128"/>
                        </a:rPr>
                        <a:t>Portability </a:t>
                      </a:r>
                    </a:p>
                  </a:txBody>
                  <a:tcP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r h="436563">
                <a:tc gridSpan="3">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Wingdings" pitchFamily="2" charset="2"/>
                        <a:buNone/>
                        <a:tabLst/>
                      </a:pPr>
                      <a:r>
                        <a:rPr kumimoji="0" lang="en-US" sz="2000" b="0" i="0" u="none" strike="noStrike" cap="none" normalizeH="0" baseline="0" smtClean="0">
                          <a:ln>
                            <a:noFill/>
                          </a:ln>
                          <a:solidFill>
                            <a:srgbClr val="B2B2B2"/>
                          </a:solidFill>
                          <a:effectLst/>
                          <a:latin typeface="Arial" pitchFamily="34" charset="0"/>
                          <a:ea typeface="MS PGothic" pitchFamily="34" charset="-128"/>
                        </a:rPr>
                        <a:t>Flexible Deployment Models</a:t>
                      </a:r>
                    </a:p>
                  </a:txBody>
                  <a:tcP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bl>
          </a:graphicData>
        </a:graphic>
      </p:graphicFrame>
      <p:sp>
        <p:nvSpPr>
          <p:cNvPr id="21523" name="Slide Number Placeholder 3"/>
          <p:cNvSpPr txBox="1">
            <a:spLocks noGrp="1"/>
          </p:cNvSpPr>
          <p:nvPr/>
        </p:nvSpPr>
        <p:spPr bwMode="black">
          <a:xfrm>
            <a:off x="182563" y="6537329"/>
            <a:ext cx="366712"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00" tIns="46000" rIns="92000" bIns="46000"/>
          <a:lstStyle>
            <a:lvl1pPr>
              <a:defRPr sz="2200">
                <a:solidFill>
                  <a:schemeClr val="hlink"/>
                </a:solidFill>
                <a:latin typeface="Helvetica" charset="0"/>
                <a:ea typeface="ＭＳ Ｐゴシック" charset="0"/>
                <a:cs typeface="MS PGothic" charset="0"/>
              </a:defRPr>
            </a:lvl1pPr>
            <a:lvl2pPr marL="742950" indent="-285750">
              <a:defRPr sz="2200">
                <a:solidFill>
                  <a:schemeClr val="hlink"/>
                </a:solidFill>
                <a:latin typeface="Helvetica" charset="0"/>
                <a:ea typeface="MS PGothic" charset="0"/>
                <a:cs typeface="MS PGothic" charset="0"/>
              </a:defRPr>
            </a:lvl2pPr>
            <a:lvl3pPr marL="1143000" indent="-228600">
              <a:defRPr sz="2200">
                <a:solidFill>
                  <a:schemeClr val="hlink"/>
                </a:solidFill>
                <a:latin typeface="Helvetica" charset="0"/>
                <a:ea typeface="MS PGothic" charset="0"/>
                <a:cs typeface="MS PGothic" charset="0"/>
              </a:defRPr>
            </a:lvl3pPr>
            <a:lvl4pPr marL="1600200" indent="-228600">
              <a:defRPr sz="2200">
                <a:solidFill>
                  <a:schemeClr val="hlink"/>
                </a:solidFill>
                <a:latin typeface="Helvetica" charset="0"/>
                <a:ea typeface="MS PGothic" charset="0"/>
                <a:cs typeface="MS PGothic" charset="0"/>
              </a:defRPr>
            </a:lvl4pPr>
            <a:lvl5pPr marL="2057400" indent="-228600">
              <a:defRPr sz="2200">
                <a:solidFill>
                  <a:schemeClr val="hlink"/>
                </a:solidFill>
                <a:latin typeface="Helvetica"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Helvetica" charset="0"/>
                <a:ea typeface="MS PGothic" charset="0"/>
                <a:cs typeface="MS PGothic" charset="0"/>
              </a:defRPr>
            </a:lvl9pPr>
          </a:lstStyle>
          <a:p>
            <a:pPr eaLnBrk="1" hangingPunct="1"/>
            <a:fld id="{A214D422-0C97-FE44-B064-6AE99E76B82C}" type="slidenum">
              <a:rPr lang="en-US" sz="773">
                <a:solidFill>
                  <a:schemeClr val="tx1"/>
                </a:solidFill>
                <a:latin typeface="Arial" charset="0"/>
                <a:cs typeface="Arial" charset="0"/>
              </a:rPr>
              <a:pPr eaLnBrk="1" hangingPunct="1"/>
              <a:t>5</a:t>
            </a:fld>
            <a:endParaRPr lang="en-US" sz="773">
              <a:solidFill>
                <a:schemeClr val="tx1"/>
              </a:solidFill>
              <a:latin typeface="Arial" charset="0"/>
              <a:cs typeface="Arial" charset="0"/>
            </a:endParaRPr>
          </a:p>
        </p:txBody>
      </p:sp>
    </p:spTree>
    <p:extLst>
      <p:ext uri="{BB962C8B-B14F-4D97-AF65-F5344CB8AC3E}">
        <p14:creationId xmlns:p14="http://schemas.microsoft.com/office/powerpoint/2010/main" val="24299541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p:txBody>
          <a:bodyPr/>
          <a:lstStyle/>
          <a:p>
            <a:pPr eaLnBrk="1" hangingPunct="1"/>
            <a:r>
              <a:rPr lang="en-US" sz="2391">
                <a:latin typeface="Arial" charset="0"/>
              </a:rPr>
              <a:t>You can also turn off Auto-Configuration and get the control</a:t>
            </a:r>
          </a:p>
        </p:txBody>
      </p:sp>
      <p:sp>
        <p:nvSpPr>
          <p:cNvPr id="66564" name="Slide Number Placeholder 3"/>
          <p:cNvSpPr txBox="1">
            <a:spLocks noGrp="1"/>
          </p:cNvSpPr>
          <p:nvPr/>
        </p:nvSpPr>
        <p:spPr bwMode="auto">
          <a:xfrm>
            <a:off x="3671888" y="64532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01BF904C-39D0-4645-BA50-EE11EC109074}" type="slidenum">
              <a:rPr lang="en-US" sz="914">
                <a:solidFill>
                  <a:srgbClr val="A6A6A6"/>
                </a:solidFill>
              </a:rPr>
              <a:pPr defTabSz="456183" eaLnBrk="1" fontAlgn="base" hangingPunct="1">
                <a:spcBef>
                  <a:spcPct val="0"/>
                </a:spcBef>
                <a:spcAft>
                  <a:spcPct val="0"/>
                </a:spcAft>
              </a:pPr>
              <a:t>50</a:t>
            </a:fld>
            <a:endParaRPr lang="en-US" sz="914">
              <a:solidFill>
                <a:srgbClr val="A6A6A6"/>
              </a:solidFill>
            </a:endParaRPr>
          </a:p>
        </p:txBody>
      </p:sp>
      <p:sp>
        <p:nvSpPr>
          <p:cNvPr id="43011" name="Content Placeholder 2"/>
          <p:cNvSpPr>
            <a:spLocks/>
          </p:cNvSpPr>
          <p:nvPr/>
        </p:nvSpPr>
        <p:spPr bwMode="auto">
          <a:xfrm>
            <a:off x="335006" y="1054100"/>
            <a:ext cx="8505825"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p>
            <a:pPr marL="362724" indent="-362724" defTabSz="456183" fontAlgn="base">
              <a:spcBef>
                <a:spcPct val="20000"/>
              </a:spcBef>
              <a:spcAft>
                <a:spcPct val="0"/>
              </a:spcAft>
              <a:buSzPct val="100000"/>
              <a:buBlip>
                <a:blip r:embed="rId2"/>
              </a:buBlip>
            </a:pPr>
            <a:endParaRPr lang="en-US" sz="2180">
              <a:solidFill>
                <a:prstClr val="black"/>
              </a:solidFill>
              <a:latin typeface="Arial" charset="0"/>
              <a:ea typeface="ＭＳ Ｐゴシック" charset="0"/>
              <a:cs typeface="Arial" charset="0"/>
            </a:endParaRPr>
          </a:p>
          <a:p>
            <a:pPr marL="362724" indent="-362724" defTabSz="456183" fontAlgn="base">
              <a:spcBef>
                <a:spcPct val="20000"/>
              </a:spcBef>
              <a:spcAft>
                <a:spcPct val="0"/>
              </a:spcAft>
              <a:buSzPct val="100000"/>
              <a:buBlip>
                <a:blip r:embed="rId2"/>
              </a:buBlip>
            </a:pPr>
            <a:r>
              <a:rPr lang="en-US" sz="2180">
                <a:solidFill>
                  <a:prstClr val="black"/>
                </a:solidFill>
                <a:latin typeface="Arial" charset="0"/>
                <a:ea typeface="ＭＳ Ｐゴシック" charset="0"/>
                <a:cs typeface="Arial" charset="0"/>
              </a:rPr>
              <a:t>Connection info in runtime-vars.xml as variables</a:t>
            </a:r>
          </a:p>
          <a:p>
            <a:pPr marL="362724" indent="-362724" defTabSz="456183" fontAlgn="base">
              <a:spcBef>
                <a:spcPct val="20000"/>
              </a:spcBef>
              <a:spcAft>
                <a:spcPct val="0"/>
              </a:spcAft>
              <a:buSzPct val="100000"/>
              <a:buBlip>
                <a:blip r:embed="rId2"/>
              </a:buBlip>
            </a:pPr>
            <a:r>
              <a:rPr lang="en-US" sz="2180">
                <a:solidFill>
                  <a:prstClr val="black"/>
                </a:solidFill>
                <a:latin typeface="Arial" charset="0"/>
                <a:ea typeface="ＭＳ Ｐゴシック" charset="0"/>
                <a:cs typeface="Arial" charset="0"/>
              </a:rPr>
              <a:t>Provide a server.xml that reads these variables</a:t>
            </a:r>
          </a:p>
          <a:p>
            <a:pPr marL="362724" indent="-362724" defTabSz="456183" fontAlgn="base">
              <a:spcBef>
                <a:spcPct val="20000"/>
              </a:spcBef>
              <a:spcAft>
                <a:spcPct val="0"/>
              </a:spcAft>
              <a:buSzPct val="100000"/>
              <a:buBlip>
                <a:blip r:embed="rId2"/>
              </a:buBlip>
            </a:pPr>
            <a:r>
              <a:rPr lang="en-US" sz="2180">
                <a:solidFill>
                  <a:prstClr val="black"/>
                </a:solidFill>
                <a:latin typeface="Arial" charset="0"/>
                <a:ea typeface="ＭＳ Ｐゴシック" charset="0"/>
                <a:cs typeface="Arial" charset="0"/>
              </a:rPr>
              <a:t>Push server package</a:t>
            </a:r>
          </a:p>
          <a:p>
            <a:pPr marL="362724" indent="-362724" defTabSz="456183" fontAlgn="base">
              <a:spcBef>
                <a:spcPct val="20000"/>
              </a:spcBef>
              <a:spcAft>
                <a:spcPct val="0"/>
              </a:spcAft>
              <a:buSzPct val="100000"/>
              <a:buBlip>
                <a:blip r:embed="rId2"/>
              </a:buBlip>
            </a:pPr>
            <a:endParaRPr lang="en-US" sz="2180">
              <a:solidFill>
                <a:prstClr val="black"/>
              </a:solidFill>
              <a:latin typeface="Arial" charset="0"/>
              <a:ea typeface="ＭＳ Ｐゴシック" charset="0"/>
              <a:cs typeface="Arial" charset="0"/>
            </a:endParaRPr>
          </a:p>
          <a:p>
            <a:pPr marL="362724" indent="-362724" defTabSz="456183" fontAlgn="base">
              <a:spcBef>
                <a:spcPct val="20000"/>
              </a:spcBef>
              <a:spcAft>
                <a:spcPct val="0"/>
              </a:spcAft>
              <a:buSzPct val="100000"/>
            </a:pPr>
            <a:endParaRPr lang="en-US" sz="2180">
              <a:solidFill>
                <a:prstClr val="black"/>
              </a:solidFill>
              <a:latin typeface="Arial" charset="0"/>
              <a:ea typeface="ＭＳ Ｐゴシック" charset="0"/>
              <a:cs typeface="Arial" charset="0"/>
            </a:endParaRPr>
          </a:p>
        </p:txBody>
      </p:sp>
      <p:sp>
        <p:nvSpPr>
          <p:cNvPr id="66567" name="Text Box 7"/>
          <p:cNvSpPr txBox="1">
            <a:spLocks noChangeArrowheads="1"/>
          </p:cNvSpPr>
          <p:nvPr/>
        </p:nvSpPr>
        <p:spPr bwMode="auto">
          <a:xfrm>
            <a:off x="1670050" y="3044826"/>
            <a:ext cx="2591972" cy="26237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240" tIns="45620" rIns="91240" bIns="45620">
            <a:spAutoFit/>
          </a:bodyPr>
          <a:lstStyle>
            <a:lvl1pPr eaLnBrk="0" hangingPunct="0">
              <a:defRPr>
                <a:solidFill>
                  <a:schemeClr val="tx1"/>
                </a:solidFill>
                <a:latin typeface="Arial" charset="0"/>
                <a:ea typeface="ＭＳ Ｐゴシック" charset="0"/>
                <a:cs typeface="Arial" charset="0"/>
              </a:defRPr>
            </a:lvl1pPr>
            <a:lvl2pPr eaLnBrk="0" hangingPunct="0">
              <a:defRPr>
                <a:solidFill>
                  <a:schemeClr val="tx1"/>
                </a:solidFill>
                <a:latin typeface="Arial" charset="0"/>
                <a:ea typeface="Arial" charset="0"/>
                <a:cs typeface="Arial" charset="0"/>
              </a:defRPr>
            </a:lvl2pPr>
            <a:lvl3pPr eaLnBrk="0" hangingPunct="0">
              <a:defRPr>
                <a:solidFill>
                  <a:schemeClr val="tx1"/>
                </a:solidFill>
                <a:latin typeface="Arial" charset="0"/>
                <a:ea typeface="Arial" charset="0"/>
                <a:cs typeface="Arial" charset="0"/>
              </a:defRPr>
            </a:lvl3pPr>
            <a:lvl4pPr eaLnBrk="0" hangingPunct="0">
              <a:defRPr>
                <a:solidFill>
                  <a:schemeClr val="tx1"/>
                </a:solidFill>
                <a:latin typeface="Arial" charset="0"/>
                <a:ea typeface="Arial" charset="0"/>
                <a:cs typeface="Arial" charset="0"/>
              </a:defRPr>
            </a:lvl4pPr>
            <a:lvl5pPr eaLnBrk="0" hangingPunct="0">
              <a:defRPr>
                <a:solidFill>
                  <a:schemeClr val="tx1"/>
                </a:solidFill>
                <a:latin typeface="Arial" charset="0"/>
                <a:ea typeface="Arial" charset="0"/>
                <a:cs typeface="Arial" charset="0"/>
              </a:defRPr>
            </a:lvl5pPr>
            <a:lvl6pPr eaLnBrk="0" fontAlgn="base" hangingPunct="0">
              <a:spcBef>
                <a:spcPct val="0"/>
              </a:spcBef>
              <a:spcAft>
                <a:spcPct val="0"/>
              </a:spcAft>
              <a:defRPr>
                <a:solidFill>
                  <a:schemeClr val="tx1"/>
                </a:solidFill>
                <a:latin typeface="Arial" charset="0"/>
                <a:ea typeface="Arial" charset="0"/>
                <a:cs typeface="Arial" charset="0"/>
              </a:defRPr>
            </a:lvl6pPr>
            <a:lvl7pPr eaLnBrk="0" fontAlgn="base" hangingPunct="0">
              <a:spcBef>
                <a:spcPct val="0"/>
              </a:spcBef>
              <a:spcAft>
                <a:spcPct val="0"/>
              </a:spcAft>
              <a:defRPr>
                <a:solidFill>
                  <a:schemeClr val="tx1"/>
                </a:solidFill>
                <a:latin typeface="Arial" charset="0"/>
                <a:ea typeface="Arial" charset="0"/>
                <a:cs typeface="Arial" charset="0"/>
              </a:defRPr>
            </a:lvl7pPr>
            <a:lvl8pPr eaLnBrk="0" fontAlgn="base" hangingPunct="0">
              <a:spcBef>
                <a:spcPct val="0"/>
              </a:spcBef>
              <a:spcAft>
                <a:spcPct val="0"/>
              </a:spcAft>
              <a:defRPr>
                <a:solidFill>
                  <a:schemeClr val="tx1"/>
                </a:solidFill>
                <a:latin typeface="Arial" charset="0"/>
                <a:ea typeface="Arial" charset="0"/>
                <a:cs typeface="Arial" charset="0"/>
              </a:defRPr>
            </a:lvl8pPr>
            <a:lvl9pPr eaLnBrk="0" fontAlgn="base" hangingPunct="0">
              <a:spcBef>
                <a:spcPct val="0"/>
              </a:spcBef>
              <a:spcAft>
                <a:spcPct val="0"/>
              </a:spcAft>
              <a:defRPr>
                <a:solidFill>
                  <a:schemeClr val="tx1"/>
                </a:solidFill>
                <a:latin typeface="Arial" charset="0"/>
                <a:ea typeface="Arial" charset="0"/>
                <a:cs typeface="Arial" charset="0"/>
              </a:defRPr>
            </a:lvl9pPr>
          </a:lstStyle>
          <a:p>
            <a:pPr defTabSz="912386" eaLnBrk="1" fontAlgn="base" hangingPunct="1">
              <a:spcBef>
                <a:spcPct val="0"/>
              </a:spcBef>
              <a:spcAft>
                <a:spcPct val="0"/>
              </a:spcAft>
            </a:pPr>
            <a:r>
              <a:rPr lang="en-US" sz="1828" b="1">
                <a:solidFill>
                  <a:prstClr val="black"/>
                </a:solidFill>
              </a:rPr>
              <a:t>myServerPackage.zip</a:t>
            </a:r>
          </a:p>
          <a:p>
            <a:pPr defTabSz="912386" eaLnBrk="1" fontAlgn="base" hangingPunct="1">
              <a:spcBef>
                <a:spcPct val="0"/>
              </a:spcBef>
              <a:spcAft>
                <a:spcPct val="0"/>
              </a:spcAft>
            </a:pPr>
            <a:r>
              <a:rPr lang="en-US" sz="1828">
                <a:solidFill>
                  <a:prstClr val="black"/>
                </a:solidFill>
              </a:rPr>
              <a:t> wlp</a:t>
            </a:r>
          </a:p>
          <a:p>
            <a:pPr defTabSz="912386" eaLnBrk="1" fontAlgn="base" hangingPunct="1">
              <a:spcBef>
                <a:spcPct val="0"/>
              </a:spcBef>
              <a:spcAft>
                <a:spcPct val="0"/>
              </a:spcAft>
            </a:pPr>
            <a:r>
              <a:rPr lang="en-US" sz="1828">
                <a:solidFill>
                  <a:prstClr val="black"/>
                </a:solidFill>
              </a:rPr>
              <a:t>    usr</a:t>
            </a:r>
          </a:p>
          <a:p>
            <a:pPr defTabSz="912386" eaLnBrk="1" fontAlgn="base" hangingPunct="1">
              <a:spcBef>
                <a:spcPct val="0"/>
              </a:spcBef>
              <a:spcAft>
                <a:spcPct val="0"/>
              </a:spcAft>
            </a:pPr>
            <a:r>
              <a:rPr lang="en-US" sz="1828">
                <a:solidFill>
                  <a:prstClr val="black"/>
                </a:solidFill>
              </a:rPr>
              <a:t>       servers</a:t>
            </a:r>
          </a:p>
          <a:p>
            <a:pPr defTabSz="912386" eaLnBrk="1" fontAlgn="base" hangingPunct="1">
              <a:spcBef>
                <a:spcPct val="0"/>
              </a:spcBef>
              <a:spcAft>
                <a:spcPct val="0"/>
              </a:spcAft>
            </a:pPr>
            <a:r>
              <a:rPr lang="en-US" sz="1828">
                <a:solidFill>
                  <a:prstClr val="black"/>
                </a:solidFill>
              </a:rPr>
              <a:t>          defaultServer</a:t>
            </a:r>
          </a:p>
          <a:p>
            <a:pPr defTabSz="912386" eaLnBrk="1" fontAlgn="base" hangingPunct="1">
              <a:spcBef>
                <a:spcPct val="0"/>
              </a:spcBef>
              <a:spcAft>
                <a:spcPct val="0"/>
              </a:spcAft>
            </a:pPr>
            <a:r>
              <a:rPr lang="en-US" sz="1828">
                <a:solidFill>
                  <a:prstClr val="black"/>
                </a:solidFill>
              </a:rPr>
              <a:t>            </a:t>
            </a:r>
            <a:r>
              <a:rPr lang="en-US" sz="1828" b="1">
                <a:solidFill>
                  <a:prstClr val="black"/>
                </a:solidFill>
              </a:rPr>
              <a:t> server.xml</a:t>
            </a:r>
          </a:p>
          <a:p>
            <a:pPr defTabSz="912386" eaLnBrk="1" fontAlgn="base" hangingPunct="1">
              <a:spcBef>
                <a:spcPct val="0"/>
              </a:spcBef>
              <a:spcAft>
                <a:spcPct val="0"/>
              </a:spcAft>
            </a:pPr>
            <a:r>
              <a:rPr lang="en-US" sz="1828">
                <a:solidFill>
                  <a:prstClr val="black"/>
                </a:solidFill>
              </a:rPr>
              <a:t>             apps</a:t>
            </a:r>
          </a:p>
          <a:p>
            <a:pPr defTabSz="912386" eaLnBrk="1" fontAlgn="base" hangingPunct="1">
              <a:spcBef>
                <a:spcPct val="0"/>
              </a:spcBef>
              <a:spcAft>
                <a:spcPct val="0"/>
              </a:spcAft>
            </a:pPr>
            <a:r>
              <a:rPr lang="en-US" sz="1828">
                <a:solidFill>
                  <a:prstClr val="black"/>
                </a:solidFill>
              </a:rPr>
              <a:t>               </a:t>
            </a:r>
            <a:r>
              <a:rPr lang="en-US" sz="1828" b="1">
                <a:solidFill>
                  <a:prstClr val="black"/>
                </a:solidFill>
              </a:rPr>
              <a:t>  myapp.war</a:t>
            </a:r>
          </a:p>
          <a:p>
            <a:pPr defTabSz="912386" eaLnBrk="1" fontAlgn="base" hangingPunct="1">
              <a:spcBef>
                <a:spcPct val="0"/>
              </a:spcBef>
              <a:spcAft>
                <a:spcPct val="0"/>
              </a:spcAft>
            </a:pPr>
            <a:endParaRPr lang="en-US" sz="1828">
              <a:solidFill>
                <a:prstClr val="black"/>
              </a:solidFill>
            </a:endParaRPr>
          </a:p>
        </p:txBody>
      </p:sp>
      <p:sp>
        <p:nvSpPr>
          <p:cNvPr id="66568" name="Rectangle 8"/>
          <p:cNvSpPr>
            <a:spLocks noChangeArrowheads="1"/>
          </p:cNvSpPr>
          <p:nvPr/>
        </p:nvSpPr>
        <p:spPr bwMode="auto">
          <a:xfrm>
            <a:off x="1747881" y="3398840"/>
            <a:ext cx="2835275" cy="19589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240" tIns="45620" rIns="91240" bIns="45620" anchor="ctr"/>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41779838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4" y="5072063"/>
            <a:ext cx="7621587" cy="1047750"/>
          </a:xfrm>
          <a:prstGeom prst="rect">
            <a:avLst/>
          </a:prstGeom>
          <a:noFill/>
          <a:extLst>
            <a:ext uri="{909E8E84-426E-40dd-AFC4-6F175D3DCCD1}">
              <a14:hiddenFill xmlns:a14="http://schemas.microsoft.com/office/drawing/2010/main" xmlns="">
                <a:solidFill>
                  <a:srgbClr val="FFFFFF"/>
                </a:solidFill>
              </a14:hiddenFill>
            </a:ext>
          </a:extLst>
        </p:spPr>
      </p:pic>
      <p:sp>
        <p:nvSpPr>
          <p:cNvPr id="23554" name="Title 1"/>
          <p:cNvSpPr>
            <a:spLocks noGrp="1"/>
          </p:cNvSpPr>
          <p:nvPr>
            <p:ph type="title" idx="4294967295"/>
          </p:nvPr>
        </p:nvSpPr>
        <p:spPr/>
        <p:txBody>
          <a:bodyPr/>
          <a:lstStyle/>
          <a:p>
            <a:pPr eaLnBrk="1" hangingPunct="1"/>
            <a:r>
              <a:rPr lang="en-US" sz="2391">
                <a:latin typeface="Arial" charset="0"/>
              </a:rPr>
              <a:t>You can also turn off Auto-Configuration and get the control</a:t>
            </a:r>
          </a:p>
        </p:txBody>
      </p:sp>
      <p:sp>
        <p:nvSpPr>
          <p:cNvPr id="23555" name="Content Placeholder 2"/>
          <p:cNvSpPr>
            <a:spLocks noGrp="1"/>
          </p:cNvSpPr>
          <p:nvPr>
            <p:ph idx="4294967295"/>
          </p:nvPr>
        </p:nvSpPr>
        <p:spPr>
          <a:xfrm>
            <a:off x="335006" y="1042988"/>
            <a:ext cx="8505825" cy="358775"/>
          </a:xfrm>
        </p:spPr>
        <p:txBody>
          <a:bodyPr/>
          <a:lstStyle/>
          <a:p>
            <a:pPr marL="362724" indent="-362724" eaLnBrk="1" hangingPunct="1">
              <a:buNone/>
            </a:pPr>
            <a:r>
              <a:rPr lang="en-US">
                <a:latin typeface="Arial" charset="0"/>
              </a:rPr>
              <a:t>variables available via runtime-vars.xml (provided)</a:t>
            </a:r>
          </a:p>
        </p:txBody>
      </p:sp>
      <p:sp>
        <p:nvSpPr>
          <p:cNvPr id="23556" name="Slide Number Placeholder 3"/>
          <p:cNvSpPr txBox="1">
            <a:spLocks noGrp="1"/>
          </p:cNvSpPr>
          <p:nvPr/>
        </p:nvSpPr>
        <p:spPr bwMode="auto">
          <a:xfrm>
            <a:off x="3671888" y="6453231"/>
            <a:ext cx="179705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defTabSz="456183" eaLnBrk="1" fontAlgn="base" hangingPunct="1">
              <a:spcBef>
                <a:spcPct val="0"/>
              </a:spcBef>
              <a:spcAft>
                <a:spcPct val="0"/>
              </a:spcAft>
            </a:pPr>
            <a:fld id="{B7298209-9720-7A44-AEAD-8B1696086FDB}" type="slidenum">
              <a:rPr lang="en-US" sz="914">
                <a:solidFill>
                  <a:srgbClr val="A6A6A6"/>
                </a:solidFill>
              </a:rPr>
              <a:pPr defTabSz="456183" eaLnBrk="1" fontAlgn="base" hangingPunct="1">
                <a:spcBef>
                  <a:spcPct val="0"/>
                </a:spcBef>
                <a:spcAft>
                  <a:spcPct val="0"/>
                </a:spcAft>
              </a:pPr>
              <a:t>51</a:t>
            </a:fld>
            <a:endParaRPr lang="en-US" sz="914">
              <a:solidFill>
                <a:srgbClr val="A6A6A6"/>
              </a:solidFill>
            </a:endParaRPr>
          </a:p>
        </p:txBody>
      </p:sp>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b="29248"/>
          <a:stretch>
            <a:fillRect/>
          </a:stretch>
        </p:blipFill>
        <p:spPr bwMode="auto">
          <a:xfrm>
            <a:off x="773113" y="1412875"/>
            <a:ext cx="6037262" cy="3046413"/>
          </a:xfrm>
          <a:prstGeom prst="rect">
            <a:avLst/>
          </a:prstGeom>
          <a:noFill/>
          <a:extLst>
            <a:ext uri="{909E8E84-426E-40dd-AFC4-6F175D3DCCD1}">
              <a14:hiddenFill xmlns:a14="http://schemas.microsoft.com/office/drawing/2010/main" xmlns="">
                <a:solidFill>
                  <a:srgbClr val="FFFFFF"/>
                </a:solidFill>
              </a14:hiddenFill>
            </a:ext>
          </a:extLst>
        </p:spPr>
      </p:pic>
      <p:sp>
        <p:nvSpPr>
          <p:cNvPr id="23560" name="Content Placeholder 2"/>
          <p:cNvSpPr>
            <a:spLocks/>
          </p:cNvSpPr>
          <p:nvPr/>
        </p:nvSpPr>
        <p:spPr bwMode="auto">
          <a:xfrm>
            <a:off x="342943" y="4518025"/>
            <a:ext cx="8505825" cy="35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0" tIns="45620" rIns="91240" bIns="45620"/>
          <a:lstStyle/>
          <a:p>
            <a:pPr marL="362724" indent="-362724" defTabSz="456183" fontAlgn="base">
              <a:spcBef>
                <a:spcPct val="20000"/>
              </a:spcBef>
              <a:spcAft>
                <a:spcPct val="0"/>
              </a:spcAft>
              <a:buSzPct val="100000"/>
            </a:pPr>
            <a:r>
              <a:rPr lang="en-US" sz="2180">
                <a:solidFill>
                  <a:prstClr val="black"/>
                </a:solidFill>
                <a:latin typeface="Arial" charset="0"/>
                <a:ea typeface="ＭＳ Ｐゴシック" charset="0"/>
                <a:cs typeface="Arial" charset="0"/>
              </a:rPr>
              <a:t>server.xml (you provide)</a:t>
            </a:r>
          </a:p>
        </p:txBody>
      </p:sp>
      <p:sp>
        <p:nvSpPr>
          <p:cNvPr id="23561" name="Rectangle 9"/>
          <p:cNvSpPr>
            <a:spLocks noChangeArrowheads="1"/>
          </p:cNvSpPr>
          <p:nvPr/>
        </p:nvSpPr>
        <p:spPr bwMode="auto">
          <a:xfrm>
            <a:off x="2108201" y="2817813"/>
            <a:ext cx="2828925" cy="227012"/>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240" tIns="45620" rIns="91240" bIns="45620" anchor="ctr"/>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
        <p:nvSpPr>
          <p:cNvPr id="23562" name="Rectangle 10"/>
          <p:cNvSpPr>
            <a:spLocks noChangeArrowheads="1"/>
          </p:cNvSpPr>
          <p:nvPr/>
        </p:nvSpPr>
        <p:spPr bwMode="auto">
          <a:xfrm>
            <a:off x="4724400" y="5745163"/>
            <a:ext cx="2828925" cy="227012"/>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240" tIns="45620" rIns="91240" bIns="45620" anchor="ctr"/>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
        <p:nvSpPr>
          <p:cNvPr id="23563" name="Line 11"/>
          <p:cNvSpPr>
            <a:spLocks noChangeShapeType="1"/>
          </p:cNvSpPr>
          <p:nvPr/>
        </p:nvSpPr>
        <p:spPr bwMode="auto">
          <a:xfrm>
            <a:off x="3671888" y="3044826"/>
            <a:ext cx="2470150" cy="27003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40" tIns="45620" rIns="91240" bIns="45620"/>
          <a:lstStyle/>
          <a:p>
            <a:pPr defTabSz="456183" fontAlgn="base">
              <a:spcBef>
                <a:spcPct val="0"/>
              </a:spcBef>
              <a:spcAft>
                <a:spcPct val="0"/>
              </a:spcAft>
            </a:pPr>
            <a:endParaRPr lang="en-US" sz="1828">
              <a:solidFill>
                <a:prstClr val="black"/>
              </a:solidFill>
              <a:latin typeface="Arial" charset="0"/>
              <a:ea typeface="ＭＳ Ｐゴシック" charset="0"/>
              <a:cs typeface="Arial" charset="0"/>
            </a:endParaRPr>
          </a:p>
        </p:txBody>
      </p:sp>
    </p:spTree>
    <p:extLst>
      <p:ext uri="{BB962C8B-B14F-4D97-AF65-F5344CB8AC3E}">
        <p14:creationId xmlns:p14="http://schemas.microsoft.com/office/powerpoint/2010/main" val="5060877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Liberty applications to Bluemix</a:t>
            </a:r>
            <a:endParaRPr lang="en-US" dirty="0"/>
          </a:p>
        </p:txBody>
      </p:sp>
      <p:sp>
        <p:nvSpPr>
          <p:cNvPr id="3" name="Content Placeholder 2"/>
          <p:cNvSpPr>
            <a:spLocks noGrp="1"/>
          </p:cNvSpPr>
          <p:nvPr>
            <p:ph idx="1"/>
          </p:nvPr>
        </p:nvSpPr>
        <p:spPr>
          <a:xfrm>
            <a:off x="335004" y="1064816"/>
            <a:ext cx="8505825" cy="5059363"/>
          </a:xfrm>
        </p:spPr>
        <p:txBody>
          <a:bodyPr/>
          <a:lstStyle/>
          <a:p>
            <a:r>
              <a:rPr lang="en-US" dirty="0" smtClean="0"/>
              <a:t>Server centric paradigm</a:t>
            </a:r>
          </a:p>
          <a:p>
            <a:pPr lvl="1" eaLnBrk="1">
              <a:spcAft>
                <a:spcPct val="50000"/>
              </a:spcAft>
            </a:pPr>
            <a:r>
              <a:rPr lang="en-GB" dirty="0">
                <a:cs typeface="Arial" panose="020B0604020202020204" pitchFamily="34" charset="0"/>
              </a:rPr>
              <a:t>Focus on runtime infrastructure available in the cloud</a:t>
            </a:r>
          </a:p>
          <a:p>
            <a:pPr lvl="1" eaLnBrk="1">
              <a:spcAft>
                <a:spcPct val="50000"/>
              </a:spcAft>
            </a:pPr>
            <a:r>
              <a:rPr lang="en-GB" dirty="0">
                <a:cs typeface="Arial" panose="020B0604020202020204" pitchFamily="34" charset="0"/>
              </a:rPr>
              <a:t>server.xml provided along with the application</a:t>
            </a:r>
          </a:p>
          <a:p>
            <a:pPr lvl="1" eaLnBrk="1">
              <a:spcAft>
                <a:spcPct val="50000"/>
              </a:spcAft>
            </a:pPr>
            <a:r>
              <a:rPr lang="en-GB" dirty="0">
                <a:cs typeface="Arial" panose="020B0604020202020204" pitchFamily="34" charset="0"/>
              </a:rPr>
              <a:t>User understands how to configure Liberty for their application</a:t>
            </a:r>
          </a:p>
          <a:p>
            <a:pPr lvl="1" eaLnBrk="1">
              <a:spcAft>
                <a:spcPct val="50000"/>
              </a:spcAft>
            </a:pPr>
            <a:r>
              <a:rPr lang="en-GB" dirty="0">
                <a:cs typeface="Arial" panose="020B0604020202020204" pitchFamily="34" charset="0"/>
              </a:rPr>
              <a:t>User wants that configuration reflected in the cloud deployment  </a:t>
            </a:r>
            <a:endParaRPr lang="en-US" dirty="0">
              <a:cs typeface="Arial" panose="020B0604020202020204" pitchFamily="34" charset="0"/>
            </a:endParaRPr>
          </a:p>
          <a:p>
            <a:r>
              <a:rPr lang="en-US" dirty="0" smtClean="0"/>
              <a:t>Cloud centric paradigm</a:t>
            </a:r>
          </a:p>
          <a:p>
            <a:pPr lvl="1" eaLnBrk="1">
              <a:spcAft>
                <a:spcPct val="50000"/>
              </a:spcAft>
            </a:pPr>
            <a:r>
              <a:rPr lang="en-GB" sz="1828" dirty="0">
                <a:cs typeface="Arial" panose="020B0604020202020204" pitchFamily="34" charset="0"/>
              </a:rPr>
              <a:t>Focus on the application, not on the runtime infrastructure</a:t>
            </a:r>
          </a:p>
          <a:p>
            <a:pPr lvl="1" eaLnBrk="1">
              <a:spcAft>
                <a:spcPct val="50000"/>
              </a:spcAft>
            </a:pPr>
            <a:r>
              <a:rPr lang="en-GB" sz="1828" dirty="0">
                <a:cs typeface="Arial" panose="020B0604020202020204" pitchFamily="34" charset="0"/>
              </a:rPr>
              <a:t>server.xml is generated by the </a:t>
            </a:r>
            <a:r>
              <a:rPr lang="en-GB" sz="1828" dirty="0" err="1">
                <a:cs typeface="Arial" panose="020B0604020202020204" pitchFamily="34" charset="0"/>
              </a:rPr>
              <a:t>buildpack</a:t>
            </a:r>
            <a:endParaRPr lang="en-GB" sz="1828" dirty="0">
              <a:cs typeface="Arial" panose="020B0604020202020204" pitchFamily="34" charset="0"/>
            </a:endParaRPr>
          </a:p>
          <a:p>
            <a:pPr lvl="1" eaLnBrk="1">
              <a:spcAft>
                <a:spcPct val="50000"/>
              </a:spcAft>
            </a:pPr>
            <a:r>
              <a:rPr lang="en-GB" sz="1828" dirty="0">
                <a:cs typeface="Arial" panose="020B0604020202020204" pitchFamily="34" charset="0"/>
              </a:rPr>
              <a:t>User does not have to configure the Liberty server instance</a:t>
            </a:r>
          </a:p>
          <a:p>
            <a:pPr lvl="1" eaLnBrk="1">
              <a:spcAft>
                <a:spcPct val="50000"/>
              </a:spcAft>
            </a:pPr>
            <a:r>
              <a:rPr lang="en-GB" sz="1828" dirty="0">
                <a:cs typeface="Arial" panose="020B0604020202020204" pitchFamily="34" charset="0"/>
              </a:rPr>
              <a:t>User expects the environment to just do the right thing in order for their application to run</a:t>
            </a:r>
            <a:endParaRPr lang="en-US" sz="1828" dirty="0">
              <a:cs typeface="Arial" panose="020B0604020202020204" pitchFamily="34" charset="0"/>
            </a:endParaRPr>
          </a:p>
          <a:p>
            <a:endParaRPr lang="en-US" dirty="0"/>
          </a:p>
        </p:txBody>
      </p:sp>
    </p:spTree>
    <p:extLst>
      <p:ext uri="{BB962C8B-B14F-4D97-AF65-F5344CB8AC3E}">
        <p14:creationId xmlns:p14="http://schemas.microsoft.com/office/powerpoint/2010/main" val="1017916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Application Types	</a:t>
            </a:r>
            <a:endParaRPr lang="en-US" dirty="0"/>
          </a:p>
        </p:txBody>
      </p:sp>
      <p:sp>
        <p:nvSpPr>
          <p:cNvPr id="3" name="Content Placeholder 2"/>
          <p:cNvSpPr>
            <a:spLocks noGrp="1"/>
          </p:cNvSpPr>
          <p:nvPr>
            <p:ph idx="1"/>
          </p:nvPr>
        </p:nvSpPr>
        <p:spPr/>
        <p:txBody>
          <a:bodyPr/>
          <a:lstStyle/>
          <a:p>
            <a:r>
              <a:rPr lang="en-US" dirty="0" smtClean="0"/>
              <a:t>cf </a:t>
            </a:r>
            <a:r>
              <a:rPr lang="en-US" dirty="0"/>
              <a:t>push </a:t>
            </a:r>
            <a:r>
              <a:rPr lang="en-US" dirty="0" smtClean="0"/>
              <a:t>- Push </a:t>
            </a:r>
            <a:r>
              <a:rPr lang="en-US" dirty="0"/>
              <a:t>a single app (with or without a manifest): </a:t>
            </a:r>
          </a:p>
          <a:p>
            <a:pPr marL="608298" lvl="2" indent="-362743">
              <a:buSzPct val="100000"/>
              <a:buBlip>
                <a:blip r:embed="rId2"/>
              </a:buBlip>
            </a:pPr>
            <a:r>
              <a:rPr lang="en-US" dirty="0">
                <a:latin typeface="Inconsolata" panose="020B0609030003000000" pitchFamily="49" charset="0"/>
              </a:rPr>
              <a:t>cf push APP [-b BUILDPACK_NAME] [-c COMMAND] [-d DOMAIN] [-f MANIFEST_PATH]   [-</a:t>
            </a:r>
            <a:r>
              <a:rPr lang="en-US" dirty="0" err="1">
                <a:latin typeface="Inconsolata" panose="020B0609030003000000" pitchFamily="49" charset="0"/>
              </a:rPr>
              <a:t>i</a:t>
            </a:r>
            <a:r>
              <a:rPr lang="en-US" dirty="0">
                <a:latin typeface="Inconsolata" panose="020B0609030003000000" pitchFamily="49" charset="0"/>
              </a:rPr>
              <a:t> NUM_INSTANCES] [-m MEMORY] [-n HOST] [-p PATH] [-s STACK] [-t TIMEOUT]   [--no-hostname] [--no-manifest] [--no-route] [--no-start]</a:t>
            </a:r>
          </a:p>
          <a:p>
            <a:r>
              <a:rPr lang="en-US" dirty="0" smtClean="0"/>
              <a:t>Standalone jar files (*.jar)</a:t>
            </a:r>
          </a:p>
          <a:p>
            <a:r>
              <a:rPr lang="en-US" dirty="0" smtClean="0"/>
              <a:t>Web Applications (*.war)</a:t>
            </a:r>
          </a:p>
          <a:p>
            <a:r>
              <a:rPr lang="en-US" dirty="0" smtClean="0"/>
              <a:t>Enterprise Applications (*.ear)</a:t>
            </a:r>
          </a:p>
          <a:p>
            <a:r>
              <a:rPr lang="en-US" dirty="0"/>
              <a:t>L</a:t>
            </a:r>
            <a:r>
              <a:rPr lang="en-US" dirty="0" smtClean="0"/>
              <a:t>iberty profile server package (*.zi</a:t>
            </a:r>
            <a:r>
              <a:rPr lang="en-US" dirty="0"/>
              <a:t>p</a:t>
            </a:r>
            <a:r>
              <a:rPr lang="en-US" dirty="0" smtClean="0"/>
              <a:t>)</a:t>
            </a:r>
          </a:p>
          <a:p>
            <a:r>
              <a:rPr lang="en-US" dirty="0" smtClean="0"/>
              <a:t>Liberty profile server directory (dir.)</a:t>
            </a:r>
          </a:p>
          <a:p>
            <a:r>
              <a:rPr lang="en-US" dirty="0">
                <a:hlinkClick r:id="rId3"/>
              </a:rPr>
              <a:t>https://www.ng.bluemix.net/docs/Liberty/LibertyApp.html</a:t>
            </a:r>
            <a:endParaRPr lang="en-US" dirty="0"/>
          </a:p>
        </p:txBody>
      </p:sp>
      <p:sp>
        <p:nvSpPr>
          <p:cNvPr id="4" name="Slide Number Placeholder 3"/>
          <p:cNvSpPr>
            <a:spLocks noGrp="1"/>
          </p:cNvSpPr>
          <p:nvPr>
            <p:ph type="sldNum" sz="quarter" idx="4294967295"/>
          </p:nvPr>
        </p:nvSpPr>
        <p:spPr>
          <a:xfrm>
            <a:off x="3671888" y="6427830"/>
            <a:ext cx="1797050" cy="365125"/>
          </a:xfrm>
          <a:prstGeom prst="rect">
            <a:avLst/>
          </a:prstGeom>
        </p:spPr>
        <p:txBody>
          <a:bodyPr/>
          <a:lstStyle/>
          <a:p>
            <a:fld id="{EE2CB537-72F3-4124-A641-8576F860ABBD}" type="slidenum">
              <a:rPr lang="en-US" smtClean="0"/>
              <a:pPr/>
              <a:t>53</a:t>
            </a:fld>
            <a:endParaRPr lang="en-US"/>
          </a:p>
        </p:txBody>
      </p:sp>
    </p:spTree>
    <p:extLst>
      <p:ext uri="{BB962C8B-B14F-4D97-AF65-F5344CB8AC3E}">
        <p14:creationId xmlns:p14="http://schemas.microsoft.com/office/powerpoint/2010/main" val="136852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Support Statement for Java apps deployed to Bluemix</a:t>
            </a:r>
            <a:endParaRPr lang="en-US" dirty="0"/>
          </a:p>
        </p:txBody>
      </p:sp>
      <p:sp>
        <p:nvSpPr>
          <p:cNvPr id="3" name="Content Placeholder 2"/>
          <p:cNvSpPr>
            <a:spLocks noGrp="1"/>
          </p:cNvSpPr>
          <p:nvPr>
            <p:ph idx="1"/>
          </p:nvPr>
        </p:nvSpPr>
        <p:spPr>
          <a:xfrm>
            <a:off x="317542" y="1121569"/>
            <a:ext cx="8505825" cy="5059363"/>
          </a:xfrm>
        </p:spPr>
        <p:txBody>
          <a:bodyPr>
            <a:normAutofit/>
          </a:bodyPr>
          <a:lstStyle/>
          <a:p>
            <a:r>
              <a:rPr lang="en-US" dirty="0" smtClean="0"/>
              <a:t>We will keep two Liberty buildpacks in </a:t>
            </a:r>
            <a:r>
              <a:rPr lang="en-US" dirty="0" err="1" smtClean="0"/>
              <a:t>bluemix</a:t>
            </a:r>
            <a:r>
              <a:rPr lang="en-US" dirty="0" smtClean="0"/>
              <a:t> </a:t>
            </a:r>
          </a:p>
          <a:p>
            <a:pPr lvl="1"/>
            <a:r>
              <a:rPr lang="en-US" dirty="0" smtClean="0"/>
              <a:t>Latest and one back</a:t>
            </a:r>
          </a:p>
          <a:p>
            <a:r>
              <a:rPr lang="en-US" dirty="0" smtClean="0"/>
              <a:t>Buildpacks can be explicitly targeted with the –b option</a:t>
            </a:r>
          </a:p>
          <a:p>
            <a:r>
              <a:rPr lang="en-US" dirty="0" smtClean="0"/>
              <a:t>Default Liberty Buildpack will always be the latest valid service level</a:t>
            </a:r>
          </a:p>
          <a:p>
            <a:r>
              <a:rPr lang="en-US" dirty="0" smtClean="0"/>
              <a:t>Cumulative service will only be provided on the latest Buildpack level</a:t>
            </a:r>
          </a:p>
          <a:p>
            <a:pPr marL="362743" lvl="1" indent="-362743">
              <a:buSzPct val="100000"/>
              <a:buBlip>
                <a:blip r:embed="rId2"/>
              </a:buBlip>
            </a:pPr>
            <a:r>
              <a:rPr lang="en-US" dirty="0" smtClean="0"/>
              <a:t>We </a:t>
            </a:r>
            <a:r>
              <a:rPr lang="en-US" dirty="0"/>
              <a:t>will retire any level of the buildpack as we see </a:t>
            </a:r>
            <a:r>
              <a:rPr lang="en-US" dirty="0" smtClean="0"/>
              <a:t>fit</a:t>
            </a:r>
            <a:endParaRPr lang="en-US" dirty="0"/>
          </a:p>
          <a:p>
            <a:r>
              <a:rPr lang="en-US" dirty="0" smtClean="0"/>
              <a:t>Provide </a:t>
            </a:r>
            <a:r>
              <a:rPr lang="en-US" dirty="0"/>
              <a:t>scripts &amp;</a:t>
            </a:r>
            <a:r>
              <a:rPr lang="en-US" dirty="0" smtClean="0"/>
              <a:t> </a:t>
            </a:r>
            <a:r>
              <a:rPr lang="en-US" dirty="0"/>
              <a:t>documentation to perform the </a:t>
            </a:r>
            <a:r>
              <a:rPr lang="en-US" altLang="en-US" dirty="0"/>
              <a:t>“</a:t>
            </a:r>
            <a:r>
              <a:rPr lang="en-US" dirty="0"/>
              <a:t>blue-green</a:t>
            </a:r>
            <a:r>
              <a:rPr lang="en-US" altLang="en-US" dirty="0"/>
              <a:t>”</a:t>
            </a:r>
            <a:r>
              <a:rPr lang="en-US" dirty="0"/>
              <a:t> application </a:t>
            </a:r>
            <a:r>
              <a:rPr lang="en-US" dirty="0" smtClean="0"/>
              <a:t>update</a:t>
            </a:r>
            <a:r>
              <a:rPr lang="en-US" dirty="0"/>
              <a:t> </a:t>
            </a:r>
            <a:r>
              <a:rPr lang="en-US" dirty="0" smtClean="0"/>
              <a:t>at eGA</a:t>
            </a:r>
          </a:p>
          <a:p>
            <a:pPr marL="362743" lvl="1" indent="-362743">
              <a:buSzPct val="100000"/>
              <a:buBlip>
                <a:blip r:embed="rId2"/>
              </a:buBlip>
            </a:pPr>
            <a:r>
              <a:rPr lang="en-US" b="1" i="1" dirty="0"/>
              <a:t>IBM reserves the right to restart and in very rare situations restage applications </a:t>
            </a:r>
            <a:r>
              <a:rPr lang="en-US" dirty="0"/>
              <a:t>due to operational processes or maintenance </a:t>
            </a:r>
            <a:r>
              <a:rPr lang="en-US" dirty="0" smtClean="0"/>
              <a:t>requirements</a:t>
            </a:r>
            <a:endParaRPr lang="en-US" dirty="0"/>
          </a:p>
          <a:p>
            <a:pPr marL="362743" lvl="1" indent="-362743">
              <a:buSzPct val="100000"/>
              <a:buBlip>
                <a:blip r:embed="rId2"/>
              </a:buBlip>
            </a:pPr>
            <a:endParaRPr lang="en-US" dirty="0"/>
          </a:p>
          <a:p>
            <a:endParaRPr lang="en-US" dirty="0"/>
          </a:p>
        </p:txBody>
      </p:sp>
      <p:sp>
        <p:nvSpPr>
          <p:cNvPr id="4" name="Slide Number Placeholder 3"/>
          <p:cNvSpPr>
            <a:spLocks noGrp="1"/>
          </p:cNvSpPr>
          <p:nvPr>
            <p:ph type="sldNum" sz="quarter" idx="4294967295"/>
          </p:nvPr>
        </p:nvSpPr>
        <p:spPr>
          <a:xfrm>
            <a:off x="3671888" y="6427830"/>
            <a:ext cx="1797050" cy="365125"/>
          </a:xfrm>
          <a:prstGeom prst="rect">
            <a:avLst/>
          </a:prstGeom>
        </p:spPr>
        <p:txBody>
          <a:bodyPr/>
          <a:lstStyle/>
          <a:p>
            <a:fld id="{EE2CB537-72F3-4124-A641-8576F860ABBD}" type="slidenum">
              <a:rPr lang="en-US" smtClean="0"/>
              <a:pPr/>
              <a:t>54</a:t>
            </a:fld>
            <a:endParaRPr lang="en-US"/>
          </a:p>
        </p:txBody>
      </p:sp>
    </p:spTree>
    <p:extLst>
      <p:ext uri="{BB962C8B-B14F-4D97-AF65-F5344CB8AC3E}">
        <p14:creationId xmlns:p14="http://schemas.microsoft.com/office/powerpoint/2010/main" val="3308241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Debugging and Troubleshooting apps pushed with Liberty buildpack</a:t>
            </a:r>
            <a:endParaRPr lang="en-US" dirty="0"/>
          </a:p>
        </p:txBody>
      </p:sp>
      <p:sp>
        <p:nvSpPr>
          <p:cNvPr id="6" name="Content Placeholder 5"/>
          <p:cNvSpPr>
            <a:spLocks noGrp="1"/>
          </p:cNvSpPr>
          <p:nvPr>
            <p:ph idx="1"/>
          </p:nvPr>
        </p:nvSpPr>
        <p:spPr>
          <a:xfrm>
            <a:off x="335005" y="1054100"/>
            <a:ext cx="8505825" cy="5059363"/>
          </a:xfrm>
        </p:spPr>
        <p:txBody>
          <a:bodyPr>
            <a:normAutofit fontScale="92500" lnSpcReduction="10000"/>
          </a:bodyPr>
          <a:lstStyle/>
          <a:p>
            <a:r>
              <a:rPr lang="en-US" dirty="0" smtClean="0"/>
              <a:t>cf push with the latest production client explicitly specifying location with the –p</a:t>
            </a:r>
          </a:p>
          <a:p>
            <a:r>
              <a:rPr lang="en-US" dirty="0" smtClean="0"/>
              <a:t>If you see timeouts during push increase environment variable values</a:t>
            </a:r>
          </a:p>
          <a:p>
            <a:pPr lvl="1"/>
            <a:r>
              <a:rPr lang="en-US" dirty="0">
                <a:latin typeface="Inconsolata" panose="020B0609030003000000" pitchFamily="49" charset="0"/>
              </a:rPr>
              <a:t>CF_STAGING_TIMEOUT=1</a:t>
            </a:r>
            <a:r>
              <a:rPr lang="en-US" dirty="0"/>
              <a:t>5 </a:t>
            </a:r>
            <a:r>
              <a:rPr lang="en-US" dirty="0" smtClean="0"/>
              <a:t>Max </a:t>
            </a:r>
            <a:r>
              <a:rPr lang="en-US" dirty="0"/>
              <a:t>wait time for buildpack staging, in minutes</a:t>
            </a:r>
          </a:p>
          <a:p>
            <a:pPr lvl="1"/>
            <a:r>
              <a:rPr lang="en-US" dirty="0">
                <a:latin typeface="Inconsolata" panose="020B0609030003000000" pitchFamily="49" charset="0"/>
              </a:rPr>
              <a:t>CF_STARTUP_TIMEOUT=5</a:t>
            </a:r>
            <a:r>
              <a:rPr lang="en-US" dirty="0"/>
              <a:t>   </a:t>
            </a:r>
            <a:r>
              <a:rPr lang="en-US" dirty="0" smtClean="0"/>
              <a:t>Max </a:t>
            </a:r>
            <a:r>
              <a:rPr lang="en-US" dirty="0"/>
              <a:t>wait time for app instance startup, </a:t>
            </a:r>
            <a:r>
              <a:rPr lang="en-US" dirty="0" smtClean="0"/>
              <a:t>in </a:t>
            </a:r>
            <a:r>
              <a:rPr lang="en-US" dirty="0" err="1" smtClean="0"/>
              <a:t>inutes</a:t>
            </a:r>
            <a:r>
              <a:rPr lang="en-US" dirty="0" smtClean="0"/>
              <a:t> </a:t>
            </a:r>
          </a:p>
          <a:p>
            <a:r>
              <a:rPr lang="en-US" dirty="0" smtClean="0"/>
              <a:t>Check </a:t>
            </a:r>
            <a:r>
              <a:rPr lang="en-US" dirty="0"/>
              <a:t>to see if you are inadvertently pushing with a manifest </a:t>
            </a:r>
            <a:r>
              <a:rPr lang="en-US" dirty="0" smtClean="0"/>
              <a:t>file</a:t>
            </a:r>
            <a:endParaRPr lang="en-US" dirty="0"/>
          </a:p>
          <a:p>
            <a:r>
              <a:rPr lang="en-US" dirty="0"/>
              <a:t>Liberty logs can be viewed and downloaded </a:t>
            </a:r>
            <a:r>
              <a:rPr lang="en-US" dirty="0" smtClean="0">
                <a:latin typeface="Inconsolata" panose="020B0609030003000000" pitchFamily="49" charset="0"/>
              </a:rPr>
              <a:t>using cf commands </a:t>
            </a:r>
          </a:p>
          <a:p>
            <a:pPr lvl="1"/>
            <a:r>
              <a:rPr lang="en-US" dirty="0">
                <a:latin typeface="Inconsolata" panose="020B0609030003000000" pitchFamily="49" charset="0"/>
              </a:rPr>
              <a:t>c</a:t>
            </a:r>
            <a:r>
              <a:rPr lang="en-US" dirty="0" smtClean="0">
                <a:latin typeface="Inconsolata" panose="020B0609030003000000" pitchFamily="49" charset="0"/>
              </a:rPr>
              <a:t>f files, cf logs, cf logs --recent, cf events </a:t>
            </a:r>
          </a:p>
          <a:p>
            <a:r>
              <a:rPr lang="en-US" dirty="0"/>
              <a:t>Logs and Files can also be looked at from </a:t>
            </a:r>
            <a:r>
              <a:rPr lang="en-US" dirty="0" smtClean="0"/>
              <a:t>ACE</a:t>
            </a:r>
          </a:p>
          <a:p>
            <a:pPr lvl="1"/>
            <a:r>
              <a:rPr lang="en-US" dirty="0" smtClean="0"/>
              <a:t>Liberty logs: messages.log, stderr.log, stdout.log, FFDCs </a:t>
            </a:r>
          </a:p>
          <a:p>
            <a:pPr lvl="1"/>
            <a:r>
              <a:rPr lang="en-US" dirty="0" smtClean="0"/>
              <a:t>env.log</a:t>
            </a:r>
            <a:r>
              <a:rPr lang="en-US" dirty="0"/>
              <a:t>: environment variables of the application </a:t>
            </a:r>
            <a:r>
              <a:rPr lang="en-US" dirty="0" smtClean="0"/>
              <a:t>process</a:t>
            </a:r>
          </a:p>
          <a:p>
            <a:pPr lvl="1"/>
            <a:r>
              <a:rPr lang="en-US" dirty="0" smtClean="0"/>
              <a:t>staging_task.log</a:t>
            </a:r>
            <a:r>
              <a:rPr lang="en-US" dirty="0"/>
              <a:t>: staging logs </a:t>
            </a:r>
            <a:r>
              <a:rPr lang="en-US" dirty="0" smtClean="0"/>
              <a:t>from </a:t>
            </a:r>
            <a:r>
              <a:rPr lang="en-US" dirty="0"/>
              <a:t>the </a:t>
            </a:r>
            <a:r>
              <a:rPr lang="en-US" dirty="0" smtClean="0"/>
              <a:t>app </a:t>
            </a:r>
            <a:r>
              <a:rPr lang="en-US" dirty="0"/>
              <a:t>staging process</a:t>
            </a:r>
          </a:p>
          <a:p>
            <a:r>
              <a:rPr lang="en-US" dirty="0" smtClean="0"/>
              <a:t>Set CF_TRACE=true and then use application guid to drive cf curl commands</a:t>
            </a:r>
          </a:p>
          <a:p>
            <a:r>
              <a:rPr lang="en-US" dirty="0" smtClean="0"/>
              <a:t>Bind to the Configuration service to dynamically enable trace</a:t>
            </a:r>
          </a:p>
          <a:p>
            <a:r>
              <a:rPr lang="en-US" dirty="0" smtClean="0"/>
              <a:t>Set trace specification in server.xml and push the server package again</a:t>
            </a:r>
          </a:p>
          <a:p>
            <a:r>
              <a:rPr lang="en-US" dirty="0" smtClean="0"/>
              <a:t>Buildpack logging enabled if you push after setting </a:t>
            </a:r>
            <a:r>
              <a:rPr lang="en-US" dirty="0"/>
              <a:t>the JBP_LOG_LEVEL environment variable in </a:t>
            </a:r>
            <a:r>
              <a:rPr lang="en-US" dirty="0" smtClean="0"/>
              <a:t>manifest.yml </a:t>
            </a:r>
            <a:r>
              <a:rPr lang="en-US" dirty="0"/>
              <a:t>or using the cf set-</a:t>
            </a:r>
            <a:r>
              <a:rPr lang="en-US" dirty="0" err="1"/>
              <a:t>env</a:t>
            </a:r>
            <a:r>
              <a:rPr lang="en-US" dirty="0"/>
              <a:t> </a:t>
            </a:r>
            <a:r>
              <a:rPr lang="en-US" dirty="0" smtClean="0"/>
              <a:t>command – logs available in the diagnostics directory</a:t>
            </a:r>
          </a:p>
          <a:p>
            <a:r>
              <a:rPr lang="en-US" dirty="0" smtClean="0"/>
              <a:t>Explicitly set the liberty buildpack start command with </a:t>
            </a:r>
            <a:r>
              <a:rPr lang="en-US" dirty="0" smtClean="0">
                <a:latin typeface="Inconsolata" panose="020B0609030003000000" pitchFamily="49" charset="0"/>
              </a:rPr>
              <a:t>–</a:t>
            </a:r>
            <a:r>
              <a:rPr lang="en-US" dirty="0" smtClean="0"/>
              <a:t>command </a:t>
            </a:r>
          </a:p>
          <a:p>
            <a:r>
              <a:rPr lang="en-US" dirty="0" smtClean="0"/>
              <a:t>Inspect the VCAP_SERVICES environment variable and connect directly to the service from the service console</a:t>
            </a:r>
          </a:p>
          <a:p>
            <a:endParaRPr lang="en-US" dirty="0"/>
          </a:p>
        </p:txBody>
      </p:sp>
      <p:sp>
        <p:nvSpPr>
          <p:cNvPr id="4" name="Slide Number Placeholder 3"/>
          <p:cNvSpPr>
            <a:spLocks noGrp="1"/>
          </p:cNvSpPr>
          <p:nvPr>
            <p:ph type="sldNum" sz="quarter" idx="4294967295"/>
          </p:nvPr>
        </p:nvSpPr>
        <p:spPr>
          <a:xfrm>
            <a:off x="3671888" y="6427830"/>
            <a:ext cx="1797050" cy="365125"/>
          </a:xfrm>
          <a:prstGeom prst="rect">
            <a:avLst/>
          </a:prstGeom>
        </p:spPr>
        <p:txBody>
          <a:bodyPr/>
          <a:lstStyle/>
          <a:p>
            <a:fld id="{EE2CB537-72F3-4124-A641-8576F860ABBD}" type="slidenum">
              <a:rPr lang="en-US" smtClean="0"/>
              <a:pPr/>
              <a:t>55</a:t>
            </a:fld>
            <a:endParaRPr lang="en-US"/>
          </a:p>
        </p:txBody>
      </p:sp>
    </p:spTree>
    <p:extLst>
      <p:ext uri="{BB962C8B-B14F-4D97-AF65-F5344CB8AC3E}">
        <p14:creationId xmlns:p14="http://schemas.microsoft.com/office/powerpoint/2010/main" val="379884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80359" y="2423160"/>
            <a:ext cx="5852161" cy="3307080"/>
          </a:xfrm>
        </p:spPr>
        <p:txBody>
          <a:bodyPr/>
          <a:lstStyle/>
          <a:p>
            <a:pPr marL="0" indent="0">
              <a:buNone/>
            </a:pPr>
            <a:r>
              <a:rPr lang="en-US" sz="3600" dirty="0">
                <a:solidFill>
                  <a:srgbClr val="0070C0"/>
                </a:solidFill>
              </a:rPr>
              <a:t>Cloud </a:t>
            </a:r>
            <a:r>
              <a:rPr lang="en-US" sz="3600" dirty="0" smtClean="0">
                <a:solidFill>
                  <a:srgbClr val="0070C0"/>
                </a:solidFill>
              </a:rPr>
              <a:t>Service Models </a:t>
            </a:r>
          </a:p>
          <a:p>
            <a:pPr marL="0" indent="0" algn="ctr">
              <a:buNone/>
            </a:pPr>
            <a:r>
              <a:rPr lang="en-US" sz="3600" dirty="0" smtClean="0">
                <a:solidFill>
                  <a:srgbClr val="0070C0"/>
                </a:solidFill>
              </a:rPr>
              <a:t>and</a:t>
            </a:r>
          </a:p>
          <a:p>
            <a:pPr marL="0" indent="0">
              <a:buNone/>
            </a:pPr>
            <a:r>
              <a:rPr lang="en-US" sz="3600" dirty="0" smtClean="0">
                <a:solidFill>
                  <a:srgbClr val="0070C0"/>
                </a:solidFill>
              </a:rPr>
              <a:t>IBM </a:t>
            </a:r>
            <a:r>
              <a:rPr lang="en-US" sz="3600" dirty="0">
                <a:solidFill>
                  <a:srgbClr val="0070C0"/>
                </a:solidFill>
              </a:rPr>
              <a:t>Cloud </a:t>
            </a:r>
            <a:r>
              <a:rPr lang="en-US" sz="3600" dirty="0" smtClean="0">
                <a:solidFill>
                  <a:srgbClr val="0070C0"/>
                </a:solidFill>
              </a:rPr>
              <a:t>Offerings</a:t>
            </a:r>
            <a:endParaRPr lang="en-US" sz="3600" dirty="0">
              <a:solidFill>
                <a:srgbClr val="0070C0"/>
              </a:solidFill>
            </a:endParaRPr>
          </a:p>
        </p:txBody>
      </p:sp>
      <p:pic>
        <p:nvPicPr>
          <p:cNvPr id="4" name="Picture 3"/>
          <p:cNvPicPr>
            <a:picLocks noChangeAspect="1"/>
          </p:cNvPicPr>
          <p:nvPr/>
        </p:nvPicPr>
        <p:blipFill>
          <a:blip r:embed="rId3"/>
          <a:stretch>
            <a:fillRect/>
          </a:stretch>
        </p:blipFill>
        <p:spPr>
          <a:xfrm>
            <a:off x="228600" y="2514600"/>
            <a:ext cx="2409825" cy="1847850"/>
          </a:xfrm>
          <a:prstGeom prst="rect">
            <a:avLst/>
          </a:prstGeom>
        </p:spPr>
      </p:pic>
    </p:spTree>
    <p:extLst>
      <p:ext uri="{BB962C8B-B14F-4D97-AF65-F5344CB8AC3E}">
        <p14:creationId xmlns:p14="http://schemas.microsoft.com/office/powerpoint/2010/main" val="3347603492"/>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85" y="572148"/>
            <a:ext cx="8543925" cy="331788"/>
          </a:xfrm>
        </p:spPr>
        <p:txBody>
          <a:bodyPr/>
          <a:lstStyle/>
          <a:p>
            <a:pPr>
              <a:defRPr/>
            </a:pPr>
            <a:r>
              <a:rPr lang="en-US" dirty="0" smtClean="0">
                <a:solidFill>
                  <a:srgbClr val="0070C0"/>
                </a:solidFill>
              </a:rPr>
              <a:t>Cloud Services Models and IBM Cloud Offerings</a:t>
            </a:r>
            <a:endParaRPr lang="en-US" dirty="0">
              <a:solidFill>
                <a:srgbClr val="0070C0"/>
              </a:solidFill>
            </a:endParaRPr>
          </a:p>
        </p:txBody>
      </p:sp>
      <p:grpSp>
        <p:nvGrpSpPr>
          <p:cNvPr id="9" name="Group 18"/>
          <p:cNvGrpSpPr>
            <a:grpSpLocks/>
          </p:cNvGrpSpPr>
          <p:nvPr/>
        </p:nvGrpSpPr>
        <p:grpSpPr bwMode="auto">
          <a:xfrm>
            <a:off x="488921" y="5669280"/>
            <a:ext cx="8294689" cy="722313"/>
            <a:chOff x="321" y="3685"/>
            <a:chExt cx="5225" cy="455"/>
          </a:xfrm>
          <a:solidFill>
            <a:schemeClr val="accent2">
              <a:lumMod val="40000"/>
              <a:lumOff val="60000"/>
            </a:schemeClr>
          </a:solidFill>
        </p:grpSpPr>
        <p:sp>
          <p:nvSpPr>
            <p:cNvPr id="10" name="AutoShape 19"/>
            <p:cNvSpPr>
              <a:spLocks noChangeArrowheads="1"/>
            </p:cNvSpPr>
            <p:nvPr/>
          </p:nvSpPr>
          <p:spPr bwMode="auto">
            <a:xfrm flipV="1">
              <a:off x="321" y="3685"/>
              <a:ext cx="5106" cy="388"/>
            </a:xfrm>
            <a:prstGeom prst="rtTriangle">
              <a:avLst/>
            </a:prstGeom>
            <a:grpFill/>
            <a:ln w="9525">
              <a:noFill/>
              <a:miter lim="800000"/>
              <a:headEnd/>
              <a:tailEnd/>
            </a:ln>
          </p:spPr>
          <p:txBody>
            <a:bodyPr rot="10800000" wrap="none" anchor="ctr"/>
            <a:lstStyle/>
            <a:p>
              <a:pPr>
                <a:defRPr/>
              </a:pPr>
              <a:endParaRPr lang="en-US" sz="1547">
                <a:latin typeface="Helvetica Light" pitchFamily="2" charset="0"/>
                <a:sym typeface="Helvetica Light" pitchFamily="2" charset="0"/>
              </a:endParaRPr>
            </a:p>
          </p:txBody>
        </p:sp>
        <p:sp>
          <p:nvSpPr>
            <p:cNvPr id="11" name="Text Box 20"/>
            <p:cNvSpPr txBox="1">
              <a:spLocks noChangeArrowheads="1"/>
            </p:cNvSpPr>
            <p:nvPr/>
          </p:nvSpPr>
          <p:spPr bwMode="auto">
            <a:xfrm>
              <a:off x="391" y="3707"/>
              <a:ext cx="2887" cy="215"/>
            </a:xfrm>
            <a:prstGeom prst="rect">
              <a:avLst/>
            </a:prstGeom>
            <a:grpFill/>
            <a:ln w="9525">
              <a:noFill/>
              <a:miter lim="800000"/>
              <a:headEnd/>
              <a:tailEnd/>
            </a:ln>
          </p:spPr>
          <p:txBody>
            <a:bodyPr wrap="none">
              <a:spAutoFit/>
            </a:bodyPr>
            <a:lstStyle/>
            <a:p>
              <a:pPr>
                <a:tabLst>
                  <a:tab pos="0" algn="l"/>
                  <a:tab pos="914353" algn="l"/>
                  <a:tab pos="1828706" algn="l"/>
                  <a:tab pos="2743060" algn="l"/>
                  <a:tab pos="3657413" algn="l"/>
                  <a:tab pos="4571766" algn="l"/>
                  <a:tab pos="5486119" algn="l"/>
                  <a:tab pos="6400473" algn="l"/>
                  <a:tab pos="7314825" algn="l"/>
                  <a:tab pos="8229179" algn="l"/>
                  <a:tab pos="9143532" algn="l"/>
                  <a:tab pos="10057885" algn="l"/>
                </a:tabLst>
                <a:defRPr/>
              </a:pPr>
              <a:r>
                <a:rPr lang="en-US" altLang="en-US" sz="1617" dirty="0">
                  <a:latin typeface="HelvNeue Light for IBM" charset="0"/>
                  <a:sym typeface="Helvetica Light" pitchFamily="2" charset="0"/>
                </a:rPr>
                <a:t>Customization; higher cost; slower time to value</a:t>
              </a:r>
            </a:p>
          </p:txBody>
        </p:sp>
        <p:sp>
          <p:nvSpPr>
            <p:cNvPr id="12" name="AutoShape 21"/>
            <p:cNvSpPr>
              <a:spLocks noChangeArrowheads="1"/>
            </p:cNvSpPr>
            <p:nvPr/>
          </p:nvSpPr>
          <p:spPr bwMode="auto">
            <a:xfrm rot="10800000" flipV="1">
              <a:off x="391" y="3685"/>
              <a:ext cx="5155" cy="455"/>
            </a:xfrm>
            <a:prstGeom prst="rtTriangle">
              <a:avLst/>
            </a:prstGeom>
            <a:grpFill/>
            <a:ln w="9525">
              <a:noFill/>
              <a:miter lim="800000"/>
              <a:headEnd/>
              <a:tailEnd/>
            </a:ln>
          </p:spPr>
          <p:txBody>
            <a:bodyPr wrap="none" anchor="ctr"/>
            <a:lstStyle/>
            <a:p>
              <a:pPr>
                <a:defRPr/>
              </a:pPr>
              <a:endParaRPr lang="en-US" sz="1547">
                <a:latin typeface="Helvetica Light" pitchFamily="2" charset="0"/>
                <a:sym typeface="Helvetica Light" pitchFamily="2" charset="0"/>
              </a:endParaRPr>
            </a:p>
          </p:txBody>
        </p:sp>
        <p:sp>
          <p:nvSpPr>
            <p:cNvPr id="13" name="Text Box 22"/>
            <p:cNvSpPr txBox="1">
              <a:spLocks noChangeArrowheads="1"/>
            </p:cNvSpPr>
            <p:nvPr/>
          </p:nvSpPr>
          <p:spPr bwMode="auto">
            <a:xfrm>
              <a:off x="2681" y="3925"/>
              <a:ext cx="2865" cy="215"/>
            </a:xfrm>
            <a:prstGeom prst="rect">
              <a:avLst/>
            </a:prstGeom>
            <a:grpFill/>
            <a:ln w="9525">
              <a:noFill/>
              <a:miter lim="800000"/>
              <a:headEnd/>
              <a:tailEnd/>
            </a:ln>
          </p:spPr>
          <p:txBody>
            <a:bodyPr wrap="none">
              <a:spAutoFit/>
            </a:bodyPr>
            <a:lstStyle/>
            <a:p>
              <a:pPr>
                <a:tabLst>
                  <a:tab pos="0" algn="l"/>
                  <a:tab pos="914353" algn="l"/>
                  <a:tab pos="1828706" algn="l"/>
                  <a:tab pos="2743060" algn="l"/>
                  <a:tab pos="3657413" algn="l"/>
                  <a:tab pos="4571766" algn="l"/>
                  <a:tab pos="5486119" algn="l"/>
                  <a:tab pos="6400473" algn="l"/>
                  <a:tab pos="7314825" algn="l"/>
                  <a:tab pos="8229179" algn="l"/>
                  <a:tab pos="9143532" algn="l"/>
                  <a:tab pos="10057885" algn="l"/>
                </a:tabLst>
                <a:defRPr/>
              </a:pPr>
              <a:r>
                <a:rPr lang="en-US" altLang="en-US" sz="1617" dirty="0">
                  <a:latin typeface="HelvNeue Light for IBM" charset="0"/>
                  <a:sym typeface="Helvetica Light" pitchFamily="2" charset="0"/>
                </a:rPr>
                <a:t>Standardization; lower cost; faster time to value</a:t>
              </a:r>
            </a:p>
          </p:txBody>
        </p:sp>
      </p:grpSp>
      <p:pic>
        <p:nvPicPr>
          <p:cNvPr id="4" name="Content Placeholder 3"/>
          <p:cNvPicPr>
            <a:picLocks noGrp="1" noChangeAspect="1"/>
          </p:cNvPicPr>
          <p:nvPr>
            <p:ph idx="1"/>
          </p:nvPr>
        </p:nvPicPr>
        <p:blipFill>
          <a:blip r:embed="rId3"/>
          <a:stretch>
            <a:fillRect/>
          </a:stretch>
        </p:blipFill>
        <p:spPr>
          <a:xfrm>
            <a:off x="120400" y="1309113"/>
            <a:ext cx="8884151" cy="4064304"/>
          </a:xfrm>
          <a:prstGeom prst="rect">
            <a:avLst/>
          </a:prstGeom>
        </p:spPr>
      </p:pic>
    </p:spTree>
    <p:extLst>
      <p:ext uri="{BB962C8B-B14F-4D97-AF65-F5344CB8AC3E}">
        <p14:creationId xmlns:p14="http://schemas.microsoft.com/office/powerpoint/2010/main" val="2682764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ChangeArrowheads="1"/>
          </p:cNvSpPr>
          <p:nvPr/>
        </p:nvSpPr>
        <p:spPr bwMode="auto">
          <a:xfrm>
            <a:off x="2903538" y="1182688"/>
            <a:ext cx="1169987" cy="585787"/>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200">
                <a:solidFill>
                  <a:schemeClr val="hlink"/>
                </a:solidFill>
                <a:latin typeface="Arial" panose="020B0604020202020204" pitchFamily="34" charset="0"/>
                <a:cs typeface="Arial" panose="020B0604020202020204" pitchFamily="34" charset="0"/>
              </a:defRPr>
            </a:lvl1pPr>
            <a:lvl2pPr defTabSz="457200">
              <a:defRPr sz="2200">
                <a:solidFill>
                  <a:schemeClr val="hlink"/>
                </a:solidFill>
                <a:latin typeface="Arial" panose="020B0604020202020204" pitchFamily="34" charset="0"/>
                <a:cs typeface="Arial" panose="020B0604020202020204" pitchFamily="34" charset="0"/>
              </a:defRPr>
            </a:lvl2pPr>
            <a:lvl3pPr defTabSz="457200">
              <a:defRPr sz="2200">
                <a:solidFill>
                  <a:schemeClr val="hlink"/>
                </a:solidFill>
                <a:latin typeface="Arial" panose="020B0604020202020204" pitchFamily="34" charset="0"/>
                <a:cs typeface="Arial" panose="020B0604020202020204" pitchFamily="34" charset="0"/>
              </a:defRPr>
            </a:lvl3pPr>
            <a:lvl4pPr defTabSz="457200">
              <a:defRPr sz="2200">
                <a:solidFill>
                  <a:schemeClr val="hlink"/>
                </a:solidFill>
                <a:latin typeface="Arial" panose="020B0604020202020204" pitchFamily="34" charset="0"/>
                <a:cs typeface="Arial" panose="020B0604020202020204" pitchFamily="34" charset="0"/>
              </a:defRPr>
            </a:lvl4pPr>
            <a:lvl5pPr defTabSz="457200">
              <a:defRPr sz="2200">
                <a:solidFill>
                  <a:schemeClr val="hlink"/>
                </a:solidFill>
                <a:latin typeface="Arial" panose="020B0604020202020204" pitchFamily="34" charset="0"/>
                <a:cs typeface="Arial" panose="020B0604020202020204" pitchFamily="34" charset="0"/>
              </a:defRPr>
            </a:lvl5pPr>
            <a:lvl6pPr marL="22844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ctr">
              <a:spcBef>
                <a:spcPts val="2400"/>
              </a:spcBef>
            </a:pPr>
            <a:r>
              <a:rPr lang="en-US" altLang="en-US" sz="1800">
                <a:solidFill>
                  <a:srgbClr val="002060"/>
                </a:solidFill>
                <a:sym typeface="Helvetica Neue Light"/>
              </a:rPr>
              <a:t>Core IT</a:t>
            </a:r>
          </a:p>
        </p:txBody>
      </p:sp>
      <p:sp>
        <p:nvSpPr>
          <p:cNvPr id="147" name="Shape 147"/>
          <p:cNvSpPr/>
          <p:nvPr/>
        </p:nvSpPr>
        <p:spPr>
          <a:xfrm flipH="1">
            <a:off x="3487738" y="1970088"/>
            <a:ext cx="0" cy="4192587"/>
          </a:xfrm>
          <a:prstGeom prst="line">
            <a:avLst/>
          </a:prstGeom>
          <a:ln w="25400">
            <a:solidFill>
              <a:srgbClr val="043E68"/>
            </a:solidFill>
            <a:miter lim="400000"/>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148" name="Shape 148"/>
          <p:cNvSpPr>
            <a:spLocks noChangeArrowheads="1"/>
          </p:cNvSpPr>
          <p:nvPr/>
        </p:nvSpPr>
        <p:spPr bwMode="auto">
          <a:xfrm>
            <a:off x="3705225" y="1833563"/>
            <a:ext cx="470693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spAutoFit/>
          </a:bodyPr>
          <a:lstStyle>
            <a:lvl1pPr defTabSz="320675">
              <a:defRPr sz="2200">
                <a:solidFill>
                  <a:schemeClr val="hlink"/>
                </a:solidFill>
                <a:latin typeface="Arial" panose="020B0604020202020204" pitchFamily="34" charset="0"/>
                <a:cs typeface="Arial" panose="020B0604020202020204" pitchFamily="34" charset="0"/>
              </a:defRPr>
            </a:lvl1pPr>
            <a:lvl2pPr defTabSz="320675">
              <a:defRPr sz="2200">
                <a:solidFill>
                  <a:schemeClr val="hlink"/>
                </a:solidFill>
                <a:latin typeface="Arial" panose="020B0604020202020204" pitchFamily="34" charset="0"/>
                <a:cs typeface="Arial" panose="020B0604020202020204" pitchFamily="34" charset="0"/>
              </a:defRPr>
            </a:lvl2pPr>
            <a:lvl3pPr defTabSz="320675">
              <a:defRPr sz="2200">
                <a:solidFill>
                  <a:schemeClr val="hlink"/>
                </a:solidFill>
                <a:latin typeface="Arial" panose="020B0604020202020204" pitchFamily="34" charset="0"/>
                <a:cs typeface="Arial" panose="020B0604020202020204" pitchFamily="34" charset="0"/>
              </a:defRPr>
            </a:lvl3pPr>
            <a:lvl4pPr defTabSz="320675">
              <a:defRPr sz="2200">
                <a:solidFill>
                  <a:schemeClr val="hlink"/>
                </a:solidFill>
                <a:latin typeface="Arial" panose="020B0604020202020204" pitchFamily="34" charset="0"/>
                <a:cs typeface="Arial" panose="020B0604020202020204" pitchFamily="34" charset="0"/>
              </a:defRPr>
            </a:lvl4pPr>
            <a:lvl5pPr defTabSz="320675">
              <a:defRPr sz="2200">
                <a:solidFill>
                  <a:schemeClr val="hlink"/>
                </a:solidFill>
                <a:latin typeface="Arial" panose="020B0604020202020204" pitchFamily="34" charset="0"/>
                <a:cs typeface="Arial" panose="020B0604020202020204" pitchFamily="34" charset="0"/>
              </a:defRPr>
            </a:lvl5pPr>
            <a:lvl6pPr marL="22844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043E68"/>
                </a:solidFill>
                <a:sym typeface="Helvetica Neue"/>
              </a:rPr>
              <a:t>Benefits</a:t>
            </a:r>
            <a:endParaRPr lang="en-US" altLang="en-US" sz="2000">
              <a:solidFill>
                <a:srgbClr val="043E68"/>
              </a:solidFill>
              <a:sym typeface="Helvetica Neue"/>
            </a:endParaRPr>
          </a:p>
          <a:p>
            <a:pPr>
              <a:buFont typeface="Arial" panose="020B0604020202020204" pitchFamily="34" charset="0"/>
              <a:buChar char="•"/>
            </a:pPr>
            <a:r>
              <a:rPr lang="en-US" altLang="en-US" sz="1800">
                <a:solidFill>
                  <a:schemeClr val="tx1"/>
                </a:solidFill>
                <a:sym typeface="Helvetica Neue Light"/>
              </a:rPr>
              <a:t>Fully customizable.</a:t>
            </a:r>
          </a:p>
          <a:p>
            <a:pPr>
              <a:buFont typeface="Arial" panose="020B0604020202020204" pitchFamily="34" charset="0"/>
              <a:buChar char="•"/>
            </a:pPr>
            <a:r>
              <a:rPr lang="en-US" altLang="en-US" sz="1800">
                <a:solidFill>
                  <a:schemeClr val="tx1"/>
                </a:solidFill>
                <a:sym typeface="Helvetica Neue Light"/>
              </a:rPr>
              <a:t>Few limitations.</a:t>
            </a:r>
          </a:p>
          <a:p>
            <a:pPr>
              <a:buFont typeface="Arial" panose="020B0604020202020204" pitchFamily="34" charset="0"/>
              <a:buChar char="•"/>
            </a:pPr>
            <a:r>
              <a:rPr lang="en-US" altLang="en-US" sz="1800">
                <a:solidFill>
                  <a:schemeClr val="tx1"/>
                </a:solidFill>
                <a:sym typeface="Helvetica Neue Light"/>
              </a:rPr>
              <a:t>Necessary for some solutions.</a:t>
            </a:r>
          </a:p>
          <a:p>
            <a:pPr>
              <a:buFont typeface="Arial" panose="020B0604020202020204" pitchFamily="34" charset="0"/>
              <a:buChar char="•"/>
            </a:pPr>
            <a:r>
              <a:rPr lang="en-US" altLang="en-US" sz="1800">
                <a:solidFill>
                  <a:schemeClr val="tx1"/>
                </a:solidFill>
                <a:sym typeface="Helvetica Neue Light"/>
              </a:rPr>
              <a:t>Existing Investments.</a:t>
            </a:r>
          </a:p>
        </p:txBody>
      </p:sp>
      <p:sp>
        <p:nvSpPr>
          <p:cNvPr id="149" name="Shape 149"/>
          <p:cNvSpPr>
            <a:spLocks noChangeArrowheads="1"/>
          </p:cNvSpPr>
          <p:nvPr/>
        </p:nvSpPr>
        <p:spPr bwMode="auto">
          <a:xfrm>
            <a:off x="3705225" y="3227388"/>
            <a:ext cx="5157788"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320675">
              <a:defRPr sz="2200">
                <a:solidFill>
                  <a:schemeClr val="hlink"/>
                </a:solidFill>
                <a:latin typeface="Arial" panose="020B0604020202020204" pitchFamily="34" charset="0"/>
                <a:cs typeface="Arial" panose="020B0604020202020204" pitchFamily="34" charset="0"/>
              </a:defRPr>
            </a:lvl1pPr>
            <a:lvl2pPr defTabSz="320675">
              <a:defRPr sz="2200">
                <a:solidFill>
                  <a:schemeClr val="hlink"/>
                </a:solidFill>
                <a:latin typeface="Arial" panose="020B0604020202020204" pitchFamily="34" charset="0"/>
                <a:cs typeface="Arial" panose="020B0604020202020204" pitchFamily="34" charset="0"/>
              </a:defRPr>
            </a:lvl2pPr>
            <a:lvl3pPr defTabSz="320675">
              <a:defRPr sz="2200">
                <a:solidFill>
                  <a:schemeClr val="hlink"/>
                </a:solidFill>
                <a:latin typeface="Arial" panose="020B0604020202020204" pitchFamily="34" charset="0"/>
                <a:cs typeface="Arial" panose="020B0604020202020204" pitchFamily="34" charset="0"/>
              </a:defRPr>
            </a:lvl3pPr>
            <a:lvl4pPr defTabSz="320675">
              <a:defRPr sz="2200">
                <a:solidFill>
                  <a:schemeClr val="hlink"/>
                </a:solidFill>
                <a:latin typeface="Arial" panose="020B0604020202020204" pitchFamily="34" charset="0"/>
                <a:cs typeface="Arial" panose="020B0604020202020204" pitchFamily="34" charset="0"/>
              </a:defRPr>
            </a:lvl4pPr>
            <a:lvl5pPr defTabSz="320675">
              <a:defRPr sz="2200">
                <a:solidFill>
                  <a:schemeClr val="hlink"/>
                </a:solidFill>
                <a:latin typeface="Arial" panose="020B0604020202020204" pitchFamily="34" charset="0"/>
                <a:cs typeface="Arial" panose="020B0604020202020204" pitchFamily="34" charset="0"/>
              </a:defRPr>
            </a:lvl5pPr>
            <a:lvl6pPr marL="22844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043E68"/>
                </a:solidFill>
                <a:sym typeface="Helvetica Neue"/>
              </a:rPr>
              <a:t>Time Commitment</a:t>
            </a:r>
            <a:endParaRPr lang="en-US" altLang="en-US" sz="2000">
              <a:solidFill>
                <a:srgbClr val="043E68"/>
              </a:solidFill>
              <a:sym typeface="Helvetica Neue"/>
            </a:endParaRPr>
          </a:p>
          <a:p>
            <a:pPr>
              <a:buFont typeface="Arial" panose="020B0604020202020204" pitchFamily="34" charset="0"/>
              <a:buChar char="•"/>
            </a:pPr>
            <a:r>
              <a:rPr lang="en-US" altLang="en-US" sz="1800">
                <a:solidFill>
                  <a:schemeClr val="tx1"/>
                </a:solidFill>
                <a:sym typeface="Helvetica Neue Light"/>
              </a:rPr>
              <a:t>Weeks to setup and deploy.</a:t>
            </a:r>
          </a:p>
          <a:p>
            <a:pPr>
              <a:buFont typeface="Arial" panose="020B0604020202020204" pitchFamily="34" charset="0"/>
              <a:buChar char="•"/>
            </a:pPr>
            <a:r>
              <a:rPr lang="en-US" altLang="en-US" sz="1800">
                <a:solidFill>
                  <a:schemeClr val="tx1"/>
                </a:solidFill>
                <a:sym typeface="Helvetica Neue Light"/>
              </a:rPr>
              <a:t>Maintenance/upgrades of hardware and software.</a:t>
            </a:r>
          </a:p>
        </p:txBody>
      </p:sp>
      <p:sp>
        <p:nvSpPr>
          <p:cNvPr id="150" name="Shape 150"/>
          <p:cNvSpPr/>
          <p:nvPr/>
        </p:nvSpPr>
        <p:spPr>
          <a:xfrm flipH="1">
            <a:off x="285750" y="6146800"/>
            <a:ext cx="8577263" cy="0"/>
          </a:xfrm>
          <a:prstGeom prst="line">
            <a:avLst/>
          </a:prstGeom>
          <a:ln w="25400">
            <a:solidFill/>
            <a:miter lim="400000"/>
            <a:headEnd type="arrow"/>
            <a:tailEnd type="arrow"/>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152" name="Shape 152"/>
          <p:cNvSpPr/>
          <p:nvPr/>
        </p:nvSpPr>
        <p:spPr>
          <a:xfrm>
            <a:off x="3357563" y="6042025"/>
            <a:ext cx="228600"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8" name="Shape 233"/>
          <p:cNvSpPr/>
          <p:nvPr/>
        </p:nvSpPr>
        <p:spPr>
          <a:xfrm>
            <a:off x="425450" y="5818188"/>
            <a:ext cx="2293938" cy="509587"/>
          </a:xfrm>
          <a:prstGeom prst="rect">
            <a:avLst/>
          </a:prstGeom>
          <a:ln w="12700">
            <a:miter lim="400000"/>
          </a:ln>
          <a:extLst>
            <a:ext uri="{C572A759-6A51-4108-AA02-DFA0A04FC94B}"/>
          </a:extLst>
        </p:spPr>
        <p:txBody>
          <a:bodyPr lIns="0" tIns="0" rIns="0" bIns="0">
            <a:normAutofit/>
          </a:bodyPr>
          <a:lstStyle>
            <a:lvl1pPr algn="l" defTabSz="531622">
              <a:defRPr sz="2002" b="1">
                <a:latin typeface="+mj-lt"/>
                <a:ea typeface="+mj-ea"/>
                <a:cs typeface="+mj-cs"/>
                <a:sym typeface="Helvetica Neue"/>
              </a:defRPr>
            </a:lvl1pPr>
          </a:lstStyle>
          <a:p>
            <a:pPr>
              <a:defRPr sz="1800" b="0"/>
            </a:pPr>
            <a:r>
              <a:rPr sz="1408" b="0" dirty="0">
                <a:cs typeface="Arial"/>
              </a:rPr>
              <a:t>Time to initial deployment</a:t>
            </a:r>
          </a:p>
        </p:txBody>
      </p:sp>
      <p:grpSp>
        <p:nvGrpSpPr>
          <p:cNvPr id="22538" name="Group 180"/>
          <p:cNvGrpSpPr>
            <a:grpSpLocks/>
          </p:cNvGrpSpPr>
          <p:nvPr/>
        </p:nvGrpSpPr>
        <p:grpSpPr bwMode="auto">
          <a:xfrm>
            <a:off x="139700" y="1203325"/>
            <a:ext cx="1871663" cy="598488"/>
            <a:chOff x="-217941" y="0"/>
            <a:chExt cx="2384895" cy="638610"/>
          </a:xfrm>
        </p:grpSpPr>
        <p:sp>
          <p:nvSpPr>
            <p:cNvPr id="22553" name="Shape 178"/>
            <p:cNvSpPr>
              <a:spLocks noChangeArrowheads="1"/>
            </p:cNvSpPr>
            <p:nvPr/>
          </p:nvSpPr>
          <p:spPr bwMode="auto">
            <a:xfrm>
              <a:off x="114253" y="0"/>
              <a:ext cx="2052701" cy="63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r>
                <a:rPr lang="en-US" altLang="en-US" sz="1400">
                  <a:sym typeface="Helvetica Neue Light"/>
                </a:rPr>
                <a:t>Client</a:t>
              </a:r>
              <a:r>
                <a:rPr lang="en-US" altLang="en-US" sz="1100">
                  <a:sym typeface="Helvetica Neue Light"/>
                </a:rPr>
                <a:t> </a:t>
              </a:r>
              <a:r>
                <a:rPr lang="en-US" altLang="en-US" sz="1400">
                  <a:sym typeface="Helvetica Neue Light"/>
                </a:rPr>
                <a:t>Manages</a:t>
              </a:r>
              <a:endParaRPr lang="en-US" altLang="en-US" sz="1100">
                <a:sym typeface="Helvetica Neue Light"/>
              </a:endParaRPr>
            </a:p>
          </p:txBody>
        </p:sp>
        <p:sp>
          <p:nvSpPr>
            <p:cNvPr id="31" name="Shape 179"/>
            <p:cNvSpPr/>
            <p:nvPr/>
          </p:nvSpPr>
          <p:spPr>
            <a:xfrm>
              <a:off x="-217941" y="211741"/>
              <a:ext cx="202281" cy="2032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w="12700" cap="flat">
              <a:noFill/>
              <a:miter lim="400000"/>
            </a:ln>
            <a:effectLst/>
          </p:spPr>
          <p:txBody>
            <a:bodyPr lIns="0" tIns="0" rIns="0" bIns="0" anchor="ctr"/>
            <a:lstStyle/>
            <a:p>
              <a:pPr>
                <a:defRPr sz="2400">
                  <a:solidFill>
                    <a:srgbClr val="FFFFFF"/>
                  </a:solidFill>
                </a:defRPr>
              </a:pPr>
              <a:endParaRPr sz="1687">
                <a:solidFill>
                  <a:srgbClr val="FFFFFF"/>
                </a:solidFill>
              </a:endParaRPr>
            </a:p>
          </p:txBody>
        </p:sp>
      </p:grpSp>
      <p:sp>
        <p:nvSpPr>
          <p:cNvPr id="22539" name="Title 1"/>
          <p:cNvSpPr>
            <a:spLocks noGrp="1"/>
          </p:cNvSpPr>
          <p:nvPr>
            <p:ph type="title"/>
          </p:nvPr>
        </p:nvSpPr>
        <p:spPr>
          <a:xfrm>
            <a:off x="274638" y="619125"/>
            <a:ext cx="6167437" cy="331788"/>
          </a:xfrm>
        </p:spPr>
        <p:txBody>
          <a:bodyPr/>
          <a:lstStyle/>
          <a:p>
            <a:r>
              <a:rPr lang="en-US" altLang="en-US" dirty="0" smtClean="0">
                <a:solidFill>
                  <a:srgbClr val="0070C0"/>
                </a:solidFill>
              </a:rPr>
              <a:t>Traditional On-Premises – Core IT</a:t>
            </a:r>
          </a:p>
        </p:txBody>
      </p:sp>
      <p:sp>
        <p:nvSpPr>
          <p:cNvPr id="22540" name="Shape 156"/>
          <p:cNvSpPr>
            <a:spLocks noChangeArrowheads="1"/>
          </p:cNvSpPr>
          <p:nvPr/>
        </p:nvSpPr>
        <p:spPr bwMode="auto">
          <a:xfrm>
            <a:off x="2859088" y="6323013"/>
            <a:ext cx="14827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r>
              <a:rPr lang="en-US" altLang="en-US" sz="2000" b="1">
                <a:solidFill>
                  <a:srgbClr val="043E68"/>
                </a:solidFill>
                <a:sym typeface="Helvetica Neue"/>
              </a:rPr>
              <a:t>~ Weeks</a:t>
            </a:r>
          </a:p>
        </p:txBody>
      </p:sp>
      <p:sp>
        <p:nvSpPr>
          <p:cNvPr id="22541" name="Shape 157"/>
          <p:cNvSpPr>
            <a:spLocks noChangeArrowheads="1"/>
          </p:cNvSpPr>
          <p:nvPr/>
        </p:nvSpPr>
        <p:spPr bwMode="auto">
          <a:xfrm>
            <a:off x="4876800" y="6273800"/>
            <a:ext cx="1787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r>
              <a:rPr lang="en-US" altLang="en-US" sz="2300" b="1">
                <a:solidFill>
                  <a:srgbClr val="E0A8B5"/>
                </a:solidFill>
                <a:sym typeface="Helvetica Neue"/>
              </a:rPr>
              <a:t>~ Days</a:t>
            </a:r>
          </a:p>
        </p:txBody>
      </p:sp>
      <p:sp>
        <p:nvSpPr>
          <p:cNvPr id="22542" name="Shape 168"/>
          <p:cNvSpPr>
            <a:spLocks noChangeArrowheads="1"/>
          </p:cNvSpPr>
          <p:nvPr/>
        </p:nvSpPr>
        <p:spPr bwMode="auto">
          <a:xfrm>
            <a:off x="7075488" y="6273800"/>
            <a:ext cx="1787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r>
              <a:rPr lang="en-US" altLang="en-US" sz="2300" b="1">
                <a:solidFill>
                  <a:srgbClr val="B5CFEB"/>
                </a:solidFill>
                <a:sym typeface="Helvetica Neue"/>
              </a:rPr>
              <a:t>~ Minutes</a:t>
            </a:r>
          </a:p>
        </p:txBody>
      </p:sp>
      <p:grpSp>
        <p:nvGrpSpPr>
          <p:cNvPr id="36" name="Group 167"/>
          <p:cNvGrpSpPr>
            <a:grpSpLocks/>
          </p:cNvGrpSpPr>
          <p:nvPr/>
        </p:nvGrpSpPr>
        <p:grpSpPr bwMode="auto">
          <a:xfrm>
            <a:off x="579438" y="1833563"/>
            <a:ext cx="2674937" cy="3870325"/>
            <a:chOff x="1846655" y="1060322"/>
            <a:chExt cx="2329204" cy="4834894"/>
          </a:xfrm>
        </p:grpSpPr>
        <p:sp>
          <p:nvSpPr>
            <p:cNvPr id="22544" name="Shape 158"/>
            <p:cNvSpPr>
              <a:spLocks noChangeArrowheads="1"/>
            </p:cNvSpPr>
            <p:nvPr/>
          </p:nvSpPr>
          <p:spPr bwMode="auto">
            <a:xfrm>
              <a:off x="1850916" y="1060322"/>
              <a:ext cx="2320684"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Code</a:t>
              </a:r>
            </a:p>
          </p:txBody>
        </p:sp>
        <p:sp>
          <p:nvSpPr>
            <p:cNvPr id="22545" name="Shape 159"/>
            <p:cNvSpPr>
              <a:spLocks noChangeArrowheads="1"/>
            </p:cNvSpPr>
            <p:nvPr/>
          </p:nvSpPr>
          <p:spPr bwMode="auto">
            <a:xfrm>
              <a:off x="1853475" y="1606944"/>
              <a:ext cx="231556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Data</a:t>
              </a:r>
            </a:p>
          </p:txBody>
        </p:sp>
        <p:sp>
          <p:nvSpPr>
            <p:cNvPr id="22546" name="Shape 160"/>
            <p:cNvSpPr>
              <a:spLocks noChangeArrowheads="1"/>
            </p:cNvSpPr>
            <p:nvPr/>
          </p:nvSpPr>
          <p:spPr bwMode="auto">
            <a:xfrm>
              <a:off x="1854529" y="2153567"/>
              <a:ext cx="2313458"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Runtime</a:t>
              </a:r>
            </a:p>
          </p:txBody>
        </p:sp>
        <p:sp>
          <p:nvSpPr>
            <p:cNvPr id="22547" name="Shape 161"/>
            <p:cNvSpPr>
              <a:spLocks noChangeArrowheads="1"/>
            </p:cNvSpPr>
            <p:nvPr/>
          </p:nvSpPr>
          <p:spPr bwMode="auto">
            <a:xfrm>
              <a:off x="1853928" y="2700190"/>
              <a:ext cx="231466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Middleware</a:t>
              </a:r>
            </a:p>
          </p:txBody>
        </p:sp>
        <p:sp>
          <p:nvSpPr>
            <p:cNvPr id="22548" name="Shape 162"/>
            <p:cNvSpPr>
              <a:spLocks noChangeArrowheads="1"/>
            </p:cNvSpPr>
            <p:nvPr/>
          </p:nvSpPr>
          <p:spPr bwMode="auto">
            <a:xfrm>
              <a:off x="1847773" y="3246813"/>
              <a:ext cx="232697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OS</a:t>
              </a:r>
            </a:p>
          </p:txBody>
        </p:sp>
        <p:sp>
          <p:nvSpPr>
            <p:cNvPr id="22549" name="Shape 163"/>
            <p:cNvSpPr>
              <a:spLocks noChangeArrowheads="1"/>
            </p:cNvSpPr>
            <p:nvPr/>
          </p:nvSpPr>
          <p:spPr bwMode="auto">
            <a:xfrm>
              <a:off x="1854143" y="3793435"/>
              <a:ext cx="2314230"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Virtualization</a:t>
              </a:r>
            </a:p>
          </p:txBody>
        </p:sp>
        <p:sp>
          <p:nvSpPr>
            <p:cNvPr id="22550" name="Shape 164"/>
            <p:cNvSpPr>
              <a:spLocks noChangeArrowheads="1"/>
            </p:cNvSpPr>
            <p:nvPr/>
          </p:nvSpPr>
          <p:spPr bwMode="auto">
            <a:xfrm>
              <a:off x="1846655" y="4340058"/>
              <a:ext cx="232920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Servers</a:t>
              </a:r>
            </a:p>
          </p:txBody>
        </p:sp>
        <p:sp>
          <p:nvSpPr>
            <p:cNvPr id="22551" name="Shape 165"/>
            <p:cNvSpPr>
              <a:spLocks noChangeArrowheads="1"/>
            </p:cNvSpPr>
            <p:nvPr/>
          </p:nvSpPr>
          <p:spPr bwMode="auto">
            <a:xfrm>
              <a:off x="1853955" y="4886680"/>
              <a:ext cx="231460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Storage</a:t>
              </a:r>
            </a:p>
          </p:txBody>
        </p:sp>
        <p:sp>
          <p:nvSpPr>
            <p:cNvPr id="22552" name="Shape 166"/>
            <p:cNvSpPr>
              <a:spLocks noChangeArrowheads="1"/>
            </p:cNvSpPr>
            <p:nvPr/>
          </p:nvSpPr>
          <p:spPr bwMode="auto">
            <a:xfrm>
              <a:off x="1851963" y="5433304"/>
              <a:ext cx="231859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Networking</a:t>
              </a:r>
            </a:p>
          </p:txBody>
        </p:sp>
      </p:grpSp>
    </p:spTree>
    <p:extLst>
      <p:ext uri="{BB962C8B-B14F-4D97-AF65-F5344CB8AC3E}">
        <p14:creationId xmlns:p14="http://schemas.microsoft.com/office/powerpoint/2010/main" val="38946362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iterate>
                                    <p:tmAbs val="0"/>
                                  </p:iterate>
                                  <p:childTnLst>
                                    <p:set>
                                      <p:cBhvr>
                                        <p:cTn id="6" fill="hold"/>
                                        <p:tgtEl>
                                          <p:spTgt spid="147"/>
                                        </p:tgtEl>
                                        <p:attrNameLst>
                                          <p:attrName>style.visibility</p:attrName>
                                        </p:attrNameLst>
                                      </p:cBhvr>
                                      <p:to>
                                        <p:strVal val="visible"/>
                                      </p:to>
                                    </p:set>
                                    <p:animEffect transition="in" filter="wipe(down)">
                                      <p:cBhvr>
                                        <p:cTn id="7" dur="400"/>
                                        <p:tgtEl>
                                          <p:spTgt spid="147"/>
                                        </p:tgtEl>
                                      </p:cBhvr>
                                    </p:animEffect>
                                  </p:childTnLst>
                                </p:cTn>
                              </p:par>
                            </p:childTnLst>
                          </p:cTn>
                        </p:par>
                        <p:par>
                          <p:cTn id="8" fill="hold" nodeType="afterGroup">
                            <p:stCondLst>
                              <p:cond delay="400"/>
                            </p:stCondLst>
                            <p:childTnLst>
                              <p:par>
                                <p:cTn id="9" presetID="23" presetClass="entr" presetSubtype="16" fill="hold" grpId="0" nodeType="afterEffect">
                                  <p:stCondLst>
                                    <p:cond delay="0"/>
                                  </p:stCondLst>
                                  <p:iterate>
                                    <p:tmAbs val="0"/>
                                  </p:iterate>
                                  <p:childTnLst>
                                    <p:set>
                                      <p:cBhvr>
                                        <p:cTn id="10" fill="hold"/>
                                        <p:tgtEl>
                                          <p:spTgt spid="143"/>
                                        </p:tgtEl>
                                        <p:attrNameLst>
                                          <p:attrName>style.visibility</p:attrName>
                                        </p:attrNameLst>
                                      </p:cBhvr>
                                      <p:to>
                                        <p:strVal val="visible"/>
                                      </p:to>
                                    </p:set>
                                    <p:anim calcmode="lin" valueType="num">
                                      <p:cBhvr>
                                        <p:cTn id="11" dur="250" fill="hold"/>
                                        <p:tgtEl>
                                          <p:spTgt spid="143"/>
                                        </p:tgtEl>
                                        <p:attrNameLst>
                                          <p:attrName>ppt_w</p:attrName>
                                        </p:attrNameLst>
                                      </p:cBhvr>
                                      <p:tavLst>
                                        <p:tav tm="0">
                                          <p:val>
                                            <p:fltVal val="0"/>
                                          </p:val>
                                        </p:tav>
                                        <p:tav tm="100000">
                                          <p:val>
                                            <p:strVal val="#ppt_w"/>
                                          </p:val>
                                        </p:tav>
                                      </p:tavLst>
                                    </p:anim>
                                    <p:anim calcmode="lin" valueType="num">
                                      <p:cBhvr>
                                        <p:cTn id="12" dur="250" fill="hold"/>
                                        <p:tgtEl>
                                          <p:spTgt spid="143"/>
                                        </p:tgtEl>
                                        <p:attrNameLst>
                                          <p:attrName>ppt_h</p:attrName>
                                        </p:attrNameLst>
                                      </p:cBhvr>
                                      <p:tavLst>
                                        <p:tav tm="0">
                                          <p:val>
                                            <p:fltVal val="0"/>
                                          </p:val>
                                        </p:tav>
                                        <p:tav tm="100000">
                                          <p:val>
                                            <p:strVal val="#ppt_h"/>
                                          </p:val>
                                        </p:tav>
                                      </p:tavLst>
                                    </p:anim>
                                  </p:childTnLst>
                                </p:cTn>
                              </p:par>
                            </p:childTnLst>
                          </p:cTn>
                        </p:par>
                        <p:par>
                          <p:cTn id="13" fill="hold" nodeType="afterGroup">
                            <p:stCondLst>
                              <p:cond delay="650"/>
                            </p:stCondLst>
                            <p:childTnLst>
                              <p:par>
                                <p:cTn id="14" presetID="22" presetClass="entr" presetSubtype="8" fill="hold" grpId="0" nodeType="afterEffect">
                                  <p:stCondLst>
                                    <p:cond delay="0"/>
                                  </p:stCondLst>
                                  <p:iterate>
                                    <p:tmAbs val="0"/>
                                  </p:iterate>
                                  <p:childTnLst>
                                    <p:set>
                                      <p:cBhvr>
                                        <p:cTn id="15" fill="hold"/>
                                        <p:tgtEl>
                                          <p:spTgt spid="148"/>
                                        </p:tgtEl>
                                        <p:attrNameLst>
                                          <p:attrName>style.visibility</p:attrName>
                                        </p:attrNameLst>
                                      </p:cBhvr>
                                      <p:to>
                                        <p:strVal val="visible"/>
                                      </p:to>
                                    </p:set>
                                    <p:animEffect transition="in" filter="wipe(left)">
                                      <p:cBhvr>
                                        <p:cTn id="16" dur="300"/>
                                        <p:tgtEl>
                                          <p:spTgt spid="148"/>
                                        </p:tgtEl>
                                      </p:cBhvr>
                                    </p:animEffect>
                                  </p:childTnLst>
                                </p:cTn>
                              </p:par>
                              <p:par>
                                <p:cTn id="17" presetID="22" presetClass="entr" presetSubtype="8" fill="hold" grpId="0" nodeType="withEffect">
                                  <p:stCondLst>
                                    <p:cond delay="0"/>
                                  </p:stCondLst>
                                  <p:iterate>
                                    <p:tmAbs val="0"/>
                                  </p:iterate>
                                  <p:childTnLst>
                                    <p:set>
                                      <p:cBhvr>
                                        <p:cTn id="18" fill="hold"/>
                                        <p:tgtEl>
                                          <p:spTgt spid="149"/>
                                        </p:tgtEl>
                                        <p:attrNameLst>
                                          <p:attrName>style.visibility</p:attrName>
                                        </p:attrNameLst>
                                      </p:cBhvr>
                                      <p:to>
                                        <p:strVal val="visible"/>
                                      </p:to>
                                    </p:set>
                                    <p:animEffect transition="in" filter="wipe(left)">
                                      <p:cBhvr>
                                        <p:cTn id="19" dur="300"/>
                                        <p:tgtEl>
                                          <p:spTgt spid="149"/>
                                        </p:tgtEl>
                                      </p:cBhvr>
                                    </p:animEffect>
                                  </p:childTnLst>
                                </p:cTn>
                              </p:par>
                              <p:par>
                                <p:cTn id="20" presetID="22" presetClass="entr" presetSubtype="4" fill="hold" grpId="0" nodeType="withEffect">
                                  <p:stCondLst>
                                    <p:cond delay="0"/>
                                  </p:stCondLst>
                                  <p:iterate>
                                    <p:tmAbs val="0"/>
                                  </p:iterate>
                                  <p:childTnLst>
                                    <p:set>
                                      <p:cBhvr>
                                        <p:cTn id="21" fill="hold"/>
                                        <p:tgtEl>
                                          <p:spTgt spid="36"/>
                                        </p:tgtEl>
                                        <p:attrNameLst>
                                          <p:attrName>style.visibility</p:attrName>
                                        </p:attrNameLst>
                                      </p:cBhvr>
                                      <p:to>
                                        <p:strVal val="visible"/>
                                      </p:to>
                                    </p:set>
                                    <p:animEffect transition="in" filter="wipe(down)">
                                      <p:cBhvr>
                                        <p:cTn id="22" dur="4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advAuto="0"/>
      <p:bldP spid="148" grpId="0" animBg="1" advAuto="0"/>
      <p:bldP spid="149" grpId="0" animBg="1" advAuto="0"/>
      <p:bldP spid="36"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flipH="1">
            <a:off x="285750" y="6146800"/>
            <a:ext cx="8577263" cy="0"/>
          </a:xfrm>
          <a:prstGeom prst="line">
            <a:avLst/>
          </a:prstGeom>
          <a:ln w="25400">
            <a:solidFill/>
            <a:miter lim="400000"/>
            <a:headEnd type="arrow"/>
            <a:tailEnd type="arrow"/>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174" name="Shape 174"/>
          <p:cNvSpPr/>
          <p:nvPr/>
        </p:nvSpPr>
        <p:spPr>
          <a:xfrm flipH="1">
            <a:off x="4884738" y="1949450"/>
            <a:ext cx="0" cy="4192588"/>
          </a:xfrm>
          <a:prstGeom prst="line">
            <a:avLst/>
          </a:prstGeom>
          <a:ln w="25400">
            <a:solidFill>
              <a:srgbClr val="B3163A"/>
            </a:solidFill>
            <a:miter lim="400000"/>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24581" name="Shape 175"/>
          <p:cNvSpPr>
            <a:spLocks noChangeArrowheads="1"/>
          </p:cNvSpPr>
          <p:nvPr/>
        </p:nvSpPr>
        <p:spPr bwMode="auto">
          <a:xfrm>
            <a:off x="5106988" y="1917700"/>
            <a:ext cx="37560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spAutoFit/>
          </a:bodyPr>
          <a:lstStyle>
            <a:lvl1pPr defTabSz="320675">
              <a:defRPr sz="2200">
                <a:solidFill>
                  <a:schemeClr val="hlink"/>
                </a:solidFill>
                <a:latin typeface="Arial" panose="020B0604020202020204" pitchFamily="34" charset="0"/>
                <a:cs typeface="Arial" panose="020B0604020202020204" pitchFamily="34" charset="0"/>
              </a:defRPr>
            </a:lvl1pPr>
            <a:lvl2pPr defTabSz="320675">
              <a:defRPr sz="2200">
                <a:solidFill>
                  <a:schemeClr val="hlink"/>
                </a:solidFill>
                <a:latin typeface="Arial" panose="020B0604020202020204" pitchFamily="34" charset="0"/>
                <a:cs typeface="Arial" panose="020B0604020202020204" pitchFamily="34" charset="0"/>
              </a:defRPr>
            </a:lvl2pPr>
            <a:lvl3pPr defTabSz="320675">
              <a:defRPr sz="2200">
                <a:solidFill>
                  <a:schemeClr val="hlink"/>
                </a:solidFill>
                <a:latin typeface="Arial" panose="020B0604020202020204" pitchFamily="34" charset="0"/>
                <a:cs typeface="Arial" panose="020B0604020202020204" pitchFamily="34" charset="0"/>
              </a:defRPr>
            </a:lvl3pPr>
            <a:lvl4pPr defTabSz="320675">
              <a:defRPr sz="2200">
                <a:solidFill>
                  <a:schemeClr val="hlink"/>
                </a:solidFill>
                <a:latin typeface="Arial" panose="020B0604020202020204" pitchFamily="34" charset="0"/>
                <a:cs typeface="Arial" panose="020B0604020202020204" pitchFamily="34" charset="0"/>
              </a:defRPr>
            </a:lvl4pPr>
            <a:lvl5pPr defTabSz="320675">
              <a:defRPr sz="2200">
                <a:solidFill>
                  <a:schemeClr val="hlink"/>
                </a:solidFill>
                <a:latin typeface="Arial" panose="020B0604020202020204" pitchFamily="34" charset="0"/>
                <a:cs typeface="Arial" panose="020B0604020202020204" pitchFamily="34" charset="0"/>
              </a:defRPr>
            </a:lvl5pPr>
            <a:lvl6pPr marL="22844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B3163A"/>
                </a:solidFill>
                <a:sym typeface="Helvetica Neue"/>
              </a:rPr>
              <a:t>Benefits</a:t>
            </a:r>
            <a:endParaRPr lang="en-US" altLang="en-US" sz="2000">
              <a:solidFill>
                <a:srgbClr val="B3163A"/>
              </a:solidFill>
              <a:sym typeface="Helvetica Neue"/>
            </a:endParaRPr>
          </a:p>
          <a:p>
            <a:pPr>
              <a:buFont typeface="Arial" panose="020B0604020202020204" pitchFamily="34" charset="0"/>
              <a:buChar char="•"/>
            </a:pPr>
            <a:r>
              <a:rPr lang="en-US" altLang="en-US" sz="1800">
                <a:solidFill>
                  <a:schemeClr val="tx1"/>
                </a:solidFill>
                <a:sym typeface="Helvetica Neue Light"/>
              </a:rPr>
              <a:t>Most control in the cloud.</a:t>
            </a:r>
          </a:p>
          <a:p>
            <a:pPr>
              <a:buFont typeface="Arial" panose="020B0604020202020204" pitchFamily="34" charset="0"/>
              <a:buChar char="•"/>
            </a:pPr>
            <a:r>
              <a:rPr lang="en-US" altLang="en-US" sz="1800">
                <a:solidFill>
                  <a:schemeClr val="tx1"/>
                </a:solidFill>
                <a:sym typeface="Helvetica Neue Light"/>
              </a:rPr>
              <a:t>Necessary for some solutions.</a:t>
            </a:r>
          </a:p>
          <a:p>
            <a:pPr>
              <a:buFont typeface="Arial" panose="020B0604020202020204" pitchFamily="34" charset="0"/>
              <a:buChar char="•"/>
            </a:pPr>
            <a:r>
              <a:rPr lang="en-US" altLang="en-US" sz="1800">
                <a:solidFill>
                  <a:schemeClr val="tx1"/>
                </a:solidFill>
                <a:sym typeface="Helvetica Neue Light"/>
              </a:rPr>
              <a:t>Infrastructure managed by SP.</a:t>
            </a:r>
          </a:p>
        </p:txBody>
      </p:sp>
      <p:sp>
        <p:nvSpPr>
          <p:cNvPr id="176" name="Shape 176"/>
          <p:cNvSpPr/>
          <p:nvPr/>
        </p:nvSpPr>
        <p:spPr>
          <a:xfrm>
            <a:off x="4768850" y="6042025"/>
            <a:ext cx="227013"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3163A"/>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177" name="Shape 177"/>
          <p:cNvSpPr/>
          <p:nvPr/>
        </p:nvSpPr>
        <p:spPr>
          <a:xfrm>
            <a:off x="4186238" y="1155700"/>
            <a:ext cx="1260475" cy="504825"/>
          </a:xfrm>
          <a:prstGeom prst="rect">
            <a:avLst/>
          </a:prstGeom>
          <a:ln w="12700">
            <a:miter lim="400000"/>
          </a:ln>
          <a:extLst>
            <a:ext uri="{C572A759-6A51-4108-AA02-DFA0A04FC94B}"/>
          </a:extLst>
        </p:spPr>
        <p:txBody>
          <a:bodyPr lIns="35719" tIns="35719" rIns="35719" bIns="35719" anchor="ctr">
            <a:spAutoFit/>
          </a:bodyPr>
          <a:lstStyle>
            <a:lvl1pPr defTabSz="457200">
              <a:spcBef>
                <a:spcPts val="2400"/>
              </a:spcBef>
              <a:defRPr sz="2000" b="1">
                <a:solidFill>
                  <a:srgbClr val="B3163A"/>
                </a:solidFill>
                <a:latin typeface="Helvetica Neue Light"/>
                <a:ea typeface="Helvetica Neue Light"/>
                <a:cs typeface="Helvetica Neue Light"/>
                <a:sym typeface="Helvetica Neue Light"/>
              </a:defRPr>
            </a:lvl1pPr>
          </a:lstStyle>
          <a:p>
            <a:pPr>
              <a:defRPr sz="1800" b="0">
                <a:solidFill>
                  <a:srgbClr val="000000"/>
                </a:solidFill>
              </a:defRPr>
            </a:pPr>
            <a:r>
              <a:rPr sz="1406" b="0" dirty="0">
                <a:solidFill>
                  <a:srgbClr val="CC0066"/>
                </a:solidFill>
                <a:latin typeface="Arial"/>
                <a:ea typeface="Arial"/>
                <a:cs typeface="Arial"/>
              </a:rPr>
              <a:t>Infrastructure as a Service</a:t>
            </a:r>
          </a:p>
        </p:txBody>
      </p:sp>
      <p:grpSp>
        <p:nvGrpSpPr>
          <p:cNvPr id="24584" name="Group 180"/>
          <p:cNvGrpSpPr>
            <a:grpSpLocks/>
          </p:cNvGrpSpPr>
          <p:nvPr/>
        </p:nvGrpSpPr>
        <p:grpSpPr bwMode="auto">
          <a:xfrm>
            <a:off x="365125" y="944563"/>
            <a:ext cx="2060575" cy="520700"/>
            <a:chOff x="0" y="-53670"/>
            <a:chExt cx="2929570" cy="739838"/>
          </a:xfrm>
        </p:grpSpPr>
        <p:sp>
          <p:nvSpPr>
            <p:cNvPr id="24607" name="Shape 178"/>
            <p:cNvSpPr>
              <a:spLocks noChangeArrowheads="1"/>
            </p:cNvSpPr>
            <p:nvPr/>
          </p:nvSpPr>
          <p:spPr bwMode="auto">
            <a:xfrm>
              <a:off x="316707" y="-53670"/>
              <a:ext cx="2612863" cy="7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r>
                <a:rPr lang="en-US" altLang="en-US" sz="1400">
                  <a:sym typeface="Helvetica Neue Light"/>
                </a:rPr>
                <a:t>Client Manages</a:t>
              </a:r>
            </a:p>
          </p:txBody>
        </p:sp>
        <p:sp>
          <p:nvSpPr>
            <p:cNvPr id="179" name="Shape 179"/>
            <p:cNvSpPr/>
            <p:nvPr/>
          </p:nvSpPr>
          <p:spPr>
            <a:xfrm>
              <a:off x="0" y="217002"/>
              <a:ext cx="203129" cy="2030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w="12700" cap="flat">
              <a:noFill/>
              <a:miter lim="400000"/>
            </a:ln>
            <a:effectLst/>
          </p:spPr>
          <p:txBody>
            <a:bodyPr lIns="0" tIns="0" rIns="0" bIns="0" anchor="ctr"/>
            <a:lstStyle/>
            <a:p>
              <a:pPr>
                <a:defRPr sz="2400">
                  <a:solidFill>
                    <a:srgbClr val="FFFFFF"/>
                  </a:solidFill>
                </a:defRPr>
              </a:pPr>
              <a:endParaRPr sz="1687">
                <a:solidFill>
                  <a:srgbClr val="FFFFFF"/>
                </a:solidFill>
              </a:endParaRPr>
            </a:p>
          </p:txBody>
        </p:sp>
      </p:grpSp>
      <p:grpSp>
        <p:nvGrpSpPr>
          <p:cNvPr id="24585" name="Group 183"/>
          <p:cNvGrpSpPr>
            <a:grpSpLocks/>
          </p:cNvGrpSpPr>
          <p:nvPr/>
        </p:nvGrpSpPr>
        <p:grpSpPr bwMode="auto">
          <a:xfrm>
            <a:off x="387350" y="1270000"/>
            <a:ext cx="2332038" cy="449263"/>
            <a:chOff x="31199" y="-84582"/>
            <a:chExt cx="3315210" cy="638610"/>
          </a:xfrm>
        </p:grpSpPr>
        <p:sp>
          <p:nvSpPr>
            <p:cNvPr id="24605" name="Shape 181"/>
            <p:cNvSpPr>
              <a:spLocks noChangeArrowheads="1"/>
            </p:cNvSpPr>
            <p:nvPr/>
          </p:nvSpPr>
          <p:spPr bwMode="auto">
            <a:xfrm>
              <a:off x="316707" y="-84582"/>
              <a:ext cx="3029702" cy="63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r>
                <a:rPr lang="en-US" altLang="en-US" sz="1400">
                  <a:sym typeface="Helvetica Neue Light"/>
                </a:rPr>
                <a:t>Vendor Manages in Cloud</a:t>
              </a:r>
            </a:p>
          </p:txBody>
        </p:sp>
        <p:sp>
          <p:nvSpPr>
            <p:cNvPr id="182" name="Shape 182"/>
            <p:cNvSpPr/>
            <p:nvPr/>
          </p:nvSpPr>
          <p:spPr>
            <a:xfrm>
              <a:off x="31199" y="84661"/>
              <a:ext cx="203110" cy="203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96B1"/>
            </a:solidFill>
            <a:ln w="12700" cap="flat">
              <a:noFill/>
              <a:miter lim="400000"/>
            </a:ln>
            <a:effectLst/>
          </p:spPr>
          <p:txBody>
            <a:bodyPr lIns="0" tIns="0" rIns="0" bIns="0" anchor="ctr"/>
            <a:lstStyle/>
            <a:p>
              <a:pPr>
                <a:defRPr sz="2400">
                  <a:solidFill>
                    <a:srgbClr val="FFFFFF"/>
                  </a:solidFill>
                </a:defRPr>
              </a:pPr>
              <a:endParaRPr sz="1687">
                <a:solidFill>
                  <a:srgbClr val="FFFFFF"/>
                </a:solidFill>
              </a:endParaRPr>
            </a:p>
          </p:txBody>
        </p:sp>
      </p:grpSp>
      <p:sp>
        <p:nvSpPr>
          <p:cNvPr id="184" name="Shape 184"/>
          <p:cNvSpPr/>
          <p:nvPr/>
        </p:nvSpPr>
        <p:spPr>
          <a:xfrm>
            <a:off x="3375025" y="6032500"/>
            <a:ext cx="228600"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2B6C5"/>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4587" name="Shape 186"/>
          <p:cNvSpPr>
            <a:spLocks noChangeArrowheads="1"/>
          </p:cNvSpPr>
          <p:nvPr/>
        </p:nvSpPr>
        <p:spPr bwMode="auto">
          <a:xfrm>
            <a:off x="5126038" y="3322638"/>
            <a:ext cx="3835400"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320675">
              <a:defRPr sz="2200">
                <a:solidFill>
                  <a:schemeClr val="hlink"/>
                </a:solidFill>
                <a:latin typeface="Arial" panose="020B0604020202020204" pitchFamily="34" charset="0"/>
                <a:cs typeface="Arial" panose="020B0604020202020204" pitchFamily="34" charset="0"/>
              </a:defRPr>
            </a:lvl1pPr>
            <a:lvl2pPr defTabSz="320675">
              <a:defRPr sz="2200">
                <a:solidFill>
                  <a:schemeClr val="hlink"/>
                </a:solidFill>
                <a:latin typeface="Arial" panose="020B0604020202020204" pitchFamily="34" charset="0"/>
                <a:cs typeface="Arial" panose="020B0604020202020204" pitchFamily="34" charset="0"/>
              </a:defRPr>
            </a:lvl2pPr>
            <a:lvl3pPr defTabSz="320675">
              <a:defRPr sz="2200">
                <a:solidFill>
                  <a:schemeClr val="hlink"/>
                </a:solidFill>
                <a:latin typeface="Arial" panose="020B0604020202020204" pitchFamily="34" charset="0"/>
                <a:cs typeface="Arial" panose="020B0604020202020204" pitchFamily="34" charset="0"/>
              </a:defRPr>
            </a:lvl3pPr>
            <a:lvl4pPr defTabSz="320675">
              <a:defRPr sz="2200">
                <a:solidFill>
                  <a:schemeClr val="hlink"/>
                </a:solidFill>
                <a:latin typeface="Arial" panose="020B0604020202020204" pitchFamily="34" charset="0"/>
                <a:cs typeface="Arial" panose="020B0604020202020204" pitchFamily="34" charset="0"/>
              </a:defRPr>
            </a:lvl4pPr>
            <a:lvl5pPr defTabSz="320675">
              <a:defRPr sz="2200">
                <a:solidFill>
                  <a:schemeClr val="hlink"/>
                </a:solidFill>
                <a:latin typeface="Arial" panose="020B0604020202020204" pitchFamily="34" charset="0"/>
                <a:cs typeface="Arial" panose="020B0604020202020204" pitchFamily="34" charset="0"/>
              </a:defRPr>
            </a:lvl5pPr>
            <a:lvl6pPr marL="22844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320675"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B3163A"/>
                </a:solidFill>
                <a:sym typeface="Helvetica Neue"/>
              </a:rPr>
              <a:t>Time Commitment</a:t>
            </a:r>
            <a:endParaRPr lang="en-US" altLang="en-US" sz="2000">
              <a:solidFill>
                <a:srgbClr val="B3163A"/>
              </a:solidFill>
              <a:sym typeface="Helvetica Neue"/>
            </a:endParaRPr>
          </a:p>
          <a:p>
            <a:pPr>
              <a:buFont typeface="Arial" panose="020B0604020202020204" pitchFamily="34" charset="0"/>
              <a:buChar char="•"/>
            </a:pPr>
            <a:r>
              <a:rPr lang="en-US" altLang="en-US" sz="1800">
                <a:solidFill>
                  <a:schemeClr val="tx1"/>
                </a:solidFill>
                <a:sym typeface="Helvetica Neue Light"/>
              </a:rPr>
              <a:t>Minutes to provision VM.</a:t>
            </a:r>
          </a:p>
          <a:p>
            <a:pPr>
              <a:buFont typeface="Arial" panose="020B0604020202020204" pitchFamily="34" charset="0"/>
              <a:buChar char="•"/>
            </a:pPr>
            <a:r>
              <a:rPr lang="en-US" altLang="en-US" sz="1800">
                <a:solidFill>
                  <a:schemeClr val="tx1"/>
                </a:solidFill>
                <a:sym typeface="Helvetica Neue Light"/>
              </a:rPr>
              <a:t>Time to configure software and apps varies.</a:t>
            </a:r>
          </a:p>
          <a:p>
            <a:pPr>
              <a:buFont typeface="Arial" panose="020B0604020202020204" pitchFamily="34" charset="0"/>
              <a:buChar char="•"/>
            </a:pPr>
            <a:r>
              <a:rPr lang="en-US" altLang="en-US" sz="1800">
                <a:solidFill>
                  <a:schemeClr val="tx1"/>
                </a:solidFill>
                <a:sym typeface="Helvetica Neue Light"/>
              </a:rPr>
              <a:t>Maintenance/upgrades of OS, middleware, runtime</a:t>
            </a:r>
            <a:r>
              <a:rPr lang="en-US" altLang="en-US" sz="1800">
                <a:sym typeface="Helvetica Neue Light"/>
              </a:rPr>
              <a:t>.</a:t>
            </a:r>
          </a:p>
        </p:txBody>
      </p:sp>
      <p:sp>
        <p:nvSpPr>
          <p:cNvPr id="192" name="Shape 192"/>
          <p:cNvSpPr/>
          <p:nvPr/>
        </p:nvSpPr>
        <p:spPr>
          <a:xfrm>
            <a:off x="5827713" y="6275388"/>
            <a:ext cx="1614487" cy="509587"/>
          </a:xfrm>
          <a:prstGeom prst="rect">
            <a:avLst/>
          </a:prstGeom>
          <a:ln w="12700">
            <a:miter lim="400000"/>
          </a:ln>
          <a:extLst>
            <a:ext uri="{C572A759-6A51-4108-AA02-DFA0A04FC94B}"/>
          </a:extLst>
        </p:spPr>
        <p:txBody>
          <a:bodyPr lIns="0" tIns="0" rIns="0" bIns="0">
            <a:normAutofit/>
          </a:bodyPr>
          <a:lstStyle>
            <a:lvl1pPr>
              <a:defRPr sz="2300" b="1">
                <a:solidFill>
                  <a:srgbClr val="B5CFEB"/>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Minutes</a:t>
            </a:r>
          </a:p>
        </p:txBody>
      </p:sp>
      <p:sp>
        <p:nvSpPr>
          <p:cNvPr id="204" name="Shape 204"/>
          <p:cNvSpPr/>
          <p:nvPr/>
        </p:nvSpPr>
        <p:spPr>
          <a:xfrm>
            <a:off x="3046413" y="6275388"/>
            <a:ext cx="1614487" cy="509587"/>
          </a:xfrm>
          <a:prstGeom prst="rect">
            <a:avLst/>
          </a:prstGeom>
          <a:ln w="12700">
            <a:miter lim="400000"/>
          </a:ln>
          <a:extLst>
            <a:ext uri="{C572A759-6A51-4108-AA02-DFA0A04FC94B}"/>
          </a:extLst>
        </p:spPr>
        <p:txBody>
          <a:bodyPr lIns="0" tIns="0" rIns="0" bIns="0">
            <a:normAutofit/>
          </a:bodyPr>
          <a:lstStyle>
            <a:lvl1pPr>
              <a:defRPr sz="2300" b="1">
                <a:solidFill>
                  <a:srgbClr val="A3B6C4"/>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Weeks</a:t>
            </a:r>
          </a:p>
        </p:txBody>
      </p:sp>
      <p:sp>
        <p:nvSpPr>
          <p:cNvPr id="205" name="Shape 205"/>
          <p:cNvSpPr/>
          <p:nvPr/>
        </p:nvSpPr>
        <p:spPr>
          <a:xfrm>
            <a:off x="3154363" y="5573713"/>
            <a:ext cx="1171575" cy="687387"/>
          </a:xfrm>
          <a:prstGeom prst="rect">
            <a:avLst/>
          </a:prstGeom>
          <a:ln w="12700">
            <a:miter lim="400000"/>
          </a:ln>
          <a:extLst>
            <a:ext uri="{C572A759-6A51-4108-AA02-DFA0A04FC94B}"/>
          </a:extLst>
        </p:spPr>
        <p:txBody>
          <a:bodyPr lIns="35719" tIns="35719" rIns="35719" bIns="35719" anchor="ctr"/>
          <a:lstStyle>
            <a:lvl1pPr defTabSz="457200">
              <a:spcBef>
                <a:spcPts val="2400"/>
              </a:spcBef>
              <a:defRPr sz="2000" b="1">
                <a:solidFill>
                  <a:srgbClr val="A3B6C4"/>
                </a:solidFill>
                <a:latin typeface="Helvetica Neue Light"/>
                <a:ea typeface="Helvetica Neue Light"/>
                <a:cs typeface="Helvetica Neue Light"/>
                <a:sym typeface="Helvetica Neue Light"/>
              </a:defRPr>
            </a:lvl1pPr>
          </a:lstStyle>
          <a:p>
            <a:pPr>
              <a:defRPr sz="1800" b="0">
                <a:solidFill>
                  <a:srgbClr val="000000"/>
                </a:solidFill>
              </a:defRPr>
            </a:pPr>
            <a:r>
              <a:rPr sz="1406" b="0" dirty="0">
                <a:solidFill>
                  <a:srgbClr val="000000"/>
                </a:solidFill>
                <a:latin typeface="Arial"/>
                <a:ea typeface="Arial"/>
                <a:cs typeface="Arial"/>
              </a:rPr>
              <a:t>Core IT</a:t>
            </a:r>
          </a:p>
        </p:txBody>
      </p:sp>
      <p:sp>
        <p:nvSpPr>
          <p:cNvPr id="37" name="Shape 233"/>
          <p:cNvSpPr/>
          <p:nvPr/>
        </p:nvSpPr>
        <p:spPr>
          <a:xfrm>
            <a:off x="425450" y="5818188"/>
            <a:ext cx="2293938" cy="509587"/>
          </a:xfrm>
          <a:prstGeom prst="rect">
            <a:avLst/>
          </a:prstGeom>
          <a:ln w="12700">
            <a:miter lim="400000"/>
          </a:ln>
          <a:extLst>
            <a:ext uri="{C572A759-6A51-4108-AA02-DFA0A04FC94B}"/>
          </a:extLst>
        </p:spPr>
        <p:txBody>
          <a:bodyPr lIns="0" tIns="0" rIns="0" bIns="0">
            <a:normAutofit/>
          </a:bodyPr>
          <a:lstStyle>
            <a:lvl1pPr algn="l" defTabSz="531622">
              <a:defRPr sz="2002" b="1">
                <a:latin typeface="+mj-lt"/>
                <a:ea typeface="+mj-ea"/>
                <a:cs typeface="+mj-cs"/>
                <a:sym typeface="Helvetica Neue"/>
              </a:defRPr>
            </a:lvl1pPr>
          </a:lstStyle>
          <a:p>
            <a:pPr>
              <a:defRPr sz="1800" b="0"/>
            </a:pPr>
            <a:r>
              <a:rPr sz="1408" b="0" dirty="0">
                <a:cs typeface="Arial"/>
              </a:rPr>
              <a:t>Time to initial deployment</a:t>
            </a:r>
          </a:p>
        </p:txBody>
      </p:sp>
      <p:sp>
        <p:nvSpPr>
          <p:cNvPr id="38" name="Title 1"/>
          <p:cNvSpPr txBox="1">
            <a:spLocks/>
          </p:cNvSpPr>
          <p:nvPr/>
        </p:nvSpPr>
        <p:spPr bwMode="auto">
          <a:xfrm>
            <a:off x="417513" y="587375"/>
            <a:ext cx="85439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rtl="0" eaLnBrk="0" fontAlgn="base" hangingPunct="0">
              <a:lnSpc>
                <a:spcPct val="90000"/>
              </a:lnSpc>
              <a:spcBef>
                <a:spcPct val="0"/>
              </a:spcBef>
              <a:spcAft>
                <a:spcPct val="0"/>
              </a:spcAft>
              <a:defRPr sz="2400">
                <a:solidFill>
                  <a:srgbClr val="008ABF"/>
                </a:solidFill>
                <a:latin typeface="+mj-lt"/>
                <a:ea typeface="+mj-ea"/>
                <a:cs typeface="+mj-cs"/>
              </a:defRPr>
            </a:lvl1pPr>
            <a:lvl2pPr algn="l" rtl="0" eaLnBrk="0" fontAlgn="base" hangingPunct="0">
              <a:lnSpc>
                <a:spcPct val="90000"/>
              </a:lnSpc>
              <a:spcBef>
                <a:spcPct val="0"/>
              </a:spcBef>
              <a:spcAft>
                <a:spcPct val="0"/>
              </a:spcAft>
              <a:defRPr sz="2400">
                <a:solidFill>
                  <a:srgbClr val="008ABF"/>
                </a:solidFill>
                <a:latin typeface="Arial" pitchFamily="34" charset="0"/>
              </a:defRPr>
            </a:lvl2pPr>
            <a:lvl3pPr algn="l" rtl="0" eaLnBrk="0" fontAlgn="base" hangingPunct="0">
              <a:lnSpc>
                <a:spcPct val="90000"/>
              </a:lnSpc>
              <a:spcBef>
                <a:spcPct val="0"/>
              </a:spcBef>
              <a:spcAft>
                <a:spcPct val="0"/>
              </a:spcAft>
              <a:defRPr sz="2400">
                <a:solidFill>
                  <a:srgbClr val="008ABF"/>
                </a:solidFill>
                <a:latin typeface="Arial" pitchFamily="34" charset="0"/>
              </a:defRPr>
            </a:lvl3pPr>
            <a:lvl4pPr algn="l" rtl="0" eaLnBrk="0" fontAlgn="base" hangingPunct="0">
              <a:lnSpc>
                <a:spcPct val="90000"/>
              </a:lnSpc>
              <a:spcBef>
                <a:spcPct val="0"/>
              </a:spcBef>
              <a:spcAft>
                <a:spcPct val="0"/>
              </a:spcAft>
              <a:defRPr sz="2400">
                <a:solidFill>
                  <a:srgbClr val="008ABF"/>
                </a:solidFill>
                <a:latin typeface="Arial" pitchFamily="34" charset="0"/>
              </a:defRPr>
            </a:lvl4pPr>
            <a:lvl5pPr algn="l" rtl="0" eaLnBrk="0" fontAlgn="base" hangingPunct="0">
              <a:lnSpc>
                <a:spcPct val="90000"/>
              </a:lnSpc>
              <a:spcBef>
                <a:spcPct val="0"/>
              </a:spcBef>
              <a:spcAft>
                <a:spcPct val="0"/>
              </a:spcAft>
              <a:defRPr sz="2400">
                <a:solidFill>
                  <a:srgbClr val="008ABF"/>
                </a:solidFill>
                <a:latin typeface="Arial" pitchFamily="34" charset="0"/>
              </a:defRPr>
            </a:lvl5pPr>
            <a:lvl6pPr marL="457034" algn="l" rtl="0" eaLnBrk="1" fontAlgn="base" hangingPunct="1">
              <a:lnSpc>
                <a:spcPct val="90000"/>
              </a:lnSpc>
              <a:spcBef>
                <a:spcPct val="0"/>
              </a:spcBef>
              <a:spcAft>
                <a:spcPct val="0"/>
              </a:spcAft>
              <a:defRPr sz="2600">
                <a:solidFill>
                  <a:schemeClr val="hlink"/>
                </a:solidFill>
                <a:latin typeface="Arial" pitchFamily="34" charset="0"/>
              </a:defRPr>
            </a:lvl6pPr>
            <a:lvl7pPr marL="914070" algn="l" rtl="0" eaLnBrk="1" fontAlgn="base" hangingPunct="1">
              <a:lnSpc>
                <a:spcPct val="90000"/>
              </a:lnSpc>
              <a:spcBef>
                <a:spcPct val="0"/>
              </a:spcBef>
              <a:spcAft>
                <a:spcPct val="0"/>
              </a:spcAft>
              <a:defRPr sz="2600">
                <a:solidFill>
                  <a:schemeClr val="hlink"/>
                </a:solidFill>
                <a:latin typeface="Arial" pitchFamily="34" charset="0"/>
              </a:defRPr>
            </a:lvl7pPr>
            <a:lvl8pPr marL="1371108" algn="l" rtl="0" eaLnBrk="1" fontAlgn="base" hangingPunct="1">
              <a:lnSpc>
                <a:spcPct val="90000"/>
              </a:lnSpc>
              <a:spcBef>
                <a:spcPct val="0"/>
              </a:spcBef>
              <a:spcAft>
                <a:spcPct val="0"/>
              </a:spcAft>
              <a:defRPr sz="2600">
                <a:solidFill>
                  <a:schemeClr val="hlink"/>
                </a:solidFill>
                <a:latin typeface="Arial" pitchFamily="34" charset="0"/>
              </a:defRPr>
            </a:lvl8pPr>
            <a:lvl9pPr marL="1828142" algn="l" rtl="0" eaLnBrk="1" fontAlgn="base" hangingPunct="1">
              <a:lnSpc>
                <a:spcPct val="90000"/>
              </a:lnSpc>
              <a:spcBef>
                <a:spcPct val="0"/>
              </a:spcBef>
              <a:spcAft>
                <a:spcPct val="0"/>
              </a:spcAft>
              <a:defRPr sz="2600">
                <a:solidFill>
                  <a:schemeClr val="hlink"/>
                </a:solidFill>
                <a:latin typeface="Arial" pitchFamily="34" charset="0"/>
              </a:defRPr>
            </a:lvl9pPr>
          </a:lstStyle>
          <a:p>
            <a:pPr>
              <a:defRPr/>
            </a:pPr>
            <a:r>
              <a:rPr lang="en-US" kern="0" dirty="0" smtClean="0"/>
              <a:t>Infrastructure as a Services (</a:t>
            </a:r>
            <a:r>
              <a:rPr lang="en-US" kern="0" dirty="0" err="1" smtClean="0"/>
              <a:t>IaaS</a:t>
            </a:r>
            <a:r>
              <a:rPr lang="en-US" kern="0" dirty="0" smtClean="0"/>
              <a:t>)</a:t>
            </a:r>
            <a:endParaRPr lang="en-US" kern="0" dirty="0"/>
          </a:p>
        </p:txBody>
      </p:sp>
      <p:sp>
        <p:nvSpPr>
          <p:cNvPr id="24593" name="Shape 185"/>
          <p:cNvSpPr>
            <a:spLocks noChangeArrowheads="1"/>
          </p:cNvSpPr>
          <p:nvPr/>
        </p:nvSpPr>
        <p:spPr bwMode="auto">
          <a:xfrm>
            <a:off x="4278313" y="6283325"/>
            <a:ext cx="14478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r>
              <a:rPr lang="en-US" altLang="en-US" sz="2300" b="1">
                <a:solidFill>
                  <a:srgbClr val="B3163A"/>
                </a:solidFill>
                <a:sym typeface="Helvetica Neue"/>
              </a:rPr>
              <a:t>~ Days</a:t>
            </a:r>
          </a:p>
        </p:txBody>
      </p:sp>
      <p:grpSp>
        <p:nvGrpSpPr>
          <p:cNvPr id="24594" name="Group 203"/>
          <p:cNvGrpSpPr>
            <a:grpSpLocks/>
          </p:cNvGrpSpPr>
          <p:nvPr/>
        </p:nvGrpSpPr>
        <p:grpSpPr bwMode="auto">
          <a:xfrm>
            <a:off x="1812925" y="1863725"/>
            <a:ext cx="2636838" cy="3773488"/>
            <a:chOff x="1846655" y="1060322"/>
            <a:chExt cx="2329204" cy="4834894"/>
          </a:xfrm>
        </p:grpSpPr>
        <p:sp>
          <p:nvSpPr>
            <p:cNvPr id="24596" name="Shape 194"/>
            <p:cNvSpPr>
              <a:spLocks noChangeArrowheads="1"/>
            </p:cNvSpPr>
            <p:nvPr/>
          </p:nvSpPr>
          <p:spPr bwMode="auto">
            <a:xfrm>
              <a:off x="1850916" y="1060322"/>
              <a:ext cx="2320684"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Code</a:t>
              </a:r>
            </a:p>
          </p:txBody>
        </p:sp>
        <p:sp>
          <p:nvSpPr>
            <p:cNvPr id="24597" name="Shape 195"/>
            <p:cNvSpPr>
              <a:spLocks noChangeArrowheads="1"/>
            </p:cNvSpPr>
            <p:nvPr/>
          </p:nvSpPr>
          <p:spPr bwMode="auto">
            <a:xfrm>
              <a:off x="1853475" y="1606944"/>
              <a:ext cx="231556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Data</a:t>
              </a:r>
            </a:p>
          </p:txBody>
        </p:sp>
        <p:sp>
          <p:nvSpPr>
            <p:cNvPr id="24598" name="Shape 196"/>
            <p:cNvSpPr>
              <a:spLocks noChangeArrowheads="1"/>
            </p:cNvSpPr>
            <p:nvPr/>
          </p:nvSpPr>
          <p:spPr bwMode="auto">
            <a:xfrm>
              <a:off x="1854529" y="2153567"/>
              <a:ext cx="2313458"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Runtime</a:t>
              </a:r>
            </a:p>
          </p:txBody>
        </p:sp>
        <p:sp>
          <p:nvSpPr>
            <p:cNvPr id="24599" name="Shape 197"/>
            <p:cNvSpPr>
              <a:spLocks noChangeArrowheads="1"/>
            </p:cNvSpPr>
            <p:nvPr/>
          </p:nvSpPr>
          <p:spPr bwMode="auto">
            <a:xfrm>
              <a:off x="1853928" y="2700190"/>
              <a:ext cx="231466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Middleware</a:t>
              </a:r>
            </a:p>
          </p:txBody>
        </p:sp>
        <p:sp>
          <p:nvSpPr>
            <p:cNvPr id="24600" name="Shape 198"/>
            <p:cNvSpPr>
              <a:spLocks noChangeArrowheads="1"/>
            </p:cNvSpPr>
            <p:nvPr/>
          </p:nvSpPr>
          <p:spPr bwMode="auto">
            <a:xfrm>
              <a:off x="1847773" y="3246813"/>
              <a:ext cx="232697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OS</a:t>
              </a:r>
            </a:p>
          </p:txBody>
        </p:sp>
        <p:sp>
          <p:nvSpPr>
            <p:cNvPr id="24601" name="Shape 199"/>
            <p:cNvSpPr>
              <a:spLocks noChangeArrowheads="1"/>
            </p:cNvSpPr>
            <p:nvPr/>
          </p:nvSpPr>
          <p:spPr bwMode="auto">
            <a:xfrm>
              <a:off x="1854143" y="3793435"/>
              <a:ext cx="2314230" cy="461915"/>
            </a:xfrm>
            <a:prstGeom prst="rect">
              <a:avLst/>
            </a:prstGeom>
            <a:solidFill>
              <a:srgbClr val="1F96B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Virtualization</a:t>
              </a:r>
            </a:p>
          </p:txBody>
        </p:sp>
        <p:sp>
          <p:nvSpPr>
            <p:cNvPr id="24602" name="Shape 200"/>
            <p:cNvSpPr>
              <a:spLocks noChangeArrowheads="1"/>
            </p:cNvSpPr>
            <p:nvPr/>
          </p:nvSpPr>
          <p:spPr bwMode="auto">
            <a:xfrm>
              <a:off x="1846655" y="4340058"/>
              <a:ext cx="23292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Servers</a:t>
              </a:r>
            </a:p>
          </p:txBody>
        </p:sp>
        <p:sp>
          <p:nvSpPr>
            <p:cNvPr id="24603" name="Shape 201"/>
            <p:cNvSpPr>
              <a:spLocks noChangeArrowheads="1"/>
            </p:cNvSpPr>
            <p:nvPr/>
          </p:nvSpPr>
          <p:spPr bwMode="auto">
            <a:xfrm>
              <a:off x="1853955" y="4886680"/>
              <a:ext cx="23146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Storage</a:t>
              </a:r>
            </a:p>
          </p:txBody>
        </p:sp>
        <p:sp>
          <p:nvSpPr>
            <p:cNvPr id="24604" name="Shape 202"/>
            <p:cNvSpPr>
              <a:spLocks noChangeArrowheads="1"/>
            </p:cNvSpPr>
            <p:nvPr/>
          </p:nvSpPr>
          <p:spPr bwMode="auto">
            <a:xfrm>
              <a:off x="1851963" y="5433304"/>
              <a:ext cx="231859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Networking</a:t>
              </a:r>
            </a:p>
          </p:txBody>
        </p:sp>
      </p:grpSp>
      <p:pic>
        <p:nvPicPr>
          <p:cNvPr id="245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5" y="5475288"/>
            <a:ext cx="2343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91753922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4000" dirty="0" smtClean="0">
                <a:solidFill>
                  <a:schemeClr val="accent1">
                    <a:lumMod val="50000"/>
                  </a:schemeClr>
                </a:solidFill>
              </a:rPr>
              <a:t>Java </a:t>
            </a:r>
            <a:r>
              <a:rPr lang="en-US" sz="4000" dirty="0" err="1" smtClean="0">
                <a:solidFill>
                  <a:schemeClr val="accent1">
                    <a:lumMod val="50000"/>
                  </a:schemeClr>
                </a:solidFill>
              </a:rPr>
              <a:t>Buildpacks</a:t>
            </a:r>
            <a:endParaRPr lang="en-US" sz="4000" dirty="0">
              <a:solidFill>
                <a:schemeClr val="accent1">
                  <a:lumMod val="50000"/>
                </a:schemeClr>
              </a:solidFill>
            </a:endParaRPr>
          </a:p>
        </p:txBody>
      </p:sp>
      <p:sp>
        <p:nvSpPr>
          <p:cNvPr id="3" name="Subtitle 2"/>
          <p:cNvSpPr>
            <a:spLocks noGrp="1"/>
          </p:cNvSpPr>
          <p:nvPr>
            <p:ph type="subTitle" idx="1"/>
          </p:nvPr>
        </p:nvSpPr>
        <p:spPr/>
        <p:txBody>
          <a:bodyPr/>
          <a:lstStyle/>
          <a:p>
            <a:r>
              <a:rPr lang="en-US" sz="3600" dirty="0" smtClean="0">
                <a:solidFill>
                  <a:schemeClr val="accent1">
                    <a:lumMod val="50000"/>
                  </a:schemeClr>
                </a:solidFill>
              </a:rPr>
              <a:t>Intro to Liberty </a:t>
            </a:r>
            <a:r>
              <a:rPr lang="en-US" sz="3600" dirty="0" err="1" smtClean="0">
                <a:solidFill>
                  <a:schemeClr val="accent1">
                    <a:lumMod val="50000"/>
                  </a:schemeClr>
                </a:solidFill>
              </a:rPr>
              <a:t>Buildpack</a:t>
            </a:r>
            <a:endParaRPr lang="en-US" sz="3600" dirty="0">
              <a:solidFill>
                <a:schemeClr val="accent1">
                  <a:lumMod val="50000"/>
                </a:schemeClr>
              </a:solidFill>
            </a:endParaRPr>
          </a:p>
        </p:txBody>
      </p:sp>
    </p:spTree>
    <p:extLst>
      <p:ext uri="{BB962C8B-B14F-4D97-AF65-F5344CB8AC3E}">
        <p14:creationId xmlns:p14="http://schemas.microsoft.com/office/powerpoint/2010/main" val="12213958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90" y="3017520"/>
            <a:ext cx="8887786" cy="342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274320" y="548640"/>
            <a:ext cx="6168182" cy="389466"/>
          </a:xfrm>
        </p:spPr>
        <p:txBody>
          <a:bodyPr/>
          <a:lstStyle/>
          <a:p>
            <a:pPr>
              <a:defRPr/>
            </a:pPr>
            <a:r>
              <a:rPr lang="en-US" b="1" dirty="0">
                <a:solidFill>
                  <a:srgbClr val="0070C0"/>
                </a:solidFill>
              </a:rPr>
              <a:t>IBM </a:t>
            </a:r>
            <a:r>
              <a:rPr lang="en-US" b="1" dirty="0" err="1">
                <a:solidFill>
                  <a:srgbClr val="0070C0"/>
                </a:solidFill>
              </a:rPr>
              <a:t>SoftLayer</a:t>
            </a:r>
            <a:r>
              <a:rPr lang="en-US" b="1" dirty="0">
                <a:solidFill>
                  <a:srgbClr val="0070C0"/>
                </a:solidFill>
              </a:rPr>
              <a:t> </a:t>
            </a:r>
            <a:r>
              <a:rPr lang="en-US" b="1" dirty="0" err="1">
                <a:solidFill>
                  <a:srgbClr val="0070C0"/>
                </a:solidFill>
              </a:rPr>
              <a:t>IaaS</a:t>
            </a:r>
            <a:r>
              <a:rPr lang="en-US" b="1" dirty="0">
                <a:solidFill>
                  <a:srgbClr val="0070C0"/>
                </a:solidFill>
              </a:rPr>
              <a:t> Offerings</a:t>
            </a:r>
            <a:endParaRPr lang="en-US" dirty="0">
              <a:solidFill>
                <a:srgbClr val="0070C0"/>
              </a:solidFill>
            </a:endParaRPr>
          </a:p>
        </p:txBody>
      </p:sp>
      <p:sp>
        <p:nvSpPr>
          <p:cNvPr id="4" name="TextBox 3"/>
          <p:cNvSpPr txBox="1"/>
          <p:nvPr/>
        </p:nvSpPr>
        <p:spPr>
          <a:xfrm>
            <a:off x="142696" y="1100650"/>
            <a:ext cx="8869680"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Highly flexible architecture</a:t>
            </a:r>
          </a:p>
          <a:p>
            <a:pPr marL="285750" lvl="0" indent="-285750">
              <a:buFont typeface="Arial" panose="020B0604020202020204" pitchFamily="34" charset="0"/>
              <a:buChar char="•"/>
            </a:pPr>
            <a:r>
              <a:rPr lang="en-US" dirty="0"/>
              <a:t>One platform for public cloud servers, private clouds, bare metal servers</a:t>
            </a:r>
          </a:p>
          <a:p>
            <a:pPr marL="285750" lvl="0" indent="-285750">
              <a:buFont typeface="Arial" panose="020B0604020202020204" pitchFamily="34" charset="0"/>
              <a:buChar char="•"/>
            </a:pPr>
            <a:r>
              <a:rPr lang="en-US" dirty="0"/>
              <a:t>Unified systems management &amp; API </a:t>
            </a:r>
            <a:endParaRPr lang="en-US" dirty="0" smtClean="0"/>
          </a:p>
          <a:p>
            <a:pPr marL="285750" lvl="0" indent="-285750">
              <a:buFont typeface="Arial" panose="020B0604020202020204" pitchFamily="34" charset="0"/>
              <a:buChar char="•"/>
            </a:pPr>
            <a:r>
              <a:rPr lang="en-US" dirty="0" smtClean="0"/>
              <a:t>Technology-neutral </a:t>
            </a:r>
            <a:r>
              <a:rPr lang="en-US" dirty="0"/>
              <a:t>platform</a:t>
            </a:r>
          </a:p>
          <a:p>
            <a:pPr marL="285750" lvl="0" indent="-285750">
              <a:buFont typeface="Arial" panose="020B0604020202020204" pitchFamily="34" charset="0"/>
              <a:buChar char="•"/>
            </a:pPr>
            <a:r>
              <a:rPr lang="en-US" dirty="0"/>
              <a:t>Support for broad range of operating systems, virtualization platforms</a:t>
            </a:r>
          </a:p>
          <a:p>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226" y="694425"/>
            <a:ext cx="2343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60355549"/>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flipH="1">
            <a:off x="169863" y="6183313"/>
            <a:ext cx="8577262" cy="0"/>
          </a:xfrm>
          <a:prstGeom prst="line">
            <a:avLst/>
          </a:prstGeom>
          <a:ln w="25400">
            <a:solidFill/>
            <a:miter lim="400000"/>
            <a:headEnd type="arrow"/>
            <a:tailEnd type="arrow"/>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211" name="Shape 211"/>
          <p:cNvSpPr/>
          <p:nvPr/>
        </p:nvSpPr>
        <p:spPr>
          <a:xfrm>
            <a:off x="5429250" y="1687513"/>
            <a:ext cx="26988" cy="4476750"/>
          </a:xfrm>
          <a:prstGeom prst="line">
            <a:avLst/>
          </a:prstGeom>
          <a:ln w="25400">
            <a:solidFill>
              <a:srgbClr val="0365C0"/>
            </a:solidFill>
            <a:miter lim="400000"/>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212" name="Shape 212"/>
          <p:cNvSpPr/>
          <p:nvPr/>
        </p:nvSpPr>
        <p:spPr>
          <a:xfrm>
            <a:off x="4006850" y="6049963"/>
            <a:ext cx="228600"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B6C1"/>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21" name="Shape 221"/>
          <p:cNvSpPr/>
          <p:nvPr/>
        </p:nvSpPr>
        <p:spPr>
          <a:xfrm>
            <a:off x="3970338" y="5694363"/>
            <a:ext cx="681037" cy="400050"/>
          </a:xfrm>
          <a:prstGeom prst="rect">
            <a:avLst/>
          </a:prstGeom>
          <a:ln w="12700">
            <a:miter lim="400000"/>
          </a:ln>
          <a:extLst>
            <a:ext uri="{C572A759-6A51-4108-AA02-DFA0A04FC94B}"/>
          </a:extLst>
        </p:spPr>
        <p:txBody>
          <a:bodyPr lIns="35719" tIns="35719" rIns="35719" bIns="35719" anchor="ctr"/>
          <a:lstStyle>
            <a:lvl1pPr defTabSz="457200">
              <a:spcBef>
                <a:spcPts val="2400"/>
              </a:spcBef>
              <a:defRPr sz="2000" b="1">
                <a:solidFill>
                  <a:srgbClr val="ECCFD6"/>
                </a:solidFill>
                <a:latin typeface="Helvetica Neue Light"/>
                <a:ea typeface="Helvetica Neue Light"/>
                <a:cs typeface="Helvetica Neue Light"/>
                <a:sym typeface="Helvetica Neue Light"/>
              </a:defRPr>
            </a:lvl1pPr>
          </a:lstStyle>
          <a:p>
            <a:pPr>
              <a:defRPr sz="1800" b="0">
                <a:solidFill>
                  <a:srgbClr val="000000"/>
                </a:solidFill>
              </a:defRPr>
            </a:pPr>
            <a:r>
              <a:rPr sz="1406" b="0" dirty="0">
                <a:solidFill>
                  <a:srgbClr val="000000"/>
                </a:solidFill>
                <a:latin typeface="Arial"/>
                <a:ea typeface="Arial"/>
                <a:cs typeface="Arial"/>
              </a:rPr>
              <a:t>IaaS</a:t>
            </a:r>
          </a:p>
        </p:txBody>
      </p:sp>
      <p:sp>
        <p:nvSpPr>
          <p:cNvPr id="222" name="Shape 222"/>
          <p:cNvSpPr/>
          <p:nvPr/>
        </p:nvSpPr>
        <p:spPr>
          <a:xfrm>
            <a:off x="5341938" y="6049963"/>
            <a:ext cx="228600"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27" name="Shape 227"/>
          <p:cNvSpPr/>
          <p:nvPr/>
        </p:nvSpPr>
        <p:spPr>
          <a:xfrm>
            <a:off x="2554288" y="6313488"/>
            <a:ext cx="1614487" cy="511175"/>
          </a:xfrm>
          <a:prstGeom prst="rect">
            <a:avLst/>
          </a:prstGeom>
          <a:ln w="12700">
            <a:miter lim="400000"/>
          </a:ln>
          <a:extLst>
            <a:ext uri="{C572A759-6A51-4108-AA02-DFA0A04FC94B}"/>
          </a:extLst>
        </p:spPr>
        <p:txBody>
          <a:bodyPr lIns="0" tIns="0" rIns="0" bIns="0">
            <a:normAutofit/>
          </a:bodyPr>
          <a:lstStyle>
            <a:lvl1pPr>
              <a:defRPr sz="2300" b="1">
                <a:solidFill>
                  <a:srgbClr val="A3B6C4"/>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Weeks</a:t>
            </a:r>
          </a:p>
        </p:txBody>
      </p:sp>
      <p:sp>
        <p:nvSpPr>
          <p:cNvPr id="228" name="Shape 228"/>
          <p:cNvSpPr/>
          <p:nvPr/>
        </p:nvSpPr>
        <p:spPr>
          <a:xfrm>
            <a:off x="2900363" y="6049963"/>
            <a:ext cx="228600"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2B6C5"/>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32" name="Shape 232"/>
          <p:cNvSpPr/>
          <p:nvPr/>
        </p:nvSpPr>
        <p:spPr>
          <a:xfrm>
            <a:off x="3668713" y="6313488"/>
            <a:ext cx="982662" cy="511175"/>
          </a:xfrm>
          <a:prstGeom prst="rect">
            <a:avLst/>
          </a:prstGeom>
          <a:ln w="12700">
            <a:miter lim="400000"/>
          </a:ln>
          <a:extLst>
            <a:ext uri="{C572A759-6A51-4108-AA02-DFA0A04FC94B}"/>
          </a:extLst>
        </p:spPr>
        <p:txBody>
          <a:bodyPr lIns="0" tIns="0" rIns="0" bIns="0">
            <a:normAutofit/>
          </a:bodyPr>
          <a:lstStyle>
            <a:lvl1pPr>
              <a:defRPr sz="2300" b="1">
                <a:solidFill>
                  <a:srgbClr val="E0A8B5"/>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Days</a:t>
            </a:r>
          </a:p>
        </p:txBody>
      </p:sp>
      <p:sp>
        <p:nvSpPr>
          <p:cNvPr id="233" name="Shape 233"/>
          <p:cNvSpPr/>
          <p:nvPr/>
        </p:nvSpPr>
        <p:spPr>
          <a:xfrm>
            <a:off x="327025" y="5840413"/>
            <a:ext cx="2293938" cy="511175"/>
          </a:xfrm>
          <a:prstGeom prst="rect">
            <a:avLst/>
          </a:prstGeom>
          <a:ln w="12700">
            <a:miter lim="400000"/>
          </a:ln>
          <a:extLst>
            <a:ext uri="{C572A759-6A51-4108-AA02-DFA0A04FC94B}"/>
          </a:extLst>
        </p:spPr>
        <p:txBody>
          <a:bodyPr lIns="0" tIns="0" rIns="0" bIns="0">
            <a:normAutofit/>
          </a:bodyPr>
          <a:lstStyle>
            <a:lvl1pPr algn="l" defTabSz="531622">
              <a:defRPr sz="2002" b="1">
                <a:latin typeface="+mj-lt"/>
                <a:ea typeface="+mj-ea"/>
                <a:cs typeface="+mj-cs"/>
                <a:sym typeface="Helvetica Neue"/>
              </a:defRPr>
            </a:lvl1pPr>
          </a:lstStyle>
          <a:p>
            <a:pPr>
              <a:defRPr sz="1800" b="0"/>
            </a:pPr>
            <a:r>
              <a:rPr sz="1408" b="0" dirty="0">
                <a:cs typeface="Arial"/>
              </a:rPr>
              <a:t>Time to initial deployment</a:t>
            </a:r>
          </a:p>
        </p:txBody>
      </p:sp>
      <p:sp>
        <p:nvSpPr>
          <p:cNvPr id="244" name="Shape 244"/>
          <p:cNvSpPr/>
          <p:nvPr/>
        </p:nvSpPr>
        <p:spPr>
          <a:xfrm>
            <a:off x="2613025" y="5534025"/>
            <a:ext cx="1171575" cy="687388"/>
          </a:xfrm>
          <a:prstGeom prst="rect">
            <a:avLst/>
          </a:prstGeom>
          <a:ln w="12700">
            <a:miter lim="400000"/>
          </a:ln>
          <a:extLst>
            <a:ext uri="{C572A759-6A51-4108-AA02-DFA0A04FC94B}"/>
          </a:extLst>
        </p:spPr>
        <p:txBody>
          <a:bodyPr lIns="35719" tIns="35719" rIns="35719" bIns="35719" anchor="ctr"/>
          <a:lstStyle>
            <a:lvl1pPr defTabSz="457200">
              <a:spcBef>
                <a:spcPts val="2400"/>
              </a:spcBef>
              <a:defRPr sz="2000" b="1">
                <a:solidFill>
                  <a:srgbClr val="A3B6C4"/>
                </a:solidFill>
                <a:latin typeface="Helvetica Neue Light"/>
                <a:ea typeface="Helvetica Neue Light"/>
                <a:cs typeface="Helvetica Neue Light"/>
                <a:sym typeface="Helvetica Neue Light"/>
              </a:defRPr>
            </a:lvl1pPr>
          </a:lstStyle>
          <a:p>
            <a:pPr>
              <a:defRPr sz="1800" b="0">
                <a:solidFill>
                  <a:srgbClr val="000000"/>
                </a:solidFill>
              </a:defRPr>
            </a:pPr>
            <a:r>
              <a:rPr sz="1406" b="0" dirty="0">
                <a:solidFill>
                  <a:srgbClr val="000000"/>
                </a:solidFill>
                <a:latin typeface="Arial"/>
                <a:ea typeface="Arial"/>
                <a:cs typeface="Arial"/>
              </a:rPr>
              <a:t>Core IT</a:t>
            </a:r>
          </a:p>
        </p:txBody>
      </p:sp>
      <p:sp>
        <p:nvSpPr>
          <p:cNvPr id="28685" name="Shape 213"/>
          <p:cNvSpPr>
            <a:spLocks noChangeArrowheads="1"/>
          </p:cNvSpPr>
          <p:nvPr/>
        </p:nvSpPr>
        <p:spPr bwMode="auto">
          <a:xfrm>
            <a:off x="4651375" y="6313488"/>
            <a:ext cx="19018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r>
              <a:rPr lang="en-US" altLang="en-US" sz="2000" b="1">
                <a:solidFill>
                  <a:srgbClr val="0365C0"/>
                </a:solidFill>
                <a:sym typeface="Helvetica Neue"/>
              </a:rPr>
              <a:t>~ Minutes</a:t>
            </a:r>
          </a:p>
        </p:txBody>
      </p:sp>
      <p:grpSp>
        <p:nvGrpSpPr>
          <p:cNvPr id="28686" name="Group 180"/>
          <p:cNvGrpSpPr>
            <a:grpSpLocks/>
          </p:cNvGrpSpPr>
          <p:nvPr/>
        </p:nvGrpSpPr>
        <p:grpSpPr bwMode="auto">
          <a:xfrm>
            <a:off x="365125" y="944563"/>
            <a:ext cx="2060575" cy="520700"/>
            <a:chOff x="0" y="-53670"/>
            <a:chExt cx="2929570" cy="739838"/>
          </a:xfrm>
        </p:grpSpPr>
        <p:sp>
          <p:nvSpPr>
            <p:cNvPr id="28707" name="Shape 178"/>
            <p:cNvSpPr>
              <a:spLocks noChangeArrowheads="1"/>
            </p:cNvSpPr>
            <p:nvPr/>
          </p:nvSpPr>
          <p:spPr bwMode="auto">
            <a:xfrm>
              <a:off x="316707" y="-53670"/>
              <a:ext cx="2612863" cy="7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r>
                <a:rPr lang="en-US" altLang="en-US" sz="1400">
                  <a:sym typeface="Helvetica Neue Light"/>
                </a:rPr>
                <a:t>Client Manages</a:t>
              </a:r>
            </a:p>
          </p:txBody>
        </p:sp>
        <p:sp>
          <p:nvSpPr>
            <p:cNvPr id="59" name="Shape 179"/>
            <p:cNvSpPr/>
            <p:nvPr/>
          </p:nvSpPr>
          <p:spPr>
            <a:xfrm>
              <a:off x="0" y="217002"/>
              <a:ext cx="203129" cy="2030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w="12700" cap="flat">
              <a:noFill/>
              <a:miter lim="400000"/>
            </a:ln>
            <a:effectLst/>
          </p:spPr>
          <p:txBody>
            <a:bodyPr lIns="0" tIns="0" rIns="0" bIns="0" anchor="ctr"/>
            <a:lstStyle/>
            <a:p>
              <a:pPr>
                <a:defRPr sz="2400">
                  <a:solidFill>
                    <a:srgbClr val="FFFFFF"/>
                  </a:solidFill>
                </a:defRPr>
              </a:pPr>
              <a:endParaRPr sz="1687">
                <a:solidFill>
                  <a:srgbClr val="FFFFFF"/>
                </a:solidFill>
              </a:endParaRPr>
            </a:p>
          </p:txBody>
        </p:sp>
      </p:grpSp>
      <p:grpSp>
        <p:nvGrpSpPr>
          <p:cNvPr id="28687" name="Group 183"/>
          <p:cNvGrpSpPr>
            <a:grpSpLocks/>
          </p:cNvGrpSpPr>
          <p:nvPr/>
        </p:nvGrpSpPr>
        <p:grpSpPr bwMode="auto">
          <a:xfrm>
            <a:off x="387350" y="1270000"/>
            <a:ext cx="2332038" cy="449263"/>
            <a:chOff x="31199" y="-84582"/>
            <a:chExt cx="3315210" cy="638610"/>
          </a:xfrm>
        </p:grpSpPr>
        <p:sp>
          <p:nvSpPr>
            <p:cNvPr id="28705" name="Shape 181"/>
            <p:cNvSpPr>
              <a:spLocks noChangeArrowheads="1"/>
            </p:cNvSpPr>
            <p:nvPr/>
          </p:nvSpPr>
          <p:spPr bwMode="auto">
            <a:xfrm>
              <a:off x="316707" y="-84582"/>
              <a:ext cx="3029702" cy="63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r>
                <a:rPr lang="en-US" altLang="en-US" sz="1400">
                  <a:sym typeface="Helvetica Neue Light"/>
                </a:rPr>
                <a:t>Vendor Manages in Cloud</a:t>
              </a:r>
            </a:p>
          </p:txBody>
        </p:sp>
        <p:sp>
          <p:nvSpPr>
            <p:cNvPr id="62" name="Shape 182"/>
            <p:cNvSpPr/>
            <p:nvPr/>
          </p:nvSpPr>
          <p:spPr>
            <a:xfrm>
              <a:off x="31199" y="84661"/>
              <a:ext cx="203110" cy="2030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96B1"/>
            </a:solidFill>
            <a:ln w="12700" cap="flat">
              <a:noFill/>
              <a:miter lim="400000"/>
            </a:ln>
            <a:effectLst/>
          </p:spPr>
          <p:txBody>
            <a:bodyPr lIns="0" tIns="0" rIns="0" bIns="0" anchor="ctr"/>
            <a:lstStyle/>
            <a:p>
              <a:pPr>
                <a:defRPr sz="2400">
                  <a:solidFill>
                    <a:srgbClr val="FFFFFF"/>
                  </a:solidFill>
                </a:defRPr>
              </a:pPr>
              <a:endParaRPr sz="1687">
                <a:solidFill>
                  <a:srgbClr val="FFFFFF"/>
                </a:solidFill>
              </a:endParaRPr>
            </a:p>
          </p:txBody>
        </p:sp>
      </p:grpSp>
      <p:sp>
        <p:nvSpPr>
          <p:cNvPr id="28688" name="Shape 214"/>
          <p:cNvSpPr>
            <a:spLocks noChangeArrowheads="1"/>
          </p:cNvSpPr>
          <p:nvPr/>
        </p:nvSpPr>
        <p:spPr bwMode="auto">
          <a:xfrm>
            <a:off x="4573588" y="846138"/>
            <a:ext cx="199231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lvl1pPr defTabSz="457200">
              <a:defRPr sz="2200">
                <a:solidFill>
                  <a:schemeClr val="hlink"/>
                </a:solidFill>
                <a:latin typeface="Arial" panose="020B0604020202020204" pitchFamily="34" charset="0"/>
                <a:cs typeface="Arial" panose="020B0604020202020204" pitchFamily="34" charset="0"/>
              </a:defRPr>
            </a:lvl1pPr>
            <a:lvl2pPr defTabSz="457200">
              <a:defRPr sz="2200">
                <a:solidFill>
                  <a:schemeClr val="hlink"/>
                </a:solidFill>
                <a:latin typeface="Arial" panose="020B0604020202020204" pitchFamily="34" charset="0"/>
                <a:cs typeface="Arial" panose="020B0604020202020204" pitchFamily="34" charset="0"/>
              </a:defRPr>
            </a:lvl2pPr>
            <a:lvl3pPr defTabSz="457200">
              <a:defRPr sz="2200">
                <a:solidFill>
                  <a:schemeClr val="hlink"/>
                </a:solidFill>
                <a:latin typeface="Arial" panose="020B0604020202020204" pitchFamily="34" charset="0"/>
                <a:cs typeface="Arial" panose="020B0604020202020204" pitchFamily="34" charset="0"/>
              </a:defRPr>
            </a:lvl3pPr>
            <a:lvl4pPr defTabSz="457200">
              <a:defRPr sz="2200">
                <a:solidFill>
                  <a:schemeClr val="hlink"/>
                </a:solidFill>
                <a:latin typeface="Arial" panose="020B0604020202020204" pitchFamily="34" charset="0"/>
                <a:cs typeface="Arial" panose="020B0604020202020204" pitchFamily="34" charset="0"/>
              </a:defRPr>
            </a:lvl4pPr>
            <a:lvl5pPr defTabSz="457200">
              <a:defRPr sz="2200">
                <a:solidFill>
                  <a:schemeClr val="hlink"/>
                </a:solidFill>
                <a:latin typeface="Arial" panose="020B0604020202020204" pitchFamily="34" charset="0"/>
                <a:cs typeface="Arial" panose="020B0604020202020204" pitchFamily="34" charset="0"/>
              </a:defRPr>
            </a:lvl5pPr>
            <a:lvl6pPr marL="22844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spcBef>
                <a:spcPts val="2400"/>
              </a:spcBef>
            </a:pPr>
            <a:r>
              <a:rPr lang="en-US" altLang="en-US" sz="2000" b="1">
                <a:solidFill>
                  <a:srgbClr val="0365C0"/>
                </a:solidFill>
                <a:sym typeface="Helvetica Neue Light"/>
              </a:rPr>
              <a:t>Platform         as a Service</a:t>
            </a:r>
          </a:p>
        </p:txBody>
      </p:sp>
      <p:sp>
        <p:nvSpPr>
          <p:cNvPr id="28689" name="Shape 223"/>
          <p:cNvSpPr>
            <a:spLocks noChangeArrowheads="1"/>
          </p:cNvSpPr>
          <p:nvPr/>
        </p:nvSpPr>
        <p:spPr bwMode="auto">
          <a:xfrm>
            <a:off x="5675313" y="1543050"/>
            <a:ext cx="3138487"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spAutoFit/>
          </a:bodyPr>
          <a:lstStyle>
            <a:lvl1pPr defTabSz="457200">
              <a:defRPr sz="2200">
                <a:solidFill>
                  <a:schemeClr val="hlink"/>
                </a:solidFill>
                <a:latin typeface="Arial" panose="020B0604020202020204" pitchFamily="34" charset="0"/>
                <a:cs typeface="Arial" panose="020B0604020202020204" pitchFamily="34" charset="0"/>
              </a:defRPr>
            </a:lvl1pPr>
            <a:lvl2pPr defTabSz="457200">
              <a:defRPr sz="2200">
                <a:solidFill>
                  <a:schemeClr val="hlink"/>
                </a:solidFill>
                <a:latin typeface="Arial" panose="020B0604020202020204" pitchFamily="34" charset="0"/>
                <a:cs typeface="Arial" panose="020B0604020202020204" pitchFamily="34" charset="0"/>
              </a:defRPr>
            </a:lvl2pPr>
            <a:lvl3pPr defTabSz="457200">
              <a:defRPr sz="2200">
                <a:solidFill>
                  <a:schemeClr val="hlink"/>
                </a:solidFill>
                <a:latin typeface="Arial" panose="020B0604020202020204" pitchFamily="34" charset="0"/>
                <a:cs typeface="Arial" panose="020B0604020202020204" pitchFamily="34" charset="0"/>
              </a:defRPr>
            </a:lvl3pPr>
            <a:lvl4pPr defTabSz="457200">
              <a:defRPr sz="2200">
                <a:solidFill>
                  <a:schemeClr val="hlink"/>
                </a:solidFill>
                <a:latin typeface="Arial" panose="020B0604020202020204" pitchFamily="34" charset="0"/>
                <a:cs typeface="Arial" panose="020B0604020202020204" pitchFamily="34" charset="0"/>
              </a:defRPr>
            </a:lvl4pPr>
            <a:lvl5pPr defTabSz="457200">
              <a:defRPr sz="2200">
                <a:solidFill>
                  <a:schemeClr val="hlink"/>
                </a:solidFill>
                <a:latin typeface="Arial" panose="020B0604020202020204" pitchFamily="34" charset="0"/>
                <a:cs typeface="Arial" panose="020B0604020202020204" pitchFamily="34" charset="0"/>
              </a:defRPr>
            </a:lvl5pPr>
            <a:lvl6pPr marL="22844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0365C0"/>
                </a:solidFill>
                <a:sym typeface="Helvetica Neue"/>
              </a:rPr>
              <a:t>Benefits</a:t>
            </a:r>
            <a:endParaRPr lang="en-US" altLang="en-US" sz="2000">
              <a:solidFill>
                <a:srgbClr val="0365C0"/>
              </a:solidFill>
              <a:sym typeface="Helvetica Neue"/>
            </a:endParaRPr>
          </a:p>
          <a:p>
            <a:pPr>
              <a:buFont typeface="Arial" panose="020B0604020202020204" pitchFamily="34" charset="0"/>
              <a:buChar char="•"/>
            </a:pPr>
            <a:r>
              <a:rPr lang="en-US" altLang="en-US" sz="1800">
                <a:solidFill>
                  <a:schemeClr val="tx1"/>
                </a:solidFill>
                <a:sym typeface="Helvetica Neue Light"/>
              </a:rPr>
              <a:t>Setup environments and deploy apps </a:t>
            </a:r>
            <a:r>
              <a:rPr lang="en-US" altLang="en-US" sz="1800" i="1">
                <a:solidFill>
                  <a:schemeClr val="tx1"/>
                </a:solidFill>
                <a:sym typeface="Helvetica Neue Light"/>
              </a:rPr>
              <a:t>very </a:t>
            </a:r>
            <a:r>
              <a:rPr lang="en-US" altLang="en-US" sz="1800">
                <a:solidFill>
                  <a:schemeClr val="tx1"/>
                </a:solidFill>
                <a:sym typeface="Helvetica Neue Light"/>
              </a:rPr>
              <a:t>quickly.</a:t>
            </a:r>
          </a:p>
          <a:p>
            <a:pPr>
              <a:buFont typeface="Arial" panose="020B0604020202020204" pitchFamily="34" charset="0"/>
              <a:buChar char="•"/>
            </a:pPr>
            <a:r>
              <a:rPr lang="en-US" altLang="en-US" sz="1800">
                <a:solidFill>
                  <a:schemeClr val="tx1"/>
                </a:solidFill>
                <a:sym typeface="Helvetica Neue Light"/>
              </a:rPr>
              <a:t>Infrastructure and platform managed by Service Provider.</a:t>
            </a:r>
          </a:p>
        </p:txBody>
      </p:sp>
      <p:sp>
        <p:nvSpPr>
          <p:cNvPr id="28690" name="Shape 224"/>
          <p:cNvSpPr>
            <a:spLocks noChangeArrowheads="1"/>
          </p:cNvSpPr>
          <p:nvPr/>
        </p:nvSpPr>
        <p:spPr bwMode="auto">
          <a:xfrm>
            <a:off x="5675313" y="3538538"/>
            <a:ext cx="354171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sz="2200">
                <a:solidFill>
                  <a:schemeClr val="hlink"/>
                </a:solidFill>
                <a:latin typeface="Arial" panose="020B0604020202020204" pitchFamily="34" charset="0"/>
                <a:cs typeface="Arial" panose="020B0604020202020204" pitchFamily="34" charset="0"/>
              </a:defRPr>
            </a:lvl1pPr>
            <a:lvl2pPr defTabSz="457200">
              <a:defRPr sz="2200">
                <a:solidFill>
                  <a:schemeClr val="hlink"/>
                </a:solidFill>
                <a:latin typeface="Arial" panose="020B0604020202020204" pitchFamily="34" charset="0"/>
                <a:cs typeface="Arial" panose="020B0604020202020204" pitchFamily="34" charset="0"/>
              </a:defRPr>
            </a:lvl2pPr>
            <a:lvl3pPr defTabSz="457200">
              <a:defRPr sz="2200">
                <a:solidFill>
                  <a:schemeClr val="hlink"/>
                </a:solidFill>
                <a:latin typeface="Arial" panose="020B0604020202020204" pitchFamily="34" charset="0"/>
                <a:cs typeface="Arial" panose="020B0604020202020204" pitchFamily="34" charset="0"/>
              </a:defRPr>
            </a:lvl3pPr>
            <a:lvl4pPr defTabSz="457200">
              <a:defRPr sz="2200">
                <a:solidFill>
                  <a:schemeClr val="hlink"/>
                </a:solidFill>
                <a:latin typeface="Arial" panose="020B0604020202020204" pitchFamily="34" charset="0"/>
                <a:cs typeface="Arial" panose="020B0604020202020204" pitchFamily="34" charset="0"/>
              </a:defRPr>
            </a:lvl4pPr>
            <a:lvl5pPr defTabSz="457200">
              <a:defRPr sz="2200">
                <a:solidFill>
                  <a:schemeClr val="hlink"/>
                </a:solidFill>
                <a:latin typeface="Arial" panose="020B0604020202020204" pitchFamily="34" charset="0"/>
                <a:cs typeface="Arial" panose="020B0604020202020204" pitchFamily="34" charset="0"/>
              </a:defRPr>
            </a:lvl5pPr>
            <a:lvl6pPr marL="22844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0365C0"/>
                </a:solidFill>
                <a:sym typeface="Helvetica Neue"/>
              </a:rPr>
              <a:t>Time Commitment</a:t>
            </a:r>
            <a:endParaRPr lang="en-US" altLang="en-US" sz="2000">
              <a:solidFill>
                <a:srgbClr val="0365C0"/>
              </a:solidFill>
              <a:sym typeface="Helvetica Neue"/>
            </a:endParaRPr>
          </a:p>
          <a:p>
            <a:pPr>
              <a:buFont typeface="Arial" panose="020B0604020202020204" pitchFamily="34" charset="0"/>
              <a:buChar char="•"/>
            </a:pPr>
            <a:r>
              <a:rPr lang="en-US" altLang="en-US" sz="1800">
                <a:solidFill>
                  <a:schemeClr val="tx1"/>
                </a:solidFill>
                <a:sym typeface="Helvetica Neue Light"/>
              </a:rPr>
              <a:t>Minutes to setup and deploy.</a:t>
            </a:r>
          </a:p>
          <a:p>
            <a:pPr>
              <a:buFont typeface="Arial" panose="020B0604020202020204" pitchFamily="34" charset="0"/>
              <a:buChar char="•"/>
            </a:pPr>
            <a:r>
              <a:rPr lang="en-US" altLang="en-US" sz="1800">
                <a:solidFill>
                  <a:schemeClr val="tx1"/>
                </a:solidFill>
                <a:sym typeface="Helvetica Neue Light"/>
              </a:rPr>
              <a:t>Focus on your apps and their data.</a:t>
            </a:r>
          </a:p>
        </p:txBody>
      </p:sp>
      <p:grpSp>
        <p:nvGrpSpPr>
          <p:cNvPr id="28691" name="Group 231"/>
          <p:cNvGrpSpPr>
            <a:grpSpLocks/>
          </p:cNvGrpSpPr>
          <p:nvPr/>
        </p:nvGrpSpPr>
        <p:grpSpPr bwMode="auto">
          <a:xfrm>
            <a:off x="5924776" y="5299087"/>
            <a:ext cx="3013406" cy="834826"/>
            <a:chOff x="173115" y="755236"/>
            <a:chExt cx="3011622" cy="986775"/>
          </a:xfrm>
        </p:grpSpPr>
        <p:sp>
          <p:nvSpPr>
            <p:cNvPr id="28703" name="Shape 229"/>
            <p:cNvSpPr>
              <a:spLocks noChangeArrowheads="1"/>
            </p:cNvSpPr>
            <p:nvPr/>
          </p:nvSpPr>
          <p:spPr bwMode="auto">
            <a:xfrm>
              <a:off x="1182498" y="856774"/>
              <a:ext cx="2002239" cy="88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r>
                <a:rPr lang="en-US" altLang="en-US" dirty="0">
                  <a:solidFill>
                    <a:srgbClr val="405059"/>
                  </a:solidFill>
                  <a:sym typeface="Helvetica Neue Thin"/>
                </a:rPr>
                <a:t>IBM </a:t>
              </a:r>
              <a:r>
                <a:rPr lang="en-US" altLang="en-US" sz="1400" b="1" dirty="0" smtClean="0">
                  <a:solidFill>
                    <a:srgbClr val="405059"/>
                  </a:solidFill>
                  <a:sym typeface="Helvetica Neue Thin"/>
                </a:rPr>
                <a:t>Bluemix</a:t>
              </a:r>
              <a:r>
                <a:rPr lang="en-US" altLang="en-US" sz="1200" b="1" dirty="0" smtClean="0">
                  <a:solidFill>
                    <a:srgbClr val="405059"/>
                  </a:solidFill>
                  <a:sym typeface="Helvetica Neue Thin"/>
                </a:rPr>
                <a:t> </a:t>
              </a:r>
              <a:r>
                <a:rPr lang="en-US" altLang="en-US" sz="1400" b="1" dirty="0" smtClean="0">
                  <a:solidFill>
                    <a:srgbClr val="405059"/>
                  </a:solidFill>
                  <a:sym typeface="Helvetica Neue Thin"/>
                </a:rPr>
                <a:t>PaaS </a:t>
              </a:r>
              <a:r>
                <a:rPr lang="en-US" altLang="en-US" sz="1200" b="1" dirty="0" smtClean="0">
                  <a:solidFill>
                    <a:srgbClr val="405059"/>
                  </a:solidFill>
                  <a:sym typeface="Helvetica Neue Thin"/>
                </a:rPr>
                <a:t>Environment based on Cloud Foundry</a:t>
              </a:r>
              <a:endParaRPr lang="en-US" altLang="en-US" sz="1200" b="1" dirty="0">
                <a:solidFill>
                  <a:srgbClr val="405059"/>
                </a:solidFill>
                <a:sym typeface="Helvetica Neue Thin"/>
              </a:endParaRPr>
            </a:p>
          </p:txBody>
        </p:sp>
        <p:pic>
          <p:nvPicPr>
            <p:cNvPr id="28704" name="image3.png" descr="Matt_Logo_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115" y="755236"/>
              <a:ext cx="952910" cy="95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8692" name="Group 243"/>
          <p:cNvGrpSpPr>
            <a:grpSpLocks/>
          </p:cNvGrpSpPr>
          <p:nvPr/>
        </p:nvGrpSpPr>
        <p:grpSpPr bwMode="auto">
          <a:xfrm>
            <a:off x="2028825" y="1687513"/>
            <a:ext cx="3225800" cy="4071937"/>
            <a:chOff x="1846655" y="1060322"/>
            <a:chExt cx="2329204" cy="4834894"/>
          </a:xfrm>
        </p:grpSpPr>
        <p:sp>
          <p:nvSpPr>
            <p:cNvPr id="28694" name="Shape 234"/>
            <p:cNvSpPr>
              <a:spLocks noChangeArrowheads="1"/>
            </p:cNvSpPr>
            <p:nvPr/>
          </p:nvSpPr>
          <p:spPr bwMode="auto">
            <a:xfrm>
              <a:off x="1850916" y="1060322"/>
              <a:ext cx="2320684"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Code</a:t>
              </a:r>
            </a:p>
          </p:txBody>
        </p:sp>
        <p:sp>
          <p:nvSpPr>
            <p:cNvPr id="28695" name="Shape 235"/>
            <p:cNvSpPr>
              <a:spLocks noChangeArrowheads="1"/>
            </p:cNvSpPr>
            <p:nvPr/>
          </p:nvSpPr>
          <p:spPr bwMode="auto">
            <a:xfrm>
              <a:off x="1853475" y="1606944"/>
              <a:ext cx="231556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Data</a:t>
              </a:r>
            </a:p>
          </p:txBody>
        </p:sp>
        <p:sp>
          <p:nvSpPr>
            <p:cNvPr id="28696" name="Shape 236"/>
            <p:cNvSpPr>
              <a:spLocks noChangeArrowheads="1"/>
            </p:cNvSpPr>
            <p:nvPr/>
          </p:nvSpPr>
          <p:spPr bwMode="auto">
            <a:xfrm>
              <a:off x="1854529" y="2153567"/>
              <a:ext cx="2313458" cy="461914"/>
            </a:xfrm>
            <a:prstGeom prst="rect">
              <a:avLst/>
            </a:prstGeom>
            <a:solidFill>
              <a:srgbClr val="1F96B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Runtime</a:t>
              </a:r>
            </a:p>
          </p:txBody>
        </p:sp>
        <p:sp>
          <p:nvSpPr>
            <p:cNvPr id="28697" name="Shape 237"/>
            <p:cNvSpPr>
              <a:spLocks noChangeArrowheads="1"/>
            </p:cNvSpPr>
            <p:nvPr/>
          </p:nvSpPr>
          <p:spPr bwMode="auto">
            <a:xfrm>
              <a:off x="1853928" y="2700190"/>
              <a:ext cx="231466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Middleware</a:t>
              </a:r>
            </a:p>
          </p:txBody>
        </p:sp>
        <p:sp>
          <p:nvSpPr>
            <p:cNvPr id="28698" name="Shape 238"/>
            <p:cNvSpPr>
              <a:spLocks noChangeArrowheads="1"/>
            </p:cNvSpPr>
            <p:nvPr/>
          </p:nvSpPr>
          <p:spPr bwMode="auto">
            <a:xfrm>
              <a:off x="1847773" y="3246813"/>
              <a:ext cx="232697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OS</a:t>
              </a:r>
            </a:p>
          </p:txBody>
        </p:sp>
        <p:sp>
          <p:nvSpPr>
            <p:cNvPr id="28699" name="Shape 239"/>
            <p:cNvSpPr>
              <a:spLocks noChangeArrowheads="1"/>
            </p:cNvSpPr>
            <p:nvPr/>
          </p:nvSpPr>
          <p:spPr bwMode="auto">
            <a:xfrm>
              <a:off x="1854143" y="3793435"/>
              <a:ext cx="2314230"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Virtualization</a:t>
              </a:r>
            </a:p>
          </p:txBody>
        </p:sp>
        <p:sp>
          <p:nvSpPr>
            <p:cNvPr id="28700" name="Shape 240"/>
            <p:cNvSpPr>
              <a:spLocks noChangeArrowheads="1"/>
            </p:cNvSpPr>
            <p:nvPr/>
          </p:nvSpPr>
          <p:spPr bwMode="auto">
            <a:xfrm>
              <a:off x="1846655" y="4340058"/>
              <a:ext cx="23292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Servers</a:t>
              </a:r>
            </a:p>
          </p:txBody>
        </p:sp>
        <p:sp>
          <p:nvSpPr>
            <p:cNvPr id="28701" name="Shape 241"/>
            <p:cNvSpPr>
              <a:spLocks noChangeArrowheads="1"/>
            </p:cNvSpPr>
            <p:nvPr/>
          </p:nvSpPr>
          <p:spPr bwMode="auto">
            <a:xfrm>
              <a:off x="1853955" y="4886680"/>
              <a:ext cx="23146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Storage</a:t>
              </a:r>
            </a:p>
          </p:txBody>
        </p:sp>
        <p:sp>
          <p:nvSpPr>
            <p:cNvPr id="28702" name="Shape 242"/>
            <p:cNvSpPr>
              <a:spLocks noChangeArrowheads="1"/>
            </p:cNvSpPr>
            <p:nvPr/>
          </p:nvSpPr>
          <p:spPr bwMode="auto">
            <a:xfrm>
              <a:off x="1851963" y="5433304"/>
              <a:ext cx="231859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Networking</a:t>
              </a:r>
            </a:p>
          </p:txBody>
        </p:sp>
      </p:grpSp>
      <p:sp>
        <p:nvSpPr>
          <p:cNvPr id="28693" name="Title 1"/>
          <p:cNvSpPr>
            <a:spLocks noGrp="1"/>
          </p:cNvSpPr>
          <p:nvPr>
            <p:ph type="title"/>
          </p:nvPr>
        </p:nvSpPr>
        <p:spPr>
          <a:xfrm>
            <a:off x="269875" y="554038"/>
            <a:ext cx="8543925" cy="331787"/>
          </a:xfrm>
        </p:spPr>
        <p:txBody>
          <a:bodyPr/>
          <a:lstStyle/>
          <a:p>
            <a:r>
              <a:rPr lang="en-US" altLang="en-US" dirty="0" smtClean="0">
                <a:solidFill>
                  <a:srgbClr val="0070C0"/>
                </a:solidFill>
              </a:rPr>
              <a:t>Platform as a Services (</a:t>
            </a:r>
            <a:r>
              <a:rPr lang="en-US" altLang="en-US" dirty="0" err="1" smtClean="0">
                <a:solidFill>
                  <a:srgbClr val="0070C0"/>
                </a:solidFill>
              </a:rPr>
              <a:t>PaaS</a:t>
            </a:r>
            <a:r>
              <a:rPr lang="en-US" altLang="en-US" dirty="0" smtClean="0">
                <a:solidFill>
                  <a:srgbClr val="0070C0"/>
                </a:solidFill>
              </a:rPr>
              <a:t>)</a:t>
            </a:r>
          </a:p>
        </p:txBody>
      </p:sp>
    </p:spTree>
    <p:extLst>
      <p:ext uri="{BB962C8B-B14F-4D97-AF65-F5344CB8AC3E}">
        <p14:creationId xmlns:p14="http://schemas.microsoft.com/office/powerpoint/2010/main" val="179571635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600075"/>
            <a:ext cx="8543925" cy="331788"/>
          </a:xfrm>
        </p:spPr>
        <p:txBody>
          <a:bodyPr/>
          <a:lstStyle/>
          <a:p>
            <a:pPr>
              <a:defRPr/>
            </a:pPr>
            <a:r>
              <a:rPr lang="en-US" dirty="0" smtClean="0">
                <a:solidFill>
                  <a:srgbClr val="0070C0"/>
                </a:solidFill>
              </a:rPr>
              <a:t>IBM Platform as a Service Offerings – Bluemix </a:t>
            </a:r>
            <a:endParaRPr lang="en-US" dirty="0">
              <a:solidFill>
                <a:srgbClr val="0070C0"/>
              </a:solidFill>
            </a:endParaRPr>
          </a:p>
        </p:txBody>
      </p:sp>
      <p:sp>
        <p:nvSpPr>
          <p:cNvPr id="5" name="Shape 60"/>
          <p:cNvSpPr>
            <a:spLocks noChangeArrowheads="1"/>
          </p:cNvSpPr>
          <p:nvPr/>
        </p:nvSpPr>
        <p:spPr bwMode="auto">
          <a:xfrm>
            <a:off x="98377" y="1405937"/>
            <a:ext cx="8903860" cy="1447140"/>
          </a:xfrm>
          <a:prstGeom prst="rect">
            <a:avLst/>
          </a:prstGeom>
          <a:solidFill>
            <a:srgbClr val="597C96">
              <a:alpha val="91000"/>
            </a:srgbClr>
          </a:solidFill>
          <a:ln>
            <a:noFill/>
          </a:ln>
          <a:extLst/>
        </p:spPr>
        <p:txBody>
          <a:bodyPr lIns="0" tIns="0" rIns="0" bIns="0"/>
          <a:lstStyle/>
          <a:p>
            <a:pPr eaLnBrk="1" hangingPunct="1"/>
            <a:endParaRPr lang="en-US" sz="1600">
              <a:solidFill>
                <a:schemeClr val="bg1"/>
              </a:solidFill>
              <a:latin typeface="Arial" charset="0"/>
              <a:cs typeface="Arial" charset="0"/>
              <a:sym typeface="Arial" charset="0"/>
            </a:endParaRPr>
          </a:p>
        </p:txBody>
      </p:sp>
      <p:sp>
        <p:nvSpPr>
          <p:cNvPr id="6" name="TextBox 13"/>
          <p:cNvSpPr txBox="1">
            <a:spLocks noChangeArrowheads="1"/>
          </p:cNvSpPr>
          <p:nvPr/>
        </p:nvSpPr>
        <p:spPr bwMode="auto">
          <a:xfrm>
            <a:off x="98377" y="1417396"/>
            <a:ext cx="4669699" cy="138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5" tIns="45683" rIns="91365" bIns="45683">
            <a:spAutoFit/>
          </a:bodyPr>
          <a:lstStyle>
            <a:lvl1pPr marL="292100" indent="-177800">
              <a:defRPr sz="2200">
                <a:solidFill>
                  <a:schemeClr val="hlink"/>
                </a:solidFill>
                <a:latin typeface="Helvetica" charset="0"/>
                <a:ea typeface="ＭＳ Ｐゴシック" charset="0"/>
                <a:cs typeface="MS PGothic" charset="0"/>
              </a:defRPr>
            </a:lvl1pPr>
            <a:lvl2pPr marL="742950" indent="-285750">
              <a:defRPr sz="2200">
                <a:solidFill>
                  <a:schemeClr val="hlink"/>
                </a:solidFill>
                <a:latin typeface="Helvetica" charset="0"/>
                <a:ea typeface="MS PGothic" charset="0"/>
                <a:cs typeface="MS PGothic" charset="0"/>
              </a:defRPr>
            </a:lvl2pPr>
            <a:lvl3pPr marL="1143000" indent="-228600">
              <a:defRPr sz="2200">
                <a:solidFill>
                  <a:schemeClr val="hlink"/>
                </a:solidFill>
                <a:latin typeface="Helvetica" charset="0"/>
                <a:ea typeface="MS PGothic" charset="0"/>
                <a:cs typeface="MS PGothic" charset="0"/>
              </a:defRPr>
            </a:lvl3pPr>
            <a:lvl4pPr marL="1600200" indent="-228600">
              <a:defRPr sz="2200">
                <a:solidFill>
                  <a:schemeClr val="hlink"/>
                </a:solidFill>
                <a:latin typeface="Helvetica" charset="0"/>
                <a:ea typeface="MS PGothic" charset="0"/>
                <a:cs typeface="MS PGothic" charset="0"/>
              </a:defRPr>
            </a:lvl4pPr>
            <a:lvl5pPr marL="2057400" indent="-228600">
              <a:defRPr sz="2200">
                <a:solidFill>
                  <a:schemeClr val="hlink"/>
                </a:solidFill>
                <a:latin typeface="Helvetica"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Helvetica" charset="0"/>
                <a:ea typeface="MS PGothic" charset="0"/>
                <a:cs typeface="MS PGothic" charset="0"/>
              </a:defRPr>
            </a:lvl9pPr>
          </a:lstStyle>
          <a:p>
            <a:pPr eaLnBrk="1" hangingPunct="1">
              <a:buFontTx/>
              <a:buChar char="•"/>
            </a:pPr>
            <a:r>
              <a:rPr lang="en-US" sz="1400" b="1" dirty="0" smtClean="0">
                <a:solidFill>
                  <a:schemeClr val="bg1"/>
                </a:solidFill>
                <a:latin typeface="Helvetica Neue Light"/>
                <a:cs typeface="Helvetica Neue Light"/>
              </a:rPr>
              <a:t>DevOps</a:t>
            </a:r>
            <a:r>
              <a:rPr lang="en-US" sz="1400" dirty="0" smtClean="0">
                <a:solidFill>
                  <a:schemeClr val="bg1"/>
                </a:solidFill>
                <a:latin typeface="Helvetica Neue Light"/>
                <a:cs typeface="Helvetica Neue Light"/>
              </a:rPr>
              <a:t> -  From development to deployment</a:t>
            </a:r>
            <a:endParaRPr lang="en-US" sz="1400" dirty="0">
              <a:solidFill>
                <a:schemeClr val="bg1"/>
              </a:solidFill>
              <a:latin typeface="Helvetica Neue Light"/>
              <a:cs typeface="Helvetica Neue Light"/>
            </a:endParaRPr>
          </a:p>
          <a:p>
            <a:pPr eaLnBrk="1" hangingPunct="1">
              <a:buFontTx/>
              <a:buChar char="•"/>
            </a:pPr>
            <a:r>
              <a:rPr lang="en-US" sz="1400" b="1" dirty="0">
                <a:solidFill>
                  <a:schemeClr val="bg1"/>
                </a:solidFill>
                <a:latin typeface="Helvetica Neue Light"/>
                <a:cs typeface="Helvetica Neue Light"/>
              </a:rPr>
              <a:t>Big </a:t>
            </a:r>
            <a:r>
              <a:rPr lang="en-US" sz="1400" b="1" dirty="0" smtClean="0">
                <a:solidFill>
                  <a:schemeClr val="bg1"/>
                </a:solidFill>
                <a:latin typeface="Helvetica Neue Light"/>
                <a:cs typeface="Helvetica Neue Light"/>
              </a:rPr>
              <a:t>Data </a:t>
            </a:r>
            <a:r>
              <a:rPr lang="en-US" sz="1400" dirty="0" smtClean="0">
                <a:solidFill>
                  <a:schemeClr val="bg1"/>
                </a:solidFill>
                <a:latin typeface="Helvetica Neue Light"/>
                <a:cs typeface="Helvetica Neue Light"/>
              </a:rPr>
              <a:t>– Harness the power</a:t>
            </a:r>
            <a:endParaRPr lang="en-US" sz="1400" dirty="0">
              <a:solidFill>
                <a:schemeClr val="bg1"/>
              </a:solidFill>
              <a:latin typeface="Helvetica Neue Light"/>
              <a:cs typeface="Helvetica Neue Light"/>
            </a:endParaRPr>
          </a:p>
          <a:p>
            <a:pPr eaLnBrk="1" hangingPunct="1">
              <a:buFontTx/>
              <a:buChar char="•"/>
            </a:pPr>
            <a:r>
              <a:rPr lang="en-US" sz="1400" b="1" dirty="0" smtClean="0">
                <a:solidFill>
                  <a:schemeClr val="bg1"/>
                </a:solidFill>
                <a:latin typeface="Helvetica Neue Light"/>
                <a:cs typeface="Helvetica Neue Light"/>
              </a:rPr>
              <a:t>Mobile</a:t>
            </a:r>
            <a:r>
              <a:rPr lang="en-US" sz="1400" dirty="0" smtClean="0">
                <a:solidFill>
                  <a:schemeClr val="bg1"/>
                </a:solidFill>
                <a:latin typeface="Helvetica Neue Light"/>
                <a:cs typeface="Helvetica Neue Light"/>
              </a:rPr>
              <a:t> – Quickly get started with your next app</a:t>
            </a:r>
            <a:endParaRPr lang="en-US" sz="1400" dirty="0">
              <a:solidFill>
                <a:schemeClr val="bg1"/>
              </a:solidFill>
              <a:latin typeface="Helvetica Neue Light"/>
              <a:cs typeface="Helvetica Neue Light"/>
            </a:endParaRPr>
          </a:p>
          <a:p>
            <a:pPr eaLnBrk="1" hangingPunct="1">
              <a:buFontTx/>
              <a:buChar char="•"/>
            </a:pPr>
            <a:r>
              <a:rPr lang="en-US" sz="1400" b="1" dirty="0" smtClean="0">
                <a:solidFill>
                  <a:schemeClr val="bg1"/>
                </a:solidFill>
                <a:latin typeface="Helvetica Neue Light"/>
                <a:cs typeface="Helvetica Neue Light"/>
              </a:rPr>
              <a:t>Watson</a:t>
            </a:r>
            <a:r>
              <a:rPr lang="en-US" sz="1400" dirty="0" smtClean="0">
                <a:solidFill>
                  <a:schemeClr val="bg1"/>
                </a:solidFill>
                <a:latin typeface="Helvetica Neue Light"/>
                <a:cs typeface="Helvetica Neue Light"/>
              </a:rPr>
              <a:t> – Enable building cognitive apps</a:t>
            </a:r>
            <a:endParaRPr lang="en-US" sz="1400" dirty="0">
              <a:solidFill>
                <a:schemeClr val="bg1"/>
              </a:solidFill>
              <a:latin typeface="Helvetica Neue Light"/>
              <a:cs typeface="Helvetica Neue Light"/>
            </a:endParaRPr>
          </a:p>
          <a:p>
            <a:pPr eaLnBrk="1" hangingPunct="1">
              <a:buFontTx/>
              <a:buChar char="•"/>
            </a:pPr>
            <a:r>
              <a:rPr lang="en-US" sz="1400" b="1" dirty="0">
                <a:solidFill>
                  <a:schemeClr val="bg1"/>
                </a:solidFill>
                <a:latin typeface="Helvetica Neue Light"/>
                <a:cs typeface="Helvetica Neue Light"/>
              </a:rPr>
              <a:t>Business </a:t>
            </a:r>
            <a:r>
              <a:rPr lang="en-US" sz="1400" b="1" dirty="0" smtClean="0">
                <a:solidFill>
                  <a:schemeClr val="bg1"/>
                </a:solidFill>
                <a:latin typeface="Helvetica Neue Light"/>
                <a:cs typeface="Helvetica Neue Light"/>
              </a:rPr>
              <a:t>Analytics </a:t>
            </a:r>
            <a:r>
              <a:rPr lang="en-US" sz="1400" dirty="0" smtClean="0">
                <a:solidFill>
                  <a:schemeClr val="bg1"/>
                </a:solidFill>
                <a:latin typeface="Helvetica Neue Light"/>
                <a:cs typeface="Helvetica Neue Light"/>
              </a:rPr>
              <a:t>– Powerful analytics made easy</a:t>
            </a:r>
          </a:p>
          <a:p>
            <a:pPr eaLnBrk="1" hangingPunct="1">
              <a:buFontTx/>
              <a:buChar char="•"/>
            </a:pPr>
            <a:r>
              <a:rPr lang="en-US" sz="1400" b="1" dirty="0" smtClean="0">
                <a:solidFill>
                  <a:schemeClr val="bg1"/>
                </a:solidFill>
                <a:latin typeface="Helvetica Neue Light"/>
                <a:cs typeface="Helvetica Neue Light"/>
              </a:rPr>
              <a:t>Data Management </a:t>
            </a:r>
            <a:r>
              <a:rPr lang="en-US" sz="1400" dirty="0" smtClean="0">
                <a:solidFill>
                  <a:schemeClr val="bg1"/>
                </a:solidFill>
                <a:latin typeface="Helvetica Neue Light"/>
                <a:cs typeface="Helvetica Neue Light"/>
              </a:rPr>
              <a:t>– Agile data mgmt. &amp; refinement</a:t>
            </a:r>
            <a:endParaRPr lang="en-US" sz="1400" dirty="0">
              <a:solidFill>
                <a:schemeClr val="bg1"/>
              </a:solidFill>
              <a:latin typeface="Helvetica Neue Light"/>
              <a:cs typeface="Helvetica Neue Light"/>
            </a:endParaRPr>
          </a:p>
        </p:txBody>
      </p:sp>
      <p:sp>
        <p:nvSpPr>
          <p:cNvPr id="7" name="Rectangle 20"/>
          <p:cNvSpPr>
            <a:spLocks noChangeArrowheads="1"/>
          </p:cNvSpPr>
          <p:nvPr/>
        </p:nvSpPr>
        <p:spPr bwMode="auto">
          <a:xfrm>
            <a:off x="274028" y="992207"/>
            <a:ext cx="4833938"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5" tIns="45683" rIns="91365" bIns="45683">
            <a:spAutoFit/>
          </a:bodyPr>
          <a:lstStyle/>
          <a:p>
            <a:r>
              <a:rPr lang="en-US" sz="2000" dirty="0" smtClean="0">
                <a:latin typeface="Helvetica Neue Medium"/>
                <a:cs typeface="Helvetica Neue Medium"/>
              </a:rPr>
              <a:t>Service catalog available on Bluemix</a:t>
            </a:r>
            <a:endParaRPr lang="en-US" sz="2000" dirty="0">
              <a:latin typeface="Helvetica Neue Medium"/>
              <a:cs typeface="Helvetica Neue Medium"/>
            </a:endParaRPr>
          </a:p>
        </p:txBody>
      </p:sp>
      <p:sp>
        <p:nvSpPr>
          <p:cNvPr id="10" name="TextBox 13"/>
          <p:cNvSpPr txBox="1">
            <a:spLocks noChangeArrowheads="1"/>
          </p:cNvSpPr>
          <p:nvPr/>
        </p:nvSpPr>
        <p:spPr bwMode="auto">
          <a:xfrm>
            <a:off x="4541272" y="1458778"/>
            <a:ext cx="4460965" cy="138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5" tIns="45683" rIns="91365" bIns="45683">
            <a:spAutoFit/>
          </a:bodyPr>
          <a:lstStyle>
            <a:lvl1pPr marL="292100" indent="-177800">
              <a:defRPr sz="2200">
                <a:solidFill>
                  <a:schemeClr val="hlink"/>
                </a:solidFill>
                <a:latin typeface="Helvetica" charset="0"/>
                <a:ea typeface="ＭＳ Ｐゴシック" charset="0"/>
                <a:cs typeface="MS PGothic" charset="0"/>
              </a:defRPr>
            </a:lvl1pPr>
            <a:lvl2pPr marL="742950" indent="-285750">
              <a:defRPr sz="2200">
                <a:solidFill>
                  <a:schemeClr val="hlink"/>
                </a:solidFill>
                <a:latin typeface="Helvetica" charset="0"/>
                <a:ea typeface="MS PGothic" charset="0"/>
                <a:cs typeface="MS PGothic" charset="0"/>
              </a:defRPr>
            </a:lvl2pPr>
            <a:lvl3pPr marL="1143000" indent="-228600">
              <a:defRPr sz="2200">
                <a:solidFill>
                  <a:schemeClr val="hlink"/>
                </a:solidFill>
                <a:latin typeface="Helvetica" charset="0"/>
                <a:ea typeface="MS PGothic" charset="0"/>
                <a:cs typeface="MS PGothic" charset="0"/>
              </a:defRPr>
            </a:lvl3pPr>
            <a:lvl4pPr marL="1600200" indent="-228600">
              <a:defRPr sz="2200">
                <a:solidFill>
                  <a:schemeClr val="hlink"/>
                </a:solidFill>
                <a:latin typeface="Helvetica" charset="0"/>
                <a:ea typeface="MS PGothic" charset="0"/>
                <a:cs typeface="MS PGothic" charset="0"/>
              </a:defRPr>
            </a:lvl4pPr>
            <a:lvl5pPr marL="2057400" indent="-228600">
              <a:defRPr sz="2200">
                <a:solidFill>
                  <a:schemeClr val="hlink"/>
                </a:solidFill>
                <a:latin typeface="Helvetica"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Helvetica" charset="0"/>
                <a:ea typeface="MS PGothic" charset="0"/>
                <a:cs typeface="MS PGothic" charset="0"/>
              </a:defRPr>
            </a:lvl9pPr>
          </a:lstStyle>
          <a:p>
            <a:pPr eaLnBrk="1" hangingPunct="1">
              <a:buFontTx/>
              <a:buChar char="•"/>
            </a:pPr>
            <a:r>
              <a:rPr lang="en-US" sz="1400" b="1" dirty="0" smtClean="0">
                <a:solidFill>
                  <a:schemeClr val="bg1"/>
                </a:solidFill>
                <a:latin typeface="Helvetica Neue Light"/>
                <a:cs typeface="Helvetica Neue Light"/>
              </a:rPr>
              <a:t>Web </a:t>
            </a:r>
            <a:r>
              <a:rPr lang="en-US" sz="1400" b="1" dirty="0">
                <a:solidFill>
                  <a:schemeClr val="bg1"/>
                </a:solidFill>
                <a:latin typeface="Helvetica Neue Light"/>
                <a:cs typeface="Helvetica Neue Light"/>
              </a:rPr>
              <a:t>and </a:t>
            </a:r>
            <a:r>
              <a:rPr lang="en-US" sz="1400" b="1" dirty="0" smtClean="0">
                <a:solidFill>
                  <a:schemeClr val="bg1"/>
                </a:solidFill>
                <a:latin typeface="Helvetica Neue Light"/>
                <a:cs typeface="Helvetica Neue Light"/>
              </a:rPr>
              <a:t>Application</a:t>
            </a:r>
            <a:r>
              <a:rPr lang="en-US" sz="1400" dirty="0" smtClean="0">
                <a:solidFill>
                  <a:schemeClr val="bg1"/>
                </a:solidFill>
                <a:latin typeface="Helvetica Neue Light"/>
                <a:cs typeface="Helvetica Neue Light"/>
              </a:rPr>
              <a:t> – Deliver new web &amp; mobile apps</a:t>
            </a:r>
            <a:endParaRPr lang="en-US" sz="1400" dirty="0">
              <a:solidFill>
                <a:schemeClr val="bg1"/>
              </a:solidFill>
              <a:latin typeface="Helvetica Neue Light"/>
              <a:cs typeface="Helvetica Neue Light"/>
            </a:endParaRPr>
          </a:p>
          <a:p>
            <a:pPr eaLnBrk="1" hangingPunct="1">
              <a:buFontTx/>
              <a:buChar char="•"/>
            </a:pPr>
            <a:r>
              <a:rPr lang="en-US" sz="1400" b="1" dirty="0">
                <a:solidFill>
                  <a:schemeClr val="bg1"/>
                </a:solidFill>
                <a:latin typeface="Helvetica Neue Light"/>
                <a:cs typeface="Helvetica Neue Light"/>
              </a:rPr>
              <a:t>Security</a:t>
            </a:r>
            <a:r>
              <a:rPr lang="en-US" sz="1400" dirty="0">
                <a:solidFill>
                  <a:schemeClr val="bg1"/>
                </a:solidFill>
                <a:latin typeface="Helvetica Neue Light"/>
                <a:cs typeface="Helvetica Neue Light"/>
              </a:rPr>
              <a:t> </a:t>
            </a:r>
            <a:r>
              <a:rPr lang="en-US" sz="1400" dirty="0" smtClean="0">
                <a:solidFill>
                  <a:schemeClr val="bg1"/>
                </a:solidFill>
                <a:latin typeface="Helvetica Neue Light"/>
                <a:cs typeface="Helvetica Neue Light"/>
              </a:rPr>
              <a:t>– Build security into application design</a:t>
            </a:r>
            <a:endParaRPr lang="en-US" sz="1400" dirty="0">
              <a:solidFill>
                <a:schemeClr val="bg1"/>
              </a:solidFill>
              <a:latin typeface="Helvetica Neue Light"/>
              <a:cs typeface="Helvetica Neue Light"/>
            </a:endParaRPr>
          </a:p>
          <a:p>
            <a:pPr eaLnBrk="1" hangingPunct="1">
              <a:buFontTx/>
              <a:buChar char="•"/>
            </a:pPr>
            <a:r>
              <a:rPr lang="en-US" sz="1400" b="1" dirty="0">
                <a:solidFill>
                  <a:schemeClr val="bg1"/>
                </a:solidFill>
                <a:latin typeface="Helvetica Neue Light"/>
                <a:cs typeface="Helvetica Neue Light"/>
              </a:rPr>
              <a:t>Internet of </a:t>
            </a:r>
            <a:r>
              <a:rPr lang="en-US" sz="1400" b="1" dirty="0" smtClean="0">
                <a:solidFill>
                  <a:schemeClr val="bg1"/>
                </a:solidFill>
                <a:latin typeface="Helvetica Neue Light"/>
                <a:cs typeface="Helvetica Neue Light"/>
              </a:rPr>
              <a:t>Things </a:t>
            </a:r>
            <a:r>
              <a:rPr lang="en-US" sz="1400" dirty="0" smtClean="0">
                <a:solidFill>
                  <a:schemeClr val="bg1"/>
                </a:solidFill>
                <a:latin typeface="Helvetica Neue Light"/>
                <a:cs typeface="Helvetica Neue Light"/>
              </a:rPr>
              <a:t>– A new generation of apps</a:t>
            </a:r>
            <a:endParaRPr lang="en-US" sz="1400" dirty="0">
              <a:solidFill>
                <a:schemeClr val="bg1"/>
              </a:solidFill>
              <a:latin typeface="Helvetica Neue Light"/>
              <a:cs typeface="Helvetica Neue Light"/>
            </a:endParaRPr>
          </a:p>
          <a:p>
            <a:pPr eaLnBrk="1" hangingPunct="1">
              <a:buFontTx/>
              <a:buChar char="•"/>
            </a:pPr>
            <a:r>
              <a:rPr lang="en-US" sz="1400" b="1" dirty="0" smtClean="0">
                <a:solidFill>
                  <a:schemeClr val="bg1"/>
                </a:solidFill>
                <a:latin typeface="Helvetica Neue Light"/>
                <a:cs typeface="Helvetica Neue Light"/>
              </a:rPr>
              <a:t>Integration</a:t>
            </a:r>
            <a:r>
              <a:rPr lang="en-US" sz="1400" dirty="0" smtClean="0">
                <a:solidFill>
                  <a:schemeClr val="bg1"/>
                </a:solidFill>
                <a:latin typeface="Helvetica Neue Light"/>
                <a:cs typeface="Helvetica Neue Light"/>
              </a:rPr>
              <a:t> – Extend existing  investments &amp; Infrastructure</a:t>
            </a:r>
            <a:endParaRPr lang="en-US" sz="1400" dirty="0">
              <a:solidFill>
                <a:schemeClr val="bg1"/>
              </a:solidFill>
              <a:latin typeface="Helvetica Neue Light"/>
              <a:cs typeface="Helvetica Neue Light"/>
            </a:endParaRPr>
          </a:p>
        </p:txBody>
      </p:sp>
      <p:sp>
        <p:nvSpPr>
          <p:cNvPr id="11" name="Shape 58"/>
          <p:cNvSpPr>
            <a:spLocks noChangeArrowheads="1"/>
          </p:cNvSpPr>
          <p:nvPr/>
        </p:nvSpPr>
        <p:spPr bwMode="auto">
          <a:xfrm>
            <a:off x="6334717" y="3250170"/>
            <a:ext cx="2600277" cy="3273425"/>
          </a:xfrm>
          <a:prstGeom prst="rect">
            <a:avLst/>
          </a:prstGeom>
          <a:solidFill>
            <a:srgbClr val="597C96">
              <a:alpha val="1019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pPr eaLnBrk="1" hangingPunct="1"/>
            <a:endParaRPr lang="en-US" sz="2400">
              <a:latin typeface="Arial" charset="0"/>
              <a:cs typeface="Arial" charset="0"/>
              <a:sym typeface="Arial" charset="0"/>
            </a:endParaRPr>
          </a:p>
        </p:txBody>
      </p:sp>
      <p:sp>
        <p:nvSpPr>
          <p:cNvPr id="12" name="Shape 58"/>
          <p:cNvSpPr>
            <a:spLocks noChangeArrowheads="1"/>
          </p:cNvSpPr>
          <p:nvPr/>
        </p:nvSpPr>
        <p:spPr bwMode="auto">
          <a:xfrm>
            <a:off x="98377" y="3250170"/>
            <a:ext cx="2578733" cy="3273425"/>
          </a:xfrm>
          <a:prstGeom prst="rect">
            <a:avLst/>
          </a:prstGeom>
          <a:solidFill>
            <a:srgbClr val="597C96">
              <a:alpha val="1019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pPr eaLnBrk="1" hangingPunct="1"/>
            <a:endParaRPr lang="en-US" sz="2400" dirty="0">
              <a:latin typeface="Arial" charset="0"/>
              <a:cs typeface="Arial" charset="0"/>
              <a:sym typeface="Arial" charset="0"/>
            </a:endParaRPr>
          </a:p>
        </p:txBody>
      </p:sp>
      <p:sp>
        <p:nvSpPr>
          <p:cNvPr id="13" name="Shape 54"/>
          <p:cNvSpPr>
            <a:spLocks noChangeArrowheads="1"/>
          </p:cNvSpPr>
          <p:nvPr/>
        </p:nvSpPr>
        <p:spPr bwMode="auto">
          <a:xfrm>
            <a:off x="274028" y="3304309"/>
            <a:ext cx="236453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marL="118965" indent="-118965" defTabSz="456827"/>
            <a:r>
              <a:rPr lang="en-US" dirty="0">
                <a:latin typeface="Helvetica Neue Medium"/>
                <a:cs typeface="Helvetica Neue Medium"/>
                <a:sym typeface="Helvetica Neue Bold for IBM" charset="0"/>
              </a:rPr>
              <a:t>Developer experience</a:t>
            </a:r>
            <a:endParaRPr lang="en-US" dirty="0">
              <a:solidFill>
                <a:srgbClr val="FFFFFF"/>
              </a:solidFill>
              <a:latin typeface="Helvetica Neue Medium"/>
              <a:cs typeface="Helvetica Neue Medium"/>
              <a:sym typeface="Helvetica Neue Light" charset="0"/>
            </a:endParaRPr>
          </a:p>
          <a:p>
            <a:pPr marL="118965" indent="-118965" defTabSz="456827">
              <a:buFontTx/>
              <a:buChar char="•"/>
            </a:pPr>
            <a:endParaRPr lang="en-US" sz="1200" dirty="0">
              <a:latin typeface="Helvetica Neue Light"/>
              <a:cs typeface="Helvetica Neue Light"/>
              <a:sym typeface="Helvetica Neue Light" charset="0"/>
            </a:endParaRPr>
          </a:p>
          <a:p>
            <a:pPr marL="118965" indent="-118965" defTabSz="456827">
              <a:buFontTx/>
              <a:buChar char="•"/>
            </a:pPr>
            <a:r>
              <a:rPr lang="en-US" sz="1200" dirty="0">
                <a:latin typeface="Helvetica Neue Light"/>
                <a:cs typeface="Helvetica Neue Light"/>
                <a:sym typeface="Helvetica Neue Light" charset="0"/>
              </a:rPr>
              <a:t>Rapidly deploy and scale applications in any language.</a:t>
            </a:r>
          </a:p>
          <a:p>
            <a:pPr marL="118965" indent="-118965" defTabSz="456827">
              <a:buFontTx/>
              <a:buChar char="•"/>
            </a:pPr>
            <a:endParaRPr lang="en-US" sz="1200" dirty="0">
              <a:latin typeface="Helvetica Neue Light"/>
              <a:cs typeface="Helvetica Neue Light"/>
              <a:sym typeface="Helvetica Neue Light" charset="0"/>
            </a:endParaRPr>
          </a:p>
          <a:p>
            <a:pPr marL="118965" indent="-118965" defTabSz="456827">
              <a:buFontTx/>
              <a:buChar char="•"/>
            </a:pPr>
            <a:r>
              <a:rPr lang="en-US" sz="1200" dirty="0">
                <a:latin typeface="Helvetica Neue Light"/>
                <a:cs typeface="Helvetica Neue Light"/>
                <a:sym typeface="Helvetica Neue Light" charset="0"/>
              </a:rPr>
              <a:t>Compose applications quickly with useful APIs and services and avoid tedious backend </a:t>
            </a:r>
            <a:r>
              <a:rPr lang="en-US" sz="1200" dirty="0" err="1">
                <a:latin typeface="Helvetica Neue Light"/>
                <a:cs typeface="Helvetica Neue Light"/>
                <a:sym typeface="Helvetica Neue Light" charset="0"/>
              </a:rPr>
              <a:t>config</a:t>
            </a:r>
            <a:r>
              <a:rPr lang="en-US" sz="1200" dirty="0">
                <a:latin typeface="Helvetica Neue Light"/>
                <a:cs typeface="Helvetica Neue Light"/>
                <a:sym typeface="Helvetica Neue Light" charset="0"/>
              </a:rPr>
              <a:t>. </a:t>
            </a:r>
          </a:p>
          <a:p>
            <a:pPr marL="118965" indent="-118965" defTabSz="456827">
              <a:buFontTx/>
              <a:buChar char="•"/>
            </a:pPr>
            <a:endParaRPr lang="en-US" sz="1200" dirty="0">
              <a:latin typeface="Helvetica Neue Light"/>
              <a:cs typeface="Helvetica Neue Light"/>
              <a:sym typeface="Helvetica Neue Light" charset="0"/>
            </a:endParaRPr>
          </a:p>
          <a:p>
            <a:pPr marL="118965" indent="-118965" defTabSz="456827">
              <a:buFontTx/>
              <a:buChar char="•"/>
            </a:pPr>
            <a:r>
              <a:rPr lang="en-US" sz="1200" dirty="0">
                <a:latin typeface="Helvetica Neue Light"/>
                <a:cs typeface="Helvetica Neue Light"/>
                <a:sym typeface="Helvetica Neue Light" charset="0"/>
              </a:rPr>
              <a:t>Realize fast time-to-value with simplicity, flexibility and clear documentation.</a:t>
            </a:r>
          </a:p>
        </p:txBody>
      </p:sp>
      <p:sp>
        <p:nvSpPr>
          <p:cNvPr id="14" name="Rectangle 14"/>
          <p:cNvSpPr>
            <a:spLocks noChangeArrowheads="1"/>
          </p:cNvSpPr>
          <p:nvPr/>
        </p:nvSpPr>
        <p:spPr bwMode="auto">
          <a:xfrm>
            <a:off x="6437867" y="3418645"/>
            <a:ext cx="2443079" cy="2769914"/>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1365" tIns="45683" rIns="91365" bIns="45683">
            <a:spAutoFit/>
          </a:bodyPr>
          <a:lstStyle/>
          <a:p>
            <a:pPr marL="118965" indent="-118965"/>
            <a:r>
              <a:rPr lang="en-US" dirty="0">
                <a:latin typeface="Helvetica Neue Medium"/>
                <a:cs typeface="Helvetica Neue Medium"/>
                <a:sym typeface="Helvetica Neue Bold for IBM" charset="0"/>
              </a:rPr>
              <a:t>Enterprise capability </a:t>
            </a:r>
            <a:endParaRPr lang="en-US" dirty="0">
              <a:latin typeface="Helvetica Neue Medium"/>
              <a:cs typeface="Helvetica Neue Medium"/>
              <a:sym typeface="Helvetica Neue Light" charset="0"/>
            </a:endParaRPr>
          </a:p>
          <a:p>
            <a:pPr marL="118965" indent="-118965">
              <a:buFontTx/>
              <a:buChar char="•"/>
            </a:pPr>
            <a:endParaRPr lang="en-US" sz="1200" dirty="0">
              <a:latin typeface="Helvetica Neue Light"/>
              <a:cs typeface="Helvetica Neue Light"/>
              <a:sym typeface="Helvetica Neue Light" charset="0"/>
            </a:endParaRPr>
          </a:p>
          <a:p>
            <a:pPr marL="118965" indent="-118965">
              <a:buFontTx/>
              <a:buChar char="•"/>
            </a:pPr>
            <a:r>
              <a:rPr lang="en-US" sz="1200" dirty="0">
                <a:latin typeface="Helvetica Neue Light"/>
                <a:cs typeface="Helvetica Neue Light"/>
                <a:sym typeface="Helvetica Neue Light" charset="0"/>
              </a:rPr>
              <a:t>Securely integrate with existing on-</a:t>
            </a:r>
            <a:r>
              <a:rPr lang="en-US" sz="1200" dirty="0" err="1">
                <a:latin typeface="Helvetica Neue Light"/>
                <a:cs typeface="Helvetica Neue Light"/>
                <a:sym typeface="Helvetica Neue Light" charset="0"/>
              </a:rPr>
              <a:t>prem</a:t>
            </a:r>
            <a:r>
              <a:rPr lang="en-US" sz="1200" dirty="0">
                <a:latin typeface="Helvetica Neue Light"/>
                <a:cs typeface="Helvetica Neue Light"/>
                <a:sym typeface="Helvetica Neue Light" charset="0"/>
              </a:rPr>
              <a:t> data and systems.</a:t>
            </a:r>
          </a:p>
          <a:p>
            <a:pPr marL="118965" indent="-118965">
              <a:buFontTx/>
              <a:buChar char="•"/>
            </a:pPr>
            <a:endParaRPr lang="en-US" sz="1200" dirty="0">
              <a:latin typeface="Helvetica Neue Light"/>
              <a:cs typeface="Helvetica Neue Light"/>
              <a:sym typeface="Helvetica Neue Light" charset="0"/>
            </a:endParaRPr>
          </a:p>
          <a:p>
            <a:pPr marL="118965" indent="-118965">
              <a:buFontTx/>
              <a:buChar char="•"/>
            </a:pPr>
            <a:r>
              <a:rPr lang="en-US" sz="1200" dirty="0">
                <a:latin typeface="Helvetica Neue Light"/>
                <a:cs typeface="Helvetica Neue Light"/>
                <a:sym typeface="Helvetica Neue Light" charset="0"/>
              </a:rPr>
              <a:t>Choose from flexible deployment models.</a:t>
            </a:r>
          </a:p>
          <a:p>
            <a:pPr marL="118965" indent="-118965">
              <a:buFontTx/>
              <a:buChar char="•"/>
            </a:pPr>
            <a:endParaRPr lang="en-US" sz="1200" dirty="0">
              <a:latin typeface="Helvetica Neue Light"/>
              <a:cs typeface="Helvetica Neue Light"/>
              <a:sym typeface="Helvetica Neue Light" charset="0"/>
            </a:endParaRPr>
          </a:p>
          <a:p>
            <a:pPr marL="118965" indent="-118965">
              <a:buFontTx/>
              <a:buChar char="•"/>
            </a:pPr>
            <a:r>
              <a:rPr lang="en-US" sz="1200" dirty="0">
                <a:latin typeface="Helvetica Neue Light"/>
                <a:cs typeface="Helvetica Neue Light"/>
                <a:sym typeface="Helvetica Neue Light" charset="0"/>
              </a:rPr>
              <a:t>Manage the full application lifecycle with DevOps. </a:t>
            </a:r>
          </a:p>
          <a:p>
            <a:pPr marL="118965" indent="-118965">
              <a:buFontTx/>
              <a:buChar char="•"/>
            </a:pPr>
            <a:endParaRPr lang="en-US" sz="1200" dirty="0">
              <a:latin typeface="Helvetica Neue Light"/>
              <a:cs typeface="Helvetica Neue Light"/>
              <a:sym typeface="Helvetica Neue Light" charset="0"/>
            </a:endParaRPr>
          </a:p>
          <a:p>
            <a:pPr marL="118965" indent="-118965">
              <a:buFontTx/>
              <a:buChar char="•"/>
            </a:pPr>
            <a:r>
              <a:rPr lang="en-US" sz="1200" dirty="0">
                <a:latin typeface="Helvetica Neue Light"/>
                <a:cs typeface="Helvetica Neue Light"/>
                <a:sym typeface="Helvetica Neue Light" charset="0"/>
              </a:rPr>
              <a:t>Develop and deploy on a platform built on a foundation of open technology.</a:t>
            </a:r>
          </a:p>
        </p:txBody>
      </p:sp>
      <p:sp>
        <p:nvSpPr>
          <p:cNvPr id="15" name="Text Box 20"/>
          <p:cNvSpPr txBox="1">
            <a:spLocks noChangeArrowheads="1"/>
          </p:cNvSpPr>
          <p:nvPr/>
        </p:nvSpPr>
        <p:spPr bwMode="auto">
          <a:xfrm>
            <a:off x="2823160" y="6041000"/>
            <a:ext cx="3367087" cy="525281"/>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1365" tIns="45683" rIns="91365" bIns="45683">
            <a:spAutoFit/>
          </a:bodyPr>
          <a:lstStyle/>
          <a:p>
            <a:pPr algn="ctr">
              <a:spcBef>
                <a:spcPct val="50000"/>
              </a:spcBef>
            </a:pPr>
            <a:r>
              <a:rPr lang="en-US" sz="1400">
                <a:solidFill>
                  <a:srgbClr val="B2B2B2"/>
                </a:solidFill>
              </a:rPr>
              <a:t>Built on a foundation of </a:t>
            </a:r>
            <a:r>
              <a:rPr lang="en-US" sz="1400" b="1">
                <a:solidFill>
                  <a:srgbClr val="B2B2B2"/>
                </a:solidFill>
              </a:rPr>
              <a:t>open technology.</a:t>
            </a:r>
          </a:p>
        </p:txBody>
      </p:sp>
      <p:grpSp>
        <p:nvGrpSpPr>
          <p:cNvPr id="16" name="Group 15"/>
          <p:cNvGrpSpPr/>
          <p:nvPr/>
        </p:nvGrpSpPr>
        <p:grpSpPr>
          <a:xfrm>
            <a:off x="2797767" y="3264461"/>
            <a:ext cx="3513137" cy="2806700"/>
            <a:chOff x="2820995" y="1458223"/>
            <a:chExt cx="3513137" cy="2806700"/>
          </a:xfrm>
        </p:grpSpPr>
        <p:grpSp>
          <p:nvGrpSpPr>
            <p:cNvPr id="17" name="Group 31"/>
            <p:cNvGrpSpPr>
              <a:grpSpLocks/>
            </p:cNvGrpSpPr>
            <p:nvPr/>
          </p:nvGrpSpPr>
          <p:grpSpPr bwMode="auto">
            <a:xfrm>
              <a:off x="2820995" y="1458223"/>
              <a:ext cx="3513137" cy="2806700"/>
              <a:chOff x="5208" y="1572"/>
              <a:chExt cx="3348" cy="2674"/>
            </a:xfrm>
          </p:grpSpPr>
          <p:pic>
            <p:nvPicPr>
              <p:cNvPr id="19"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8" y="1572"/>
                <a:ext cx="3348" cy="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0" y="1705"/>
                <a:ext cx="2887" cy="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icture 17"/>
            <p:cNvPicPr>
              <a:picLocks noChangeAspect="1"/>
            </p:cNvPicPr>
            <p:nvPr/>
          </p:nvPicPr>
          <p:blipFill>
            <a:blip r:embed="rId5"/>
            <a:stretch>
              <a:fillRect/>
            </a:stretch>
          </p:blipFill>
          <p:spPr>
            <a:xfrm>
              <a:off x="2957442" y="1597823"/>
              <a:ext cx="3117472" cy="1741231"/>
            </a:xfrm>
            <a:prstGeom prst="rect">
              <a:avLst/>
            </a:prstGeom>
          </p:spPr>
        </p:pic>
      </p:grpSp>
    </p:spTree>
    <p:extLst>
      <p:ext uri="{BB962C8B-B14F-4D97-AF65-F5344CB8AC3E}">
        <p14:creationId xmlns:p14="http://schemas.microsoft.com/office/powerpoint/2010/main" val="3542387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600075"/>
            <a:ext cx="8543925" cy="331788"/>
          </a:xfrm>
        </p:spPr>
        <p:txBody>
          <a:bodyPr/>
          <a:lstStyle/>
          <a:p>
            <a:pPr>
              <a:defRPr/>
            </a:pPr>
            <a:r>
              <a:rPr lang="en-US" dirty="0" smtClean="0">
                <a:solidFill>
                  <a:srgbClr val="0070C0"/>
                </a:solidFill>
              </a:rPr>
              <a:t>Software as a Services (SaaS)</a:t>
            </a:r>
            <a:endParaRPr lang="en-US" dirty="0">
              <a:solidFill>
                <a:srgbClr val="0070C0"/>
              </a:solidFill>
            </a:endParaRPr>
          </a:p>
        </p:txBody>
      </p:sp>
      <p:grpSp>
        <p:nvGrpSpPr>
          <p:cNvPr id="32772" name="Group 183"/>
          <p:cNvGrpSpPr>
            <a:grpSpLocks/>
          </p:cNvGrpSpPr>
          <p:nvPr/>
        </p:nvGrpSpPr>
        <p:grpSpPr bwMode="auto">
          <a:xfrm>
            <a:off x="387350" y="1270000"/>
            <a:ext cx="2332038" cy="498475"/>
            <a:chOff x="31199" y="-84582"/>
            <a:chExt cx="3315210" cy="638610"/>
          </a:xfrm>
        </p:grpSpPr>
        <p:sp>
          <p:nvSpPr>
            <p:cNvPr id="32798" name="Shape 181"/>
            <p:cNvSpPr>
              <a:spLocks noChangeArrowheads="1"/>
            </p:cNvSpPr>
            <p:nvPr/>
          </p:nvSpPr>
          <p:spPr bwMode="auto">
            <a:xfrm>
              <a:off x="316707" y="-84582"/>
              <a:ext cx="3029702" cy="63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r>
                <a:rPr lang="en-US" altLang="en-US" sz="1400">
                  <a:sym typeface="Helvetica Neue Light"/>
                </a:rPr>
                <a:t>Vendor Manages in Cloud</a:t>
              </a:r>
            </a:p>
          </p:txBody>
        </p:sp>
        <p:sp>
          <p:nvSpPr>
            <p:cNvPr id="7" name="Shape 182"/>
            <p:cNvSpPr/>
            <p:nvPr/>
          </p:nvSpPr>
          <p:spPr>
            <a:xfrm>
              <a:off x="31199" y="84223"/>
              <a:ext cx="203110" cy="2033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96B1"/>
            </a:solidFill>
            <a:ln w="12700" cap="flat">
              <a:noFill/>
              <a:miter lim="400000"/>
            </a:ln>
            <a:effectLst/>
          </p:spPr>
          <p:txBody>
            <a:bodyPr lIns="0" tIns="0" rIns="0" bIns="0" anchor="ctr"/>
            <a:lstStyle/>
            <a:p>
              <a:pPr>
                <a:defRPr sz="2400">
                  <a:solidFill>
                    <a:srgbClr val="FFFFFF"/>
                  </a:solidFill>
                </a:defRPr>
              </a:pPr>
              <a:endParaRPr sz="1687">
                <a:solidFill>
                  <a:srgbClr val="FFFFFF"/>
                </a:solidFill>
              </a:endParaRPr>
            </a:p>
          </p:txBody>
        </p:sp>
      </p:grpSp>
      <p:grpSp>
        <p:nvGrpSpPr>
          <p:cNvPr id="32773" name="Group 243"/>
          <p:cNvGrpSpPr>
            <a:grpSpLocks/>
          </p:cNvGrpSpPr>
          <p:nvPr/>
        </p:nvGrpSpPr>
        <p:grpSpPr bwMode="auto">
          <a:xfrm>
            <a:off x="1163638" y="2689225"/>
            <a:ext cx="3225800" cy="3151188"/>
            <a:chOff x="1846655" y="2153567"/>
            <a:chExt cx="2329206" cy="3741651"/>
          </a:xfrm>
        </p:grpSpPr>
        <p:sp>
          <p:nvSpPr>
            <p:cNvPr id="32791" name="Shape 236"/>
            <p:cNvSpPr>
              <a:spLocks noChangeArrowheads="1"/>
            </p:cNvSpPr>
            <p:nvPr/>
          </p:nvSpPr>
          <p:spPr bwMode="auto">
            <a:xfrm>
              <a:off x="1854529" y="2153567"/>
              <a:ext cx="2313458" cy="461914"/>
            </a:xfrm>
            <a:prstGeom prst="rect">
              <a:avLst/>
            </a:prstGeom>
            <a:solidFill>
              <a:srgbClr val="1F96B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Runtime</a:t>
              </a:r>
            </a:p>
          </p:txBody>
        </p:sp>
        <p:sp>
          <p:nvSpPr>
            <p:cNvPr id="32792" name="Shape 237"/>
            <p:cNvSpPr>
              <a:spLocks noChangeArrowheads="1"/>
            </p:cNvSpPr>
            <p:nvPr/>
          </p:nvSpPr>
          <p:spPr bwMode="auto">
            <a:xfrm>
              <a:off x="1853928" y="2700190"/>
              <a:ext cx="231466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Middleware</a:t>
              </a:r>
            </a:p>
          </p:txBody>
        </p:sp>
        <p:sp>
          <p:nvSpPr>
            <p:cNvPr id="32793" name="Shape 238"/>
            <p:cNvSpPr>
              <a:spLocks noChangeArrowheads="1"/>
            </p:cNvSpPr>
            <p:nvPr/>
          </p:nvSpPr>
          <p:spPr bwMode="auto">
            <a:xfrm>
              <a:off x="1847773" y="3246813"/>
              <a:ext cx="232697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OS</a:t>
              </a:r>
            </a:p>
          </p:txBody>
        </p:sp>
        <p:sp>
          <p:nvSpPr>
            <p:cNvPr id="32794" name="Shape 239"/>
            <p:cNvSpPr>
              <a:spLocks noChangeArrowheads="1"/>
            </p:cNvSpPr>
            <p:nvPr/>
          </p:nvSpPr>
          <p:spPr bwMode="auto">
            <a:xfrm>
              <a:off x="1854143" y="3793435"/>
              <a:ext cx="2314230"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Virtualization</a:t>
              </a:r>
            </a:p>
          </p:txBody>
        </p:sp>
        <p:sp>
          <p:nvSpPr>
            <p:cNvPr id="32795" name="Shape 240"/>
            <p:cNvSpPr>
              <a:spLocks noChangeArrowheads="1"/>
            </p:cNvSpPr>
            <p:nvPr/>
          </p:nvSpPr>
          <p:spPr bwMode="auto">
            <a:xfrm>
              <a:off x="1846655" y="4340058"/>
              <a:ext cx="23292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Servers</a:t>
              </a:r>
            </a:p>
          </p:txBody>
        </p:sp>
        <p:sp>
          <p:nvSpPr>
            <p:cNvPr id="32796" name="Shape 241"/>
            <p:cNvSpPr>
              <a:spLocks noChangeArrowheads="1"/>
            </p:cNvSpPr>
            <p:nvPr/>
          </p:nvSpPr>
          <p:spPr bwMode="auto">
            <a:xfrm>
              <a:off x="1853955" y="4886680"/>
              <a:ext cx="23146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Storage</a:t>
              </a:r>
            </a:p>
          </p:txBody>
        </p:sp>
        <p:sp>
          <p:nvSpPr>
            <p:cNvPr id="32797" name="Shape 242"/>
            <p:cNvSpPr>
              <a:spLocks noChangeArrowheads="1"/>
            </p:cNvSpPr>
            <p:nvPr/>
          </p:nvSpPr>
          <p:spPr bwMode="auto">
            <a:xfrm>
              <a:off x="1851963" y="5433304"/>
              <a:ext cx="231859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Networking</a:t>
              </a:r>
            </a:p>
          </p:txBody>
        </p:sp>
      </p:grpSp>
      <p:sp>
        <p:nvSpPr>
          <p:cNvPr id="32774" name="Shape 236"/>
          <p:cNvSpPr>
            <a:spLocks noChangeArrowheads="1"/>
          </p:cNvSpPr>
          <p:nvPr/>
        </p:nvSpPr>
        <p:spPr bwMode="auto">
          <a:xfrm>
            <a:off x="1184275" y="2214563"/>
            <a:ext cx="3203575" cy="388937"/>
          </a:xfrm>
          <a:prstGeom prst="rect">
            <a:avLst/>
          </a:prstGeom>
          <a:solidFill>
            <a:srgbClr val="1F96B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Data</a:t>
            </a:r>
          </a:p>
        </p:txBody>
      </p:sp>
      <p:sp>
        <p:nvSpPr>
          <p:cNvPr id="32775" name="Shape 236"/>
          <p:cNvSpPr>
            <a:spLocks noChangeArrowheads="1"/>
          </p:cNvSpPr>
          <p:nvPr/>
        </p:nvSpPr>
        <p:spPr bwMode="auto">
          <a:xfrm>
            <a:off x="1184275" y="1739900"/>
            <a:ext cx="3203575" cy="388938"/>
          </a:xfrm>
          <a:prstGeom prst="rect">
            <a:avLst/>
          </a:prstGeom>
          <a:solidFill>
            <a:srgbClr val="1F96B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en-US" sz="2100">
                <a:solidFill>
                  <a:srgbClr val="FFFFFF"/>
                </a:solidFill>
                <a:sym typeface="Helvetica Neue Light"/>
              </a:rPr>
              <a:t>Code</a:t>
            </a:r>
          </a:p>
        </p:txBody>
      </p:sp>
      <p:sp>
        <p:nvSpPr>
          <p:cNvPr id="22" name="Shape 209"/>
          <p:cNvSpPr/>
          <p:nvPr/>
        </p:nvSpPr>
        <p:spPr>
          <a:xfrm flipH="1">
            <a:off x="114300" y="6446838"/>
            <a:ext cx="8577263" cy="0"/>
          </a:xfrm>
          <a:prstGeom prst="line">
            <a:avLst/>
          </a:prstGeom>
          <a:ln w="25400">
            <a:solidFill/>
            <a:miter lim="400000"/>
            <a:headEnd type="arrow"/>
            <a:tailEnd type="arrow"/>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23" name="Shape 212"/>
          <p:cNvSpPr/>
          <p:nvPr/>
        </p:nvSpPr>
        <p:spPr>
          <a:xfrm>
            <a:off x="3325813" y="6332538"/>
            <a:ext cx="228600" cy="2270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B6C1"/>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4" name="Shape 221"/>
          <p:cNvSpPr/>
          <p:nvPr/>
        </p:nvSpPr>
        <p:spPr>
          <a:xfrm>
            <a:off x="3106738" y="6015038"/>
            <a:ext cx="681037" cy="400050"/>
          </a:xfrm>
          <a:prstGeom prst="rect">
            <a:avLst/>
          </a:prstGeom>
          <a:ln w="12700">
            <a:miter lim="400000"/>
          </a:ln>
          <a:extLst>
            <a:ext uri="{C572A759-6A51-4108-AA02-DFA0A04FC94B}"/>
          </a:extLst>
        </p:spPr>
        <p:txBody>
          <a:bodyPr lIns="35719" tIns="35719" rIns="35719" bIns="35719" anchor="ctr"/>
          <a:lstStyle>
            <a:lvl1pPr defTabSz="457200">
              <a:spcBef>
                <a:spcPts val="2400"/>
              </a:spcBef>
              <a:defRPr sz="2000" b="1">
                <a:solidFill>
                  <a:srgbClr val="ECCFD6"/>
                </a:solidFill>
                <a:latin typeface="Helvetica Neue Light"/>
                <a:ea typeface="Helvetica Neue Light"/>
                <a:cs typeface="Helvetica Neue Light"/>
                <a:sym typeface="Helvetica Neue Light"/>
              </a:defRPr>
            </a:lvl1pPr>
          </a:lstStyle>
          <a:p>
            <a:pPr>
              <a:defRPr sz="1800" b="0">
                <a:solidFill>
                  <a:srgbClr val="000000"/>
                </a:solidFill>
              </a:defRPr>
            </a:pPr>
            <a:r>
              <a:rPr sz="1406" b="0" dirty="0">
                <a:solidFill>
                  <a:srgbClr val="000000"/>
                </a:solidFill>
                <a:latin typeface="Arial"/>
                <a:ea typeface="Arial"/>
                <a:cs typeface="Arial"/>
              </a:rPr>
              <a:t>IaaS</a:t>
            </a:r>
          </a:p>
        </p:txBody>
      </p:sp>
      <p:sp>
        <p:nvSpPr>
          <p:cNvPr id="25" name="Shape 222"/>
          <p:cNvSpPr/>
          <p:nvPr/>
        </p:nvSpPr>
        <p:spPr>
          <a:xfrm>
            <a:off x="4141788" y="6332538"/>
            <a:ext cx="227012" cy="2270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6" name="Shape 227"/>
          <p:cNvSpPr/>
          <p:nvPr/>
        </p:nvSpPr>
        <p:spPr>
          <a:xfrm>
            <a:off x="2259013" y="6623050"/>
            <a:ext cx="935037" cy="511175"/>
          </a:xfrm>
          <a:prstGeom prst="rect">
            <a:avLst/>
          </a:prstGeom>
          <a:ln w="12700">
            <a:miter lim="400000"/>
          </a:ln>
          <a:extLst>
            <a:ext uri="{C572A759-6A51-4108-AA02-DFA0A04FC94B}"/>
          </a:extLst>
        </p:spPr>
        <p:txBody>
          <a:bodyPr lIns="0" tIns="0" rIns="0" bIns="0">
            <a:normAutofit/>
          </a:bodyPr>
          <a:lstStyle>
            <a:lvl1pPr>
              <a:defRPr sz="2300" b="1">
                <a:solidFill>
                  <a:srgbClr val="A3B6C4"/>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Weeks</a:t>
            </a:r>
          </a:p>
        </p:txBody>
      </p:sp>
      <p:sp>
        <p:nvSpPr>
          <p:cNvPr id="27" name="Shape 228"/>
          <p:cNvSpPr/>
          <p:nvPr/>
        </p:nvSpPr>
        <p:spPr>
          <a:xfrm>
            <a:off x="2541588" y="6332538"/>
            <a:ext cx="228600" cy="2270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2B6C5"/>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28" name="Shape 232"/>
          <p:cNvSpPr/>
          <p:nvPr/>
        </p:nvSpPr>
        <p:spPr>
          <a:xfrm>
            <a:off x="3157538" y="6619875"/>
            <a:ext cx="984250" cy="274638"/>
          </a:xfrm>
          <a:prstGeom prst="rect">
            <a:avLst/>
          </a:prstGeom>
          <a:ln w="12700">
            <a:miter lim="400000"/>
          </a:ln>
          <a:extLst>
            <a:ext uri="{C572A759-6A51-4108-AA02-DFA0A04FC94B}"/>
          </a:extLst>
        </p:spPr>
        <p:txBody>
          <a:bodyPr lIns="0" tIns="0" rIns="0" bIns="0">
            <a:normAutofit/>
          </a:bodyPr>
          <a:lstStyle>
            <a:lvl1pPr>
              <a:defRPr sz="2300" b="1">
                <a:solidFill>
                  <a:srgbClr val="E0A8B5"/>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Days</a:t>
            </a:r>
          </a:p>
        </p:txBody>
      </p:sp>
      <p:sp>
        <p:nvSpPr>
          <p:cNvPr id="29" name="Shape 233"/>
          <p:cNvSpPr/>
          <p:nvPr/>
        </p:nvSpPr>
        <p:spPr>
          <a:xfrm>
            <a:off x="273050" y="6103938"/>
            <a:ext cx="2292350" cy="511175"/>
          </a:xfrm>
          <a:prstGeom prst="rect">
            <a:avLst/>
          </a:prstGeom>
          <a:ln w="12700">
            <a:miter lim="400000"/>
          </a:ln>
          <a:extLst>
            <a:ext uri="{C572A759-6A51-4108-AA02-DFA0A04FC94B}"/>
          </a:extLst>
        </p:spPr>
        <p:txBody>
          <a:bodyPr lIns="0" tIns="0" rIns="0" bIns="0">
            <a:normAutofit/>
          </a:bodyPr>
          <a:lstStyle>
            <a:lvl1pPr algn="l" defTabSz="531622">
              <a:defRPr sz="2002" b="1">
                <a:latin typeface="+mj-lt"/>
                <a:ea typeface="+mj-ea"/>
                <a:cs typeface="+mj-cs"/>
                <a:sym typeface="Helvetica Neue"/>
              </a:defRPr>
            </a:lvl1pPr>
          </a:lstStyle>
          <a:p>
            <a:pPr>
              <a:defRPr sz="1800" b="0"/>
            </a:pPr>
            <a:r>
              <a:rPr sz="1408" b="0" dirty="0">
                <a:cs typeface="Arial"/>
              </a:rPr>
              <a:t>Time to initial deployment</a:t>
            </a:r>
          </a:p>
        </p:txBody>
      </p:sp>
      <p:sp>
        <p:nvSpPr>
          <p:cNvPr id="30" name="Shape 244"/>
          <p:cNvSpPr/>
          <p:nvPr/>
        </p:nvSpPr>
        <p:spPr>
          <a:xfrm>
            <a:off x="2365375" y="5959475"/>
            <a:ext cx="828675" cy="487363"/>
          </a:xfrm>
          <a:prstGeom prst="rect">
            <a:avLst/>
          </a:prstGeom>
          <a:ln w="12700">
            <a:miter lim="400000"/>
          </a:ln>
          <a:extLst>
            <a:ext uri="{C572A759-6A51-4108-AA02-DFA0A04FC94B}"/>
          </a:extLst>
        </p:spPr>
        <p:txBody>
          <a:bodyPr lIns="35719" tIns="35719" rIns="35719" bIns="35719" anchor="ctr"/>
          <a:lstStyle>
            <a:lvl1pPr defTabSz="457200">
              <a:spcBef>
                <a:spcPts val="2400"/>
              </a:spcBef>
              <a:defRPr sz="2000" b="1">
                <a:solidFill>
                  <a:srgbClr val="A3B6C4"/>
                </a:solidFill>
                <a:latin typeface="Helvetica Neue Light"/>
                <a:ea typeface="Helvetica Neue Light"/>
                <a:cs typeface="Helvetica Neue Light"/>
                <a:sym typeface="Helvetica Neue Light"/>
              </a:defRPr>
            </a:lvl1pPr>
          </a:lstStyle>
          <a:p>
            <a:pPr>
              <a:defRPr sz="1800" b="0">
                <a:solidFill>
                  <a:srgbClr val="000000"/>
                </a:solidFill>
              </a:defRPr>
            </a:pPr>
            <a:r>
              <a:rPr sz="1406" b="0" dirty="0">
                <a:solidFill>
                  <a:srgbClr val="000000"/>
                </a:solidFill>
                <a:latin typeface="Arial"/>
                <a:ea typeface="Arial"/>
                <a:cs typeface="Arial"/>
              </a:rPr>
              <a:t>Core IT</a:t>
            </a:r>
          </a:p>
        </p:txBody>
      </p:sp>
      <p:sp>
        <p:nvSpPr>
          <p:cNvPr id="32" name="Shape 222"/>
          <p:cNvSpPr/>
          <p:nvPr/>
        </p:nvSpPr>
        <p:spPr>
          <a:xfrm>
            <a:off x="4924425" y="6330950"/>
            <a:ext cx="228600" cy="22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a:miter lim="400000"/>
          </a:ln>
          <a:effectLst>
            <a:outerShdw blurRad="38100" dist="25400" dir="5400000" rotWithShape="0">
              <a:srgbClr val="000000">
                <a:alpha val="50000"/>
              </a:srgbClr>
            </a:outerShdw>
          </a:effectLst>
        </p:spPr>
        <p:txBody>
          <a:bodyPr lIns="0" tIns="0" rIns="0" bIns="0" anchor="ctr"/>
          <a:lstStyle/>
          <a:p>
            <a:pPr>
              <a:defRPr sz="2400">
                <a:solidFill>
                  <a:srgbClr val="FFFFFF"/>
                </a:solidFill>
              </a:defRPr>
            </a:pPr>
            <a:endParaRPr sz="1687">
              <a:solidFill>
                <a:srgbClr val="FFFFFF"/>
              </a:solidFill>
            </a:endParaRPr>
          </a:p>
        </p:txBody>
      </p:sp>
      <p:sp>
        <p:nvSpPr>
          <p:cNvPr id="33" name="Shape 232"/>
          <p:cNvSpPr/>
          <p:nvPr/>
        </p:nvSpPr>
        <p:spPr>
          <a:xfrm>
            <a:off x="4243388" y="6604000"/>
            <a:ext cx="982662" cy="274638"/>
          </a:xfrm>
          <a:prstGeom prst="rect">
            <a:avLst/>
          </a:prstGeom>
          <a:ln w="12700">
            <a:miter lim="400000"/>
          </a:ln>
          <a:extLst>
            <a:ext uri="{C572A759-6A51-4108-AA02-DFA0A04FC94B}"/>
          </a:extLst>
        </p:spPr>
        <p:txBody>
          <a:bodyPr lIns="0" tIns="0" rIns="0" bIns="0">
            <a:normAutofit/>
          </a:bodyPr>
          <a:lstStyle>
            <a:lvl1pPr>
              <a:defRPr sz="2300" b="1">
                <a:solidFill>
                  <a:srgbClr val="E0A8B5"/>
                </a:solidFill>
                <a:latin typeface="+mj-lt"/>
                <a:ea typeface="+mj-ea"/>
                <a:cs typeface="+mj-cs"/>
                <a:sym typeface="Helvetica Neue"/>
              </a:defRPr>
            </a:lvl1pPr>
          </a:lstStyle>
          <a:p>
            <a:pPr>
              <a:defRPr sz="1800" b="0">
                <a:solidFill>
                  <a:srgbClr val="000000"/>
                </a:solidFill>
              </a:defRPr>
            </a:pPr>
            <a:r>
              <a:rPr sz="1617" b="0" dirty="0">
                <a:solidFill>
                  <a:srgbClr val="000000"/>
                </a:solidFill>
                <a:cs typeface="Arial"/>
              </a:rPr>
              <a:t>~ </a:t>
            </a:r>
            <a:r>
              <a:rPr lang="en-US" sz="1617" b="0" dirty="0" smtClean="0">
                <a:solidFill>
                  <a:srgbClr val="000000"/>
                </a:solidFill>
                <a:cs typeface="Arial"/>
              </a:rPr>
              <a:t>Minutes</a:t>
            </a:r>
            <a:endParaRPr sz="1617" b="0" dirty="0">
              <a:solidFill>
                <a:srgbClr val="000000"/>
              </a:solidFill>
              <a:cs typeface="Arial"/>
            </a:endParaRPr>
          </a:p>
        </p:txBody>
      </p:sp>
      <p:sp>
        <p:nvSpPr>
          <p:cNvPr id="34" name="Shape 211"/>
          <p:cNvSpPr/>
          <p:nvPr/>
        </p:nvSpPr>
        <p:spPr>
          <a:xfrm>
            <a:off x="4984750" y="1649413"/>
            <a:ext cx="53975" cy="4740275"/>
          </a:xfrm>
          <a:prstGeom prst="line">
            <a:avLst/>
          </a:prstGeom>
          <a:ln w="25400">
            <a:solidFill>
              <a:srgbClr val="00B0F0"/>
            </a:solidFill>
            <a:miter lim="400000"/>
          </a:ln>
        </p:spPr>
        <p:txBody>
          <a:bodyPr lIns="0" tIns="0" rIns="0" bIns="0"/>
          <a:lstStyle/>
          <a:p>
            <a:pPr defTabSz="321457">
              <a:defRPr sz="1200">
                <a:latin typeface="Helvetica"/>
                <a:ea typeface="Helvetica"/>
                <a:cs typeface="Helvetica"/>
                <a:sym typeface="Helvetica"/>
              </a:defRPr>
            </a:pPr>
            <a:endParaRPr sz="844" dirty="0">
              <a:latin typeface="Arial"/>
              <a:ea typeface="Arial"/>
              <a:cs typeface="Arial"/>
              <a:sym typeface="Helvetica"/>
            </a:endParaRPr>
          </a:p>
        </p:txBody>
      </p:sp>
      <p:sp>
        <p:nvSpPr>
          <p:cNvPr id="32788" name="Shape 214"/>
          <p:cNvSpPr>
            <a:spLocks noChangeArrowheads="1"/>
          </p:cNvSpPr>
          <p:nvPr/>
        </p:nvSpPr>
        <p:spPr bwMode="auto">
          <a:xfrm>
            <a:off x="4387850" y="931863"/>
            <a:ext cx="2243138"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lvl1pPr defTabSz="457200">
              <a:defRPr sz="2200">
                <a:solidFill>
                  <a:schemeClr val="hlink"/>
                </a:solidFill>
                <a:latin typeface="Arial" panose="020B0604020202020204" pitchFamily="34" charset="0"/>
                <a:cs typeface="Arial" panose="020B0604020202020204" pitchFamily="34" charset="0"/>
              </a:defRPr>
            </a:lvl1pPr>
            <a:lvl2pPr defTabSz="457200">
              <a:defRPr sz="2200">
                <a:solidFill>
                  <a:schemeClr val="hlink"/>
                </a:solidFill>
                <a:latin typeface="Arial" panose="020B0604020202020204" pitchFamily="34" charset="0"/>
                <a:cs typeface="Arial" panose="020B0604020202020204" pitchFamily="34" charset="0"/>
              </a:defRPr>
            </a:lvl2pPr>
            <a:lvl3pPr defTabSz="457200">
              <a:defRPr sz="2200">
                <a:solidFill>
                  <a:schemeClr val="hlink"/>
                </a:solidFill>
                <a:latin typeface="Arial" panose="020B0604020202020204" pitchFamily="34" charset="0"/>
                <a:cs typeface="Arial" panose="020B0604020202020204" pitchFamily="34" charset="0"/>
              </a:defRPr>
            </a:lvl3pPr>
            <a:lvl4pPr defTabSz="457200">
              <a:defRPr sz="2200">
                <a:solidFill>
                  <a:schemeClr val="hlink"/>
                </a:solidFill>
                <a:latin typeface="Arial" panose="020B0604020202020204" pitchFamily="34" charset="0"/>
                <a:cs typeface="Arial" panose="020B0604020202020204" pitchFamily="34" charset="0"/>
              </a:defRPr>
            </a:lvl4pPr>
            <a:lvl5pPr defTabSz="457200">
              <a:defRPr sz="2200">
                <a:solidFill>
                  <a:schemeClr val="hlink"/>
                </a:solidFill>
                <a:latin typeface="Arial" panose="020B0604020202020204" pitchFamily="34" charset="0"/>
                <a:cs typeface="Arial" panose="020B0604020202020204" pitchFamily="34" charset="0"/>
              </a:defRPr>
            </a:lvl5pPr>
            <a:lvl6pPr marL="22844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spcBef>
                <a:spcPts val="2400"/>
              </a:spcBef>
            </a:pPr>
            <a:r>
              <a:rPr lang="en-US" altLang="en-US" sz="2000" b="1">
                <a:solidFill>
                  <a:srgbClr val="00B0F0"/>
                </a:solidFill>
                <a:sym typeface="Helvetica Neue Light"/>
              </a:rPr>
              <a:t>Software as a Service</a:t>
            </a:r>
          </a:p>
        </p:txBody>
      </p:sp>
      <p:sp>
        <p:nvSpPr>
          <p:cNvPr id="32789" name="Shape 223"/>
          <p:cNvSpPr>
            <a:spLocks noChangeArrowheads="1"/>
          </p:cNvSpPr>
          <p:nvPr/>
        </p:nvSpPr>
        <p:spPr bwMode="auto">
          <a:xfrm>
            <a:off x="5394325" y="1560513"/>
            <a:ext cx="3140075"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spAutoFit/>
          </a:bodyPr>
          <a:lstStyle>
            <a:lvl1pPr defTabSz="457200">
              <a:defRPr sz="2200">
                <a:solidFill>
                  <a:schemeClr val="hlink"/>
                </a:solidFill>
                <a:latin typeface="Arial" panose="020B0604020202020204" pitchFamily="34" charset="0"/>
                <a:cs typeface="Arial" panose="020B0604020202020204" pitchFamily="34" charset="0"/>
              </a:defRPr>
            </a:lvl1pPr>
            <a:lvl2pPr defTabSz="457200">
              <a:defRPr sz="2200">
                <a:solidFill>
                  <a:schemeClr val="hlink"/>
                </a:solidFill>
                <a:latin typeface="Arial" panose="020B0604020202020204" pitchFamily="34" charset="0"/>
                <a:cs typeface="Arial" panose="020B0604020202020204" pitchFamily="34" charset="0"/>
              </a:defRPr>
            </a:lvl2pPr>
            <a:lvl3pPr defTabSz="457200">
              <a:defRPr sz="2200">
                <a:solidFill>
                  <a:schemeClr val="hlink"/>
                </a:solidFill>
                <a:latin typeface="Arial" panose="020B0604020202020204" pitchFamily="34" charset="0"/>
                <a:cs typeface="Arial" panose="020B0604020202020204" pitchFamily="34" charset="0"/>
              </a:defRPr>
            </a:lvl3pPr>
            <a:lvl4pPr defTabSz="457200">
              <a:defRPr sz="2200">
                <a:solidFill>
                  <a:schemeClr val="hlink"/>
                </a:solidFill>
                <a:latin typeface="Arial" panose="020B0604020202020204" pitchFamily="34" charset="0"/>
                <a:cs typeface="Arial" panose="020B0604020202020204" pitchFamily="34" charset="0"/>
              </a:defRPr>
            </a:lvl4pPr>
            <a:lvl5pPr defTabSz="457200">
              <a:defRPr sz="2200">
                <a:solidFill>
                  <a:schemeClr val="hlink"/>
                </a:solidFill>
                <a:latin typeface="Arial" panose="020B0604020202020204" pitchFamily="34" charset="0"/>
                <a:cs typeface="Arial" panose="020B0604020202020204" pitchFamily="34" charset="0"/>
              </a:defRPr>
            </a:lvl5pPr>
            <a:lvl6pPr marL="22844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7416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1988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656013" indent="1588" defTabSz="4572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r>
              <a:rPr lang="en-US" altLang="en-US" sz="2000" b="1">
                <a:solidFill>
                  <a:srgbClr val="0070C0"/>
                </a:solidFill>
                <a:sym typeface="Helvetica Neue"/>
              </a:rPr>
              <a:t>Benefits</a:t>
            </a:r>
            <a:endParaRPr lang="en-US" altLang="en-US" sz="2000">
              <a:solidFill>
                <a:srgbClr val="0070C0"/>
              </a:solidFill>
              <a:sym typeface="Helvetica Neue"/>
            </a:endParaRPr>
          </a:p>
          <a:p>
            <a:pPr>
              <a:buFont typeface="Arial" panose="020B0604020202020204" pitchFamily="34" charset="0"/>
              <a:buChar char="•"/>
            </a:pPr>
            <a:r>
              <a:rPr lang="en-US" altLang="en-US" sz="1800">
                <a:solidFill>
                  <a:schemeClr val="tx1"/>
                </a:solidFill>
                <a:sym typeface="Helvetica Neue Light"/>
              </a:rPr>
              <a:t>Sign up and rapidly start using business applications.</a:t>
            </a:r>
          </a:p>
          <a:p>
            <a:pPr>
              <a:buFont typeface="Arial" panose="020B0604020202020204" pitchFamily="34" charset="0"/>
              <a:buChar char="•"/>
            </a:pPr>
            <a:r>
              <a:rPr lang="en-US" altLang="en-US" sz="1800">
                <a:solidFill>
                  <a:schemeClr val="tx1"/>
                </a:solidFill>
                <a:sym typeface="Helvetica Neue Light"/>
              </a:rPr>
              <a:t>Access apps and data from any connected end points</a:t>
            </a:r>
          </a:p>
          <a:p>
            <a:pPr>
              <a:buFont typeface="Arial" panose="020B0604020202020204" pitchFamily="34" charset="0"/>
              <a:buChar char="•"/>
            </a:pPr>
            <a:r>
              <a:rPr lang="en-US" altLang="en-US" sz="1800">
                <a:solidFill>
                  <a:schemeClr val="tx1"/>
                </a:solidFill>
                <a:sym typeface="Helvetica Neue Light"/>
              </a:rPr>
              <a:t>No data is lost if computer breaks</a:t>
            </a:r>
          </a:p>
          <a:p>
            <a:pPr>
              <a:buFont typeface="Arial" panose="020B0604020202020204" pitchFamily="34" charset="0"/>
              <a:buChar char="•"/>
            </a:pPr>
            <a:r>
              <a:rPr lang="en-US" altLang="en-US" sz="1800">
                <a:solidFill>
                  <a:schemeClr val="tx1"/>
                </a:solidFill>
                <a:sym typeface="Helvetica Neue Light"/>
              </a:rPr>
              <a:t>The service is able to dynamically scale to usage needs</a:t>
            </a:r>
          </a:p>
          <a:p>
            <a:pPr>
              <a:buFont typeface="Arial" panose="020B0604020202020204" pitchFamily="34" charset="0"/>
              <a:buChar char="•"/>
            </a:pPr>
            <a:r>
              <a:rPr lang="en-US" altLang="en-US" sz="1800">
                <a:solidFill>
                  <a:schemeClr val="tx1"/>
                </a:solidFill>
                <a:sym typeface="Helvetica Neue Light"/>
              </a:rPr>
              <a:t>No longer have to install, update and maintain the software</a:t>
            </a:r>
          </a:p>
        </p:txBody>
      </p:sp>
      <p:sp>
        <p:nvSpPr>
          <p:cNvPr id="39" name="Shape 221"/>
          <p:cNvSpPr/>
          <p:nvPr/>
        </p:nvSpPr>
        <p:spPr>
          <a:xfrm>
            <a:off x="3959225" y="6015038"/>
            <a:ext cx="681038" cy="400050"/>
          </a:xfrm>
          <a:prstGeom prst="rect">
            <a:avLst/>
          </a:prstGeom>
          <a:ln w="12700">
            <a:miter lim="400000"/>
          </a:ln>
          <a:extLst>
            <a:ext uri="{C572A759-6A51-4108-AA02-DFA0A04FC94B}"/>
          </a:extLst>
        </p:spPr>
        <p:txBody>
          <a:bodyPr lIns="35719" tIns="35719" rIns="35719" bIns="35719" anchor="ctr"/>
          <a:lstStyle>
            <a:lvl1pPr defTabSz="457200">
              <a:spcBef>
                <a:spcPts val="2400"/>
              </a:spcBef>
              <a:defRPr sz="2000" b="1">
                <a:solidFill>
                  <a:srgbClr val="ECCFD6"/>
                </a:solidFill>
                <a:latin typeface="Helvetica Neue Light"/>
                <a:ea typeface="Helvetica Neue Light"/>
                <a:cs typeface="Helvetica Neue Light"/>
                <a:sym typeface="Helvetica Neue Light"/>
              </a:defRPr>
            </a:lvl1pPr>
          </a:lstStyle>
          <a:p>
            <a:pPr>
              <a:defRPr sz="1800" b="0">
                <a:solidFill>
                  <a:srgbClr val="000000"/>
                </a:solidFill>
              </a:defRPr>
            </a:pPr>
            <a:r>
              <a:rPr lang="en-US" sz="1406" b="0" dirty="0" err="1">
                <a:solidFill>
                  <a:srgbClr val="000000"/>
                </a:solidFill>
                <a:latin typeface="Arial"/>
                <a:ea typeface="Arial"/>
                <a:cs typeface="Arial"/>
              </a:rPr>
              <a:t>P</a:t>
            </a:r>
            <a:r>
              <a:rPr sz="1406" b="0" dirty="0" err="1" smtClean="0">
                <a:solidFill>
                  <a:srgbClr val="000000"/>
                </a:solidFill>
                <a:latin typeface="Arial"/>
                <a:ea typeface="Arial"/>
                <a:cs typeface="Arial"/>
              </a:rPr>
              <a:t>aaS</a:t>
            </a:r>
            <a:endParaRPr sz="1406" b="0" dirty="0">
              <a:solidFill>
                <a:srgbClr val="000000"/>
              </a:solidFill>
              <a:latin typeface="Arial"/>
              <a:ea typeface="Arial"/>
              <a:cs typeface="Arial"/>
            </a:endParaRPr>
          </a:p>
        </p:txBody>
      </p:sp>
    </p:spTree>
    <p:extLst>
      <p:ext uri="{BB962C8B-B14F-4D97-AF65-F5344CB8AC3E}">
        <p14:creationId xmlns:p14="http://schemas.microsoft.com/office/powerpoint/2010/main" val="1482473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71475" y="600075"/>
            <a:ext cx="85439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2pPr>
            <a:lvl3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3pPr>
            <a:lvl4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4pPr>
            <a:lvl5pPr algn="l" rtl="0" eaLnBrk="0" fontAlgn="base" hangingPunct="0">
              <a:spcBef>
                <a:spcPct val="0"/>
              </a:spcBef>
              <a:spcAft>
                <a:spcPct val="0"/>
              </a:spcAft>
              <a:defRPr sz="2200">
                <a:solidFill>
                  <a:schemeClr val="tx1"/>
                </a:solidFill>
                <a:latin typeface="Arial" pitchFamily="34"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pitchFamily="34" charset="0"/>
              </a:defRPr>
            </a:lvl6pPr>
            <a:lvl7pPr marL="914400" algn="l" rtl="0" fontAlgn="base">
              <a:spcBef>
                <a:spcPct val="0"/>
              </a:spcBef>
              <a:spcAft>
                <a:spcPct val="0"/>
              </a:spcAft>
              <a:defRPr sz="2200">
                <a:solidFill>
                  <a:schemeClr val="tx1"/>
                </a:solidFill>
                <a:latin typeface="Arial" pitchFamily="34" charset="0"/>
              </a:defRPr>
            </a:lvl7pPr>
            <a:lvl8pPr marL="1371600" algn="l" rtl="0" fontAlgn="base">
              <a:spcBef>
                <a:spcPct val="0"/>
              </a:spcBef>
              <a:spcAft>
                <a:spcPct val="0"/>
              </a:spcAft>
              <a:defRPr sz="2200">
                <a:solidFill>
                  <a:schemeClr val="tx1"/>
                </a:solidFill>
                <a:latin typeface="Arial" pitchFamily="34" charset="0"/>
              </a:defRPr>
            </a:lvl8pPr>
            <a:lvl9pPr marL="1828800" algn="l" rtl="0" fontAlgn="base">
              <a:spcBef>
                <a:spcPct val="0"/>
              </a:spcBef>
              <a:spcAft>
                <a:spcPct val="0"/>
              </a:spcAft>
              <a:defRPr sz="2200">
                <a:solidFill>
                  <a:schemeClr val="tx1"/>
                </a:solidFill>
                <a:latin typeface="Arial" pitchFamily="34" charset="0"/>
              </a:defRPr>
            </a:lvl9pPr>
          </a:lstStyle>
          <a:p>
            <a:pPr>
              <a:defRPr/>
            </a:pPr>
            <a:r>
              <a:rPr lang="en-US" kern="0" dirty="0" smtClean="0">
                <a:solidFill>
                  <a:srgbClr val="0070C0"/>
                </a:solidFill>
              </a:rPr>
              <a:t> IBM Cloud SaaS Portfolio</a:t>
            </a:r>
            <a:endParaRPr lang="en-US" kern="0" dirty="0">
              <a:solidFill>
                <a:srgbClr val="0070C0"/>
              </a:solidFill>
            </a:endParaRPr>
          </a:p>
        </p:txBody>
      </p:sp>
      <p:pic>
        <p:nvPicPr>
          <p:cNvPr id="9" name="Picture 8"/>
          <p:cNvPicPr>
            <a:picLocks noChangeAspect="1"/>
          </p:cNvPicPr>
          <p:nvPr/>
        </p:nvPicPr>
        <p:blipFill>
          <a:blip r:embed="rId3"/>
          <a:stretch>
            <a:fillRect/>
          </a:stretch>
        </p:blipFill>
        <p:spPr>
          <a:xfrm>
            <a:off x="1645920" y="1143000"/>
            <a:ext cx="5694213" cy="5243513"/>
          </a:xfrm>
          <a:prstGeom prst="rect">
            <a:avLst/>
          </a:prstGeom>
        </p:spPr>
      </p:pic>
    </p:spTree>
    <p:extLst>
      <p:ext uri="{BB962C8B-B14F-4D97-AF65-F5344CB8AC3E}">
        <p14:creationId xmlns:p14="http://schemas.microsoft.com/office/powerpoint/2010/main" val="4003251785"/>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ctangle 7"/>
          <p:cNvSpPr>
            <a:spLocks/>
          </p:cNvSpPr>
          <p:nvPr/>
        </p:nvSpPr>
        <p:spPr bwMode="auto">
          <a:xfrm>
            <a:off x="411480" y="5440680"/>
            <a:ext cx="8572500" cy="1303238"/>
          </a:xfrm>
          <a:prstGeom prst="rect">
            <a:avLst/>
          </a:prstGeom>
          <a:noFill/>
          <a:ln>
            <a:noFill/>
          </a:ln>
          <a:effectLst/>
          <a:extLst>
            <a:ext uri="{909E8E84-426E-40dd-AFC4-6F175D3DCCD1}"/>
            <a:ext uri="{91240B29-F687-4f45-9708-019B960494DF}"/>
          </a:extLst>
        </p:spPr>
        <p:txBody>
          <a:bodyPr lIns="35717" tIns="35717" rIns="35717" bIns="35717">
            <a:spAutoFit/>
          </a:bodyPr>
          <a:lstStyle/>
          <a:p>
            <a:pPr marL="503621" indent="-342900">
              <a:buFont typeface="Arial" panose="020B0604020202020204" pitchFamily="34" charset="0"/>
              <a:buChar char="•"/>
              <a:defRPr/>
            </a:pPr>
            <a:r>
              <a:rPr lang="en-US" sz="2000" dirty="0" smtClean="0">
                <a:ea typeface="ＭＳ Ｐゴシック" charset="0"/>
                <a:cs typeface="ＭＳ Ｐゴシック" charset="0"/>
                <a:sym typeface="Helvetica Neue Medium" charset="0"/>
              </a:rPr>
              <a:t>Is </a:t>
            </a:r>
            <a:r>
              <a:rPr lang="en-US" sz="2000" dirty="0">
                <a:ea typeface="ＭＳ Ｐゴシック" charset="0"/>
                <a:cs typeface="ＭＳ Ｐゴシック" charset="0"/>
                <a:sym typeface="Helvetica Neue Medium" charset="0"/>
              </a:rPr>
              <a:t>a dedicated area on </a:t>
            </a:r>
            <a:r>
              <a:rPr lang="en-US" sz="2000" dirty="0">
                <a:solidFill>
                  <a:schemeClr val="accent2">
                    <a:lumMod val="60000"/>
                    <a:lumOff val="40000"/>
                  </a:schemeClr>
                </a:solidFill>
                <a:ea typeface="ＭＳ Ｐゴシック" charset="0"/>
                <a:cs typeface="ＭＳ Ｐゴシック" charset="0"/>
                <a:sym typeface="Helvetica Neue Medium" charset="0"/>
              </a:rPr>
              <a:t>ibm.com/cloud</a:t>
            </a:r>
            <a:r>
              <a:rPr lang="en-US" sz="2000" dirty="0">
                <a:ea typeface="ＭＳ Ｐゴシック" charset="0"/>
                <a:cs typeface="ＭＳ Ｐゴシック" charset="0"/>
                <a:sym typeface="Helvetica Neue Medium" charset="0"/>
              </a:rPr>
              <a:t> for IBM customers to discover enterprise cloud services that run on or are deployable </a:t>
            </a:r>
            <a:r>
              <a:rPr lang="en-US" sz="2000" dirty="0" smtClean="0">
                <a:ea typeface="ＭＳ Ｐゴシック" charset="0"/>
                <a:cs typeface="ＭＳ Ｐゴシック" charset="0"/>
                <a:sym typeface="Helvetica Neue Medium" charset="0"/>
              </a:rPr>
              <a:t>on </a:t>
            </a:r>
            <a:r>
              <a:rPr lang="en-US" sz="2000" dirty="0" err="1">
                <a:ea typeface="ＭＳ Ｐゴシック" charset="0"/>
                <a:cs typeface="ＭＳ Ｐゴシック" charset="0"/>
                <a:sym typeface="Helvetica Neue Medium" charset="0"/>
              </a:rPr>
              <a:t>SoftLayer</a:t>
            </a:r>
            <a:r>
              <a:rPr lang="en-US" sz="2000" dirty="0">
                <a:ea typeface="ＭＳ Ｐゴシック" charset="0"/>
                <a:cs typeface="ＭＳ Ｐゴシック" charset="0"/>
                <a:sym typeface="Helvetica Neue Medium" charset="0"/>
              </a:rPr>
              <a:t> or integrated with Bluemix and are available from  IBM </a:t>
            </a:r>
            <a:r>
              <a:rPr lang="en-US" sz="2000" dirty="0" smtClean="0">
                <a:ea typeface="ＭＳ Ｐゴシック" charset="0"/>
                <a:cs typeface="ＭＳ Ｐゴシック" charset="0"/>
                <a:sym typeface="Helvetica Neue Medium" charset="0"/>
              </a:rPr>
              <a:t>&amp; Business Partners. </a:t>
            </a:r>
            <a:r>
              <a:rPr lang="en-US" sz="2000" dirty="0" smtClean="0">
                <a:solidFill>
                  <a:srgbClr val="0070C0"/>
                </a:solidFill>
                <a:ea typeface="ＭＳ Ｐゴシック" charset="0"/>
                <a:cs typeface="ＭＳ Ｐゴシック" charset="0"/>
                <a:sym typeface="Helvetica Neue Medium" charset="0"/>
              </a:rPr>
              <a:t>                  ibm.biz/newway4partners</a:t>
            </a:r>
            <a:endParaRPr lang="en-US" sz="2000" dirty="0">
              <a:solidFill>
                <a:srgbClr val="0070C0"/>
              </a:solidFill>
              <a:ea typeface="ＭＳ Ｐゴシック" charset="0"/>
              <a:cs typeface="ＭＳ Ｐゴシック" charset="0"/>
              <a:sym typeface="Helvetica Neue Medium" charset="0"/>
            </a:endParaRPr>
          </a:p>
        </p:txBody>
      </p:sp>
      <p:sp>
        <p:nvSpPr>
          <p:cNvPr id="6" name="Rectangle 2"/>
          <p:cNvSpPr>
            <a:spLocks/>
          </p:cNvSpPr>
          <p:nvPr/>
        </p:nvSpPr>
        <p:spPr bwMode="auto">
          <a:xfrm>
            <a:off x="157163" y="586660"/>
            <a:ext cx="8278813" cy="474663"/>
          </a:xfrm>
          <a:prstGeom prst="rect">
            <a:avLst/>
          </a:prstGeom>
          <a:noFill/>
          <a:ln>
            <a:noFill/>
          </a:ln>
          <a:extLst>
            <a:ext uri="{909E8E84-426E-40DD-AFC4-6F175D3DCCD1}">
              <a14:hiddenFill xmlns:a14="http://schemas.microsoft.com/office/drawing/2010/main">
                <a:gradFill rotWithShape="0">
                  <a:gsLst>
                    <a:gs pos="0">
                      <a:srgbClr val="0066C1"/>
                    </a:gs>
                    <a:gs pos="100000">
                      <a:srgbClr val="094593"/>
                    </a:gs>
                  </a:gsLst>
                  <a:lin ang="5400000"/>
                </a:gradFill>
              </a14:hiddenFill>
            </a:ext>
            <a:ext uri="{91240B29-F687-4F45-9708-019B960494DF}">
              <a14:hiddenLine xmlns:a14="http://schemas.microsoft.com/office/drawing/2010/main" w="25400">
                <a:solidFill>
                  <a:srgbClr val="FFFFFF"/>
                </a:solidFill>
                <a:miter lim="0"/>
                <a:headEnd/>
                <a:tailEnd/>
              </a14:hiddenLine>
            </a:ext>
          </a:extLst>
        </p:spPr>
        <p:txBody>
          <a:bodyPr lIns="35717" tIns="35717" rIns="35717" bIns="35717">
            <a:spAutoFit/>
          </a:bodyPr>
          <a:lstStyle>
            <a:lvl1pPr marL="227013" eaLnBrk="0" hangingPunct="0">
              <a:defRPr sz="3600">
                <a:solidFill>
                  <a:schemeClr val="tx1"/>
                </a:solidFill>
                <a:latin typeface="Helvetica Light" charset="0"/>
                <a:ea typeface="MS PGothic" panose="020B0600070205080204" pitchFamily="34" charset="-128"/>
                <a:sym typeface="Helvetica Light" charset="0"/>
              </a:defRPr>
            </a:lvl1pPr>
            <a:lvl2pPr marL="742950" indent="-285750" eaLnBrk="0" hangingPunct="0">
              <a:defRPr sz="3600">
                <a:solidFill>
                  <a:schemeClr val="tx1"/>
                </a:solidFill>
                <a:latin typeface="Helvetica Light" charset="0"/>
                <a:ea typeface="MS PGothic" panose="020B0600070205080204" pitchFamily="34" charset="-128"/>
                <a:sym typeface="Helvetica Light" charset="0"/>
              </a:defRPr>
            </a:lvl2pPr>
            <a:lvl3pPr marL="1143000" indent="-228600" eaLnBrk="0" hangingPunct="0">
              <a:defRPr sz="3600">
                <a:solidFill>
                  <a:schemeClr val="tx1"/>
                </a:solidFill>
                <a:latin typeface="Helvetica Light" charset="0"/>
                <a:ea typeface="MS PGothic" panose="020B0600070205080204" pitchFamily="34" charset="-128"/>
                <a:sym typeface="Helvetica Light" charset="0"/>
              </a:defRPr>
            </a:lvl3pPr>
            <a:lvl4pPr marL="1600200" indent="-228600" eaLnBrk="0" hangingPunct="0">
              <a:defRPr sz="3600">
                <a:solidFill>
                  <a:schemeClr val="tx1"/>
                </a:solidFill>
                <a:latin typeface="Helvetica Light" charset="0"/>
                <a:ea typeface="MS PGothic" panose="020B0600070205080204" pitchFamily="34" charset="-128"/>
                <a:sym typeface="Helvetica Light" charset="0"/>
              </a:defRPr>
            </a:lvl4pPr>
            <a:lvl5pPr marL="2057400" indent="-228600" eaLnBrk="0" hangingPunct="0">
              <a:defRPr sz="3600">
                <a:solidFill>
                  <a:schemeClr val="tx1"/>
                </a:solidFill>
                <a:latin typeface="Helvetica Light" charset="0"/>
                <a:ea typeface="MS PGothic" panose="020B0600070205080204" pitchFamily="34" charset="-128"/>
                <a:sym typeface="Helvetica Light" charset="0"/>
              </a:defRPr>
            </a:lvl5pPr>
            <a:lvl6pPr marL="25146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6pPr>
            <a:lvl7pPr marL="29718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7pPr>
            <a:lvl8pPr marL="34290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8pPr>
            <a:lvl9pPr marL="38862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9pPr>
          </a:lstStyle>
          <a:p>
            <a:pPr eaLnBrk="1" hangingPunct="1">
              <a:defRPr/>
            </a:pPr>
            <a:r>
              <a:rPr lang="en-US" altLang="en-US" sz="2531" dirty="0" smtClean="0">
                <a:solidFill>
                  <a:srgbClr val="0070C0"/>
                </a:solidFill>
                <a:sym typeface="Helvetica Neue Medium" charset="0"/>
              </a:rPr>
              <a:t>IBM Cloud Marketplace – Cloud Services Store</a:t>
            </a:r>
          </a:p>
        </p:txBody>
      </p:sp>
      <p:pic>
        <p:nvPicPr>
          <p:cNvPr id="3" name="Picture 2"/>
          <p:cNvPicPr>
            <a:picLocks noChangeAspect="1"/>
          </p:cNvPicPr>
          <p:nvPr/>
        </p:nvPicPr>
        <p:blipFill>
          <a:blip r:embed="rId3"/>
          <a:stretch>
            <a:fillRect/>
          </a:stretch>
        </p:blipFill>
        <p:spPr>
          <a:xfrm>
            <a:off x="632007" y="1061324"/>
            <a:ext cx="7277553" cy="4233406"/>
          </a:xfrm>
          <a:prstGeom prst="rect">
            <a:avLst/>
          </a:prstGeom>
        </p:spPr>
      </p:pic>
    </p:spTree>
    <p:extLst>
      <p:ext uri="{BB962C8B-B14F-4D97-AF65-F5344CB8AC3E}">
        <p14:creationId xmlns:p14="http://schemas.microsoft.com/office/powerpoint/2010/main" val="975229352"/>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p:cNvSpPr>
          <p:nvPr/>
        </p:nvSpPr>
        <p:spPr bwMode="auto">
          <a:xfrm>
            <a:off x="2994025" y="2921000"/>
            <a:ext cx="228600" cy="228600"/>
          </a:xfrm>
          <a:custGeom>
            <a:avLst/>
            <a:gdLst>
              <a:gd name="T0" fmla="*/ 161925 w 19679"/>
              <a:gd name="T1" fmla="*/ 161925 h 19679"/>
              <a:gd name="T2" fmla="*/ 161925 w 19679"/>
              <a:gd name="T3" fmla="*/ 161925 h 19679"/>
              <a:gd name="T4" fmla="*/ 161925 w 19679"/>
              <a:gd name="T5" fmla="*/ 161925 h 19679"/>
              <a:gd name="T6" fmla="*/ 161925 w 19679"/>
              <a:gd name="T7" fmla="*/ 161925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3163A"/>
          </a:solidFill>
          <a:ln>
            <a:noFill/>
          </a:ln>
          <a:effectLst>
            <a:outerShdw blurRad="38100" dist="25400" dir="5400000" rotWithShape="0">
              <a:srgbClr val="00000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defRPr/>
            </a:pPr>
            <a:endParaRPr lang="en-US" sz="1547"/>
          </a:p>
        </p:txBody>
      </p:sp>
      <p:sp>
        <p:nvSpPr>
          <p:cNvPr id="34818" name="Shape 250"/>
          <p:cNvSpPr>
            <a:spLocks noChangeArrowheads="1"/>
          </p:cNvSpPr>
          <p:nvPr/>
        </p:nvSpPr>
        <p:spPr bwMode="auto">
          <a:xfrm>
            <a:off x="2757488" y="2533650"/>
            <a:ext cx="6810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lstStyle>
            <a:lvl1pPr defTabSz="457200" eaLnBrk="0" hangingPunct="0">
              <a:defRPr sz="3600">
                <a:solidFill>
                  <a:schemeClr val="tx1"/>
                </a:solidFill>
                <a:latin typeface="Helvetica Light" charset="0"/>
                <a:ea typeface="MS PGothic" panose="020B0600070205080204" pitchFamily="34" charset="-128"/>
                <a:sym typeface="Helvetica Light" charset="0"/>
              </a:defRPr>
            </a:lvl1pPr>
            <a:lvl2pPr marL="742950" indent="-285750" defTabSz="457200" eaLnBrk="0" hangingPunct="0">
              <a:defRPr sz="3600">
                <a:solidFill>
                  <a:schemeClr val="tx1"/>
                </a:solidFill>
                <a:latin typeface="Helvetica Light" charset="0"/>
                <a:ea typeface="MS PGothic" panose="020B0600070205080204" pitchFamily="34" charset="-128"/>
                <a:sym typeface="Helvetica Light" charset="0"/>
              </a:defRPr>
            </a:lvl2pPr>
            <a:lvl3pPr marL="1143000" indent="-228600" defTabSz="457200" eaLnBrk="0" hangingPunct="0">
              <a:defRPr sz="3600">
                <a:solidFill>
                  <a:schemeClr val="tx1"/>
                </a:solidFill>
                <a:latin typeface="Helvetica Light" charset="0"/>
                <a:ea typeface="MS PGothic" panose="020B0600070205080204" pitchFamily="34" charset="-128"/>
                <a:sym typeface="Helvetica Light" charset="0"/>
              </a:defRPr>
            </a:lvl3pPr>
            <a:lvl4pPr marL="1600200" indent="-228600" defTabSz="457200" eaLnBrk="0" hangingPunct="0">
              <a:defRPr sz="3600">
                <a:solidFill>
                  <a:schemeClr val="tx1"/>
                </a:solidFill>
                <a:latin typeface="Helvetica Light" charset="0"/>
                <a:ea typeface="MS PGothic" panose="020B0600070205080204" pitchFamily="34" charset="-128"/>
                <a:sym typeface="Helvetica Light" charset="0"/>
              </a:defRPr>
            </a:lvl4pPr>
            <a:lvl5pPr marL="2057400" indent="-228600" defTabSz="457200" eaLnBrk="0" hangingPunct="0">
              <a:defRPr sz="3600">
                <a:solidFill>
                  <a:schemeClr val="tx1"/>
                </a:solidFill>
                <a:latin typeface="Helvetica Light" charset="0"/>
                <a:ea typeface="MS PGothic" panose="020B0600070205080204" pitchFamily="34" charset="-128"/>
                <a:sym typeface="Helvetica Light" charset="0"/>
              </a:defRPr>
            </a:lvl5pPr>
            <a:lvl6pPr marL="25146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6pPr>
            <a:lvl7pPr marL="29718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7pPr>
            <a:lvl8pPr marL="34290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8pPr>
            <a:lvl9pPr marL="38862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9pPr>
          </a:lstStyle>
          <a:p>
            <a:pPr eaLnBrk="1" hangingPunct="1">
              <a:spcBef>
                <a:spcPts val="1687"/>
              </a:spcBef>
              <a:defRPr/>
            </a:pPr>
            <a:r>
              <a:rPr lang="en-US" altLang="en-US" sz="1406" b="1" smtClean="0">
                <a:solidFill>
                  <a:srgbClr val="B3163A"/>
                </a:solidFill>
                <a:latin typeface="Arial" panose="020B0604020202020204" pitchFamily="34" charset="0"/>
                <a:sym typeface="Helvetica Neue Light"/>
              </a:rPr>
              <a:t>IaaS</a:t>
            </a:r>
          </a:p>
        </p:txBody>
      </p:sp>
      <p:sp>
        <p:nvSpPr>
          <p:cNvPr id="34819" name="Shape 251"/>
          <p:cNvSpPr>
            <a:spLocks noChangeArrowheads="1"/>
          </p:cNvSpPr>
          <p:nvPr/>
        </p:nvSpPr>
        <p:spPr bwMode="auto">
          <a:xfrm>
            <a:off x="4400550" y="2589213"/>
            <a:ext cx="14001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spAutoFit/>
          </a:bodyPr>
          <a:lstStyle>
            <a:lvl1pPr defTabSz="457200" eaLnBrk="0" hangingPunct="0">
              <a:defRPr sz="3600">
                <a:solidFill>
                  <a:schemeClr val="tx1"/>
                </a:solidFill>
                <a:latin typeface="Helvetica Light" charset="0"/>
                <a:ea typeface="MS PGothic" panose="020B0600070205080204" pitchFamily="34" charset="-128"/>
                <a:sym typeface="Helvetica Light" charset="0"/>
              </a:defRPr>
            </a:lvl1pPr>
            <a:lvl2pPr marL="742950" indent="-285750" defTabSz="457200" eaLnBrk="0" hangingPunct="0">
              <a:defRPr sz="3600">
                <a:solidFill>
                  <a:schemeClr val="tx1"/>
                </a:solidFill>
                <a:latin typeface="Helvetica Light" charset="0"/>
                <a:ea typeface="MS PGothic" panose="020B0600070205080204" pitchFamily="34" charset="-128"/>
                <a:sym typeface="Helvetica Light" charset="0"/>
              </a:defRPr>
            </a:lvl2pPr>
            <a:lvl3pPr marL="1143000" indent="-228600" defTabSz="457200" eaLnBrk="0" hangingPunct="0">
              <a:defRPr sz="3600">
                <a:solidFill>
                  <a:schemeClr val="tx1"/>
                </a:solidFill>
                <a:latin typeface="Helvetica Light" charset="0"/>
                <a:ea typeface="MS PGothic" panose="020B0600070205080204" pitchFamily="34" charset="-128"/>
                <a:sym typeface="Helvetica Light" charset="0"/>
              </a:defRPr>
            </a:lvl3pPr>
            <a:lvl4pPr marL="1600200" indent="-228600" defTabSz="457200" eaLnBrk="0" hangingPunct="0">
              <a:defRPr sz="3600">
                <a:solidFill>
                  <a:schemeClr val="tx1"/>
                </a:solidFill>
                <a:latin typeface="Helvetica Light" charset="0"/>
                <a:ea typeface="MS PGothic" panose="020B0600070205080204" pitchFamily="34" charset="-128"/>
                <a:sym typeface="Helvetica Light" charset="0"/>
              </a:defRPr>
            </a:lvl4pPr>
            <a:lvl5pPr marL="2057400" indent="-228600" defTabSz="457200" eaLnBrk="0" hangingPunct="0">
              <a:defRPr sz="3600">
                <a:solidFill>
                  <a:schemeClr val="tx1"/>
                </a:solidFill>
                <a:latin typeface="Helvetica Light" charset="0"/>
                <a:ea typeface="MS PGothic" panose="020B0600070205080204" pitchFamily="34" charset="-128"/>
                <a:sym typeface="Helvetica Light" charset="0"/>
              </a:defRPr>
            </a:lvl5pPr>
            <a:lvl6pPr marL="25146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6pPr>
            <a:lvl7pPr marL="29718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7pPr>
            <a:lvl8pPr marL="34290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8pPr>
            <a:lvl9pPr marL="38862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9pPr>
          </a:lstStyle>
          <a:p>
            <a:pPr eaLnBrk="1" hangingPunct="1">
              <a:spcBef>
                <a:spcPts val="1687"/>
              </a:spcBef>
              <a:defRPr/>
            </a:pPr>
            <a:r>
              <a:rPr lang="en-US" altLang="en-US" sz="1406" b="1" smtClean="0">
                <a:solidFill>
                  <a:srgbClr val="0365C0"/>
                </a:solidFill>
                <a:latin typeface="Arial" panose="020B0604020202020204" pitchFamily="34" charset="0"/>
                <a:sym typeface="Helvetica Neue Light"/>
              </a:rPr>
              <a:t>PaaS</a:t>
            </a:r>
          </a:p>
        </p:txBody>
      </p:sp>
      <p:sp>
        <p:nvSpPr>
          <p:cNvPr id="252" name="Shape 252"/>
          <p:cNvSpPr>
            <a:spLocks/>
          </p:cNvSpPr>
          <p:nvPr/>
        </p:nvSpPr>
        <p:spPr bwMode="auto">
          <a:xfrm>
            <a:off x="4987925" y="2906713"/>
            <a:ext cx="227013" cy="227012"/>
          </a:xfrm>
          <a:custGeom>
            <a:avLst/>
            <a:gdLst>
              <a:gd name="T0" fmla="*/ 161925 w 19679"/>
              <a:gd name="T1" fmla="*/ 161925 h 19679"/>
              <a:gd name="T2" fmla="*/ 161925 w 19679"/>
              <a:gd name="T3" fmla="*/ 161925 h 19679"/>
              <a:gd name="T4" fmla="*/ 161925 w 19679"/>
              <a:gd name="T5" fmla="*/ 161925 h 19679"/>
              <a:gd name="T6" fmla="*/ 161925 w 19679"/>
              <a:gd name="T7" fmla="*/ 161925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a:noFill/>
          </a:ln>
          <a:effectLst>
            <a:outerShdw blurRad="38100" dist="25400" dir="5400000" rotWithShape="0">
              <a:srgbClr val="00000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defRPr/>
            </a:pPr>
            <a:endParaRPr lang="en-US" sz="1547"/>
          </a:p>
        </p:txBody>
      </p:sp>
      <p:sp>
        <p:nvSpPr>
          <p:cNvPr id="57350" name="Shape 253"/>
          <p:cNvSpPr>
            <a:spLocks noGrp="1"/>
          </p:cNvSpPr>
          <p:nvPr>
            <p:ph type="title"/>
          </p:nvPr>
        </p:nvSpPr>
        <p:spPr>
          <a:xfrm>
            <a:off x="228717" y="650703"/>
            <a:ext cx="8270875" cy="331787"/>
          </a:xfrm>
        </p:spPr>
        <p:txBody>
          <a:bodyPr/>
          <a:lstStyle/>
          <a:p>
            <a:pPr eaLnBrk="1" hangingPunct="1"/>
            <a:r>
              <a:rPr lang="en-US" altLang="en-US" dirty="0" smtClean="0">
                <a:solidFill>
                  <a:srgbClr val="0070C0"/>
                </a:solidFill>
                <a:cs typeface="Arial" panose="020B0604020202020204" pitchFamily="34" charset="0"/>
              </a:rPr>
              <a:t>Timing is Critical …so are all of your other investments</a:t>
            </a:r>
          </a:p>
        </p:txBody>
      </p:sp>
      <p:sp>
        <p:nvSpPr>
          <p:cNvPr id="57351" name="Shape 254"/>
          <p:cNvSpPr>
            <a:spLocks noChangeArrowheads="1"/>
          </p:cNvSpPr>
          <p:nvPr/>
        </p:nvSpPr>
        <p:spPr bwMode="auto">
          <a:xfrm>
            <a:off x="257175" y="1408113"/>
            <a:ext cx="86439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spAutoFit/>
          </a:bodyPr>
          <a:lstStyle>
            <a:lvl1pPr defTabSz="457200">
              <a:spcBef>
                <a:spcPct val="50000"/>
              </a:spcBef>
              <a:buClr>
                <a:schemeClr val="hlink"/>
              </a:buClr>
              <a:buFont typeface="Wingdings" panose="05000000000000000000" pitchFamily="2" charset="2"/>
              <a:buChar char="§"/>
              <a:defRPr sz="2000">
                <a:solidFill>
                  <a:schemeClr val="tx1"/>
                </a:solidFill>
                <a:latin typeface="Arial" panose="020B0604020202020204" pitchFamily="34" charset="0"/>
              </a:defRPr>
            </a:lvl1pPr>
            <a:lvl2pPr marL="742950" indent="-285750" defTabSz="457200">
              <a:buClr>
                <a:schemeClr val="hlink"/>
              </a:buClr>
              <a:buFont typeface="Arial" panose="020B0604020202020204" pitchFamily="34" charset="0"/>
              <a:buChar char="–"/>
              <a:defRPr sz="2000">
                <a:solidFill>
                  <a:schemeClr val="tx1"/>
                </a:solidFill>
                <a:latin typeface="Arial" panose="020B0604020202020204" pitchFamily="34" charset="0"/>
              </a:defRPr>
            </a:lvl2pPr>
            <a:lvl3pPr marL="1143000" indent="-228600" defTabSz="457200">
              <a:buClr>
                <a:schemeClr val="hlink"/>
              </a:buClr>
              <a:buChar char="•"/>
              <a:defRPr sz="2000">
                <a:solidFill>
                  <a:schemeClr val="tx1"/>
                </a:solidFill>
                <a:latin typeface="Arial" panose="020B0604020202020204" pitchFamily="34" charset="0"/>
              </a:defRPr>
            </a:lvl3pPr>
            <a:lvl4pPr marL="1600200" indent="-228600" defTabSz="457200">
              <a:buClr>
                <a:schemeClr val="hlink"/>
              </a:buClr>
              <a:buFont typeface="Arial" panose="020B0604020202020204" pitchFamily="34" charset="0"/>
              <a:buChar char="–"/>
              <a:defRPr sz="2000">
                <a:solidFill>
                  <a:schemeClr val="tx1"/>
                </a:solidFill>
                <a:latin typeface="Arial" panose="020B0604020202020204" pitchFamily="34" charset="0"/>
              </a:defRPr>
            </a:lvl4pPr>
            <a:lvl5pPr marL="2057400" indent="-228600" defTabSz="457200">
              <a:spcBef>
                <a:spcPct val="20000"/>
              </a:spcBef>
              <a:buClr>
                <a:schemeClr val="bg1"/>
              </a:buClr>
              <a:buChar char="»"/>
              <a:defRPr sz="1600">
                <a:solidFill>
                  <a:schemeClr val="bg1"/>
                </a:solidFill>
                <a:latin typeface="Arial" panose="020B0604020202020204" pitchFamily="34" charset="0"/>
              </a:defRPr>
            </a:lvl5pPr>
            <a:lvl6pPr marL="2514600" indent="-228600"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ts val="1688"/>
              </a:spcBef>
              <a:buClrTx/>
              <a:buFontTx/>
              <a:buNone/>
            </a:pPr>
            <a:r>
              <a:rPr lang="en-US" altLang="en-US">
                <a:ea typeface="MS PGothic" panose="020B0600070205080204" pitchFamily="34" charset="-128"/>
                <a:sym typeface="Helvetica Neue Light"/>
              </a:rPr>
              <a:t>Leverage the power of Bluemix </a:t>
            </a:r>
            <a:r>
              <a:rPr lang="en-US" altLang="en-US" b="1">
                <a:ea typeface="MS PGothic" panose="020B0600070205080204" pitchFamily="34" charset="-128"/>
                <a:sym typeface="Helvetica Neue Light"/>
              </a:rPr>
              <a:t>without abandoning </a:t>
            </a:r>
            <a:r>
              <a:rPr lang="en-US" altLang="en-US">
                <a:ea typeface="MS PGothic" panose="020B0600070205080204" pitchFamily="34" charset="-128"/>
                <a:sym typeface="Helvetica Neue Light"/>
              </a:rPr>
              <a:t>what you already use.</a:t>
            </a:r>
          </a:p>
        </p:txBody>
      </p:sp>
      <p:sp>
        <p:nvSpPr>
          <p:cNvPr id="34823" name="Shape 255"/>
          <p:cNvSpPr>
            <a:spLocks noChangeArrowheads="1"/>
          </p:cNvSpPr>
          <p:nvPr/>
        </p:nvSpPr>
        <p:spPr bwMode="auto">
          <a:xfrm>
            <a:off x="509588" y="2389188"/>
            <a:ext cx="1171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lstStyle>
            <a:lvl1pPr defTabSz="457200" eaLnBrk="0" hangingPunct="0">
              <a:defRPr sz="3600">
                <a:solidFill>
                  <a:schemeClr val="tx1"/>
                </a:solidFill>
                <a:latin typeface="Helvetica Light" charset="0"/>
                <a:ea typeface="MS PGothic" panose="020B0600070205080204" pitchFamily="34" charset="-128"/>
                <a:sym typeface="Helvetica Light" charset="0"/>
              </a:defRPr>
            </a:lvl1pPr>
            <a:lvl2pPr marL="742950" indent="-285750" defTabSz="457200" eaLnBrk="0" hangingPunct="0">
              <a:defRPr sz="3600">
                <a:solidFill>
                  <a:schemeClr val="tx1"/>
                </a:solidFill>
                <a:latin typeface="Helvetica Light" charset="0"/>
                <a:ea typeface="MS PGothic" panose="020B0600070205080204" pitchFamily="34" charset="-128"/>
                <a:sym typeface="Helvetica Light" charset="0"/>
              </a:defRPr>
            </a:lvl2pPr>
            <a:lvl3pPr marL="1143000" indent="-228600" defTabSz="457200" eaLnBrk="0" hangingPunct="0">
              <a:defRPr sz="3600">
                <a:solidFill>
                  <a:schemeClr val="tx1"/>
                </a:solidFill>
                <a:latin typeface="Helvetica Light" charset="0"/>
                <a:ea typeface="MS PGothic" panose="020B0600070205080204" pitchFamily="34" charset="-128"/>
                <a:sym typeface="Helvetica Light" charset="0"/>
              </a:defRPr>
            </a:lvl3pPr>
            <a:lvl4pPr marL="1600200" indent="-228600" defTabSz="457200" eaLnBrk="0" hangingPunct="0">
              <a:defRPr sz="3600">
                <a:solidFill>
                  <a:schemeClr val="tx1"/>
                </a:solidFill>
                <a:latin typeface="Helvetica Light" charset="0"/>
                <a:ea typeface="MS PGothic" panose="020B0600070205080204" pitchFamily="34" charset="-128"/>
                <a:sym typeface="Helvetica Light" charset="0"/>
              </a:defRPr>
            </a:lvl4pPr>
            <a:lvl5pPr marL="2057400" indent="-228600" defTabSz="457200" eaLnBrk="0" hangingPunct="0">
              <a:defRPr sz="3600">
                <a:solidFill>
                  <a:schemeClr val="tx1"/>
                </a:solidFill>
                <a:latin typeface="Helvetica Light" charset="0"/>
                <a:ea typeface="MS PGothic" panose="020B0600070205080204" pitchFamily="34" charset="-128"/>
                <a:sym typeface="Helvetica Light" charset="0"/>
              </a:defRPr>
            </a:lvl5pPr>
            <a:lvl6pPr marL="25146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6pPr>
            <a:lvl7pPr marL="29718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7pPr>
            <a:lvl8pPr marL="34290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8pPr>
            <a:lvl9pPr marL="3886200" indent="-228600" defTabSz="457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9pPr>
          </a:lstStyle>
          <a:p>
            <a:pPr eaLnBrk="1" hangingPunct="1">
              <a:spcBef>
                <a:spcPts val="1687"/>
              </a:spcBef>
              <a:defRPr/>
            </a:pPr>
            <a:r>
              <a:rPr lang="en-US" altLang="en-US" sz="1406" b="1" smtClean="0">
                <a:solidFill>
                  <a:srgbClr val="043E68"/>
                </a:solidFill>
                <a:latin typeface="Arial" panose="020B0604020202020204" pitchFamily="34" charset="0"/>
                <a:sym typeface="Helvetica Neue Light"/>
              </a:rPr>
              <a:t>Core IT</a:t>
            </a:r>
          </a:p>
        </p:txBody>
      </p:sp>
      <p:sp>
        <p:nvSpPr>
          <p:cNvPr id="256" name="Shape 256"/>
          <p:cNvSpPr>
            <a:spLocks/>
          </p:cNvSpPr>
          <p:nvPr/>
        </p:nvSpPr>
        <p:spPr bwMode="auto">
          <a:xfrm>
            <a:off x="990600" y="2911475"/>
            <a:ext cx="227013" cy="228600"/>
          </a:xfrm>
          <a:custGeom>
            <a:avLst/>
            <a:gdLst>
              <a:gd name="T0" fmla="*/ 161925 w 19679"/>
              <a:gd name="T1" fmla="*/ 161925 h 19679"/>
              <a:gd name="T2" fmla="*/ 161925 w 19679"/>
              <a:gd name="T3" fmla="*/ 161925 h 19679"/>
              <a:gd name="T4" fmla="*/ 161925 w 19679"/>
              <a:gd name="T5" fmla="*/ 161925 h 19679"/>
              <a:gd name="T6" fmla="*/ 161925 w 19679"/>
              <a:gd name="T7" fmla="*/ 161925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solidFill>
          <a:ln>
            <a:noFill/>
          </a:ln>
          <a:effectLst>
            <a:outerShdw blurRad="38100" dist="25400" dir="5400000" rotWithShape="0">
              <a:srgbClr val="00000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defRPr/>
            </a:pPr>
            <a:endParaRPr lang="en-US" sz="1547"/>
          </a:p>
        </p:txBody>
      </p:sp>
      <p:sp>
        <p:nvSpPr>
          <p:cNvPr id="299" name="Shape 299"/>
          <p:cNvSpPr>
            <a:spLocks/>
          </p:cNvSpPr>
          <p:nvPr/>
        </p:nvSpPr>
        <p:spPr bwMode="auto">
          <a:xfrm>
            <a:off x="1243013" y="3844925"/>
            <a:ext cx="3243262" cy="782638"/>
          </a:xfrm>
          <a:custGeom>
            <a:avLst/>
            <a:gdLst>
              <a:gd name="T0" fmla="*/ 2147483647 w 21600"/>
              <a:gd name="T1" fmla="*/ 2147483647 h 16765"/>
              <a:gd name="T2" fmla="*/ 2147483647 w 21600"/>
              <a:gd name="T3" fmla="*/ 2147483647 h 16765"/>
              <a:gd name="T4" fmla="*/ 2147483647 w 21600"/>
              <a:gd name="T5" fmla="*/ 2147483647 h 16765"/>
              <a:gd name="T6" fmla="*/ 2147483647 w 21600"/>
              <a:gd name="T7" fmla="*/ 2147483647 h 16765"/>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16765" extrusionOk="0">
                <a:moveTo>
                  <a:pt x="0" y="0"/>
                </a:moveTo>
                <a:cubicBezTo>
                  <a:pt x="7197" y="18250"/>
                  <a:pt x="14397" y="21600"/>
                  <a:pt x="21600" y="10050"/>
                </a:cubicBezTo>
              </a:path>
            </a:pathLst>
          </a:custGeom>
          <a:noFill/>
          <a:ln w="76200" cap="rnd">
            <a:solidFill>
              <a:srgbClr val="043E68">
                <a:alpha val="50195"/>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sz="1547"/>
          </a:p>
        </p:txBody>
      </p:sp>
      <p:sp>
        <p:nvSpPr>
          <p:cNvPr id="300" name="Shape 300"/>
          <p:cNvSpPr>
            <a:spLocks/>
          </p:cNvSpPr>
          <p:nvPr/>
        </p:nvSpPr>
        <p:spPr bwMode="auto">
          <a:xfrm>
            <a:off x="1243013" y="3900488"/>
            <a:ext cx="3336925" cy="1062037"/>
          </a:xfrm>
          <a:custGeom>
            <a:avLst/>
            <a:gdLst>
              <a:gd name="T0" fmla="*/ 2147483647 w 21600"/>
              <a:gd name="T1" fmla="*/ 2147483647 h 16479"/>
              <a:gd name="T2" fmla="*/ 2147483647 w 21600"/>
              <a:gd name="T3" fmla="*/ 2147483647 h 16479"/>
              <a:gd name="T4" fmla="*/ 2147483647 w 21600"/>
              <a:gd name="T5" fmla="*/ 2147483647 h 16479"/>
              <a:gd name="T6" fmla="*/ 2147483647 w 21600"/>
              <a:gd name="T7" fmla="*/ 2147483647 h 164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16479" extrusionOk="0">
                <a:moveTo>
                  <a:pt x="0" y="0"/>
                </a:moveTo>
                <a:cubicBezTo>
                  <a:pt x="6446" y="19112"/>
                  <a:pt x="13646" y="21600"/>
                  <a:pt x="21600" y="7464"/>
                </a:cubicBezTo>
              </a:path>
            </a:pathLst>
          </a:custGeom>
          <a:noFill/>
          <a:ln w="76200" cap="rnd">
            <a:solidFill>
              <a:srgbClr val="043E68">
                <a:alpha val="50195"/>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sz="1547"/>
          </a:p>
        </p:txBody>
      </p:sp>
      <p:sp>
        <p:nvSpPr>
          <p:cNvPr id="301" name="Shape 301"/>
          <p:cNvSpPr>
            <a:spLocks/>
          </p:cNvSpPr>
          <p:nvPr/>
        </p:nvSpPr>
        <p:spPr bwMode="auto">
          <a:xfrm>
            <a:off x="3228975" y="3319463"/>
            <a:ext cx="1839913" cy="525462"/>
          </a:xfrm>
          <a:custGeom>
            <a:avLst/>
            <a:gdLst>
              <a:gd name="T0" fmla="*/ 2147483647 w 21600"/>
              <a:gd name="T1" fmla="*/ 2147483647 h 16375"/>
              <a:gd name="T2" fmla="*/ 2147483647 w 21600"/>
              <a:gd name="T3" fmla="*/ 2147483647 h 16375"/>
              <a:gd name="T4" fmla="*/ 2147483647 w 21600"/>
              <a:gd name="T5" fmla="*/ 2147483647 h 16375"/>
              <a:gd name="T6" fmla="*/ 2147483647 w 21600"/>
              <a:gd name="T7" fmla="*/ 2147483647 h 16375"/>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16375" extrusionOk="0">
                <a:moveTo>
                  <a:pt x="0" y="10305"/>
                </a:moveTo>
                <a:cubicBezTo>
                  <a:pt x="8058" y="-5225"/>
                  <a:pt x="15258" y="-3202"/>
                  <a:pt x="21600" y="16375"/>
                </a:cubicBezTo>
              </a:path>
            </a:pathLst>
          </a:custGeom>
          <a:noFill/>
          <a:ln w="76200" cap="rnd">
            <a:solidFill>
              <a:srgbClr val="043E68">
                <a:alpha val="50195"/>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sz="1547"/>
          </a:p>
        </p:txBody>
      </p:sp>
      <p:sp>
        <p:nvSpPr>
          <p:cNvPr id="302" name="Shape 302"/>
          <p:cNvSpPr>
            <a:spLocks/>
          </p:cNvSpPr>
          <p:nvPr/>
        </p:nvSpPr>
        <p:spPr bwMode="auto">
          <a:xfrm>
            <a:off x="3235325" y="3514725"/>
            <a:ext cx="1819275" cy="354013"/>
          </a:xfrm>
          <a:custGeom>
            <a:avLst/>
            <a:gdLst>
              <a:gd name="T0" fmla="*/ 2147483647 w 21600"/>
              <a:gd name="T1" fmla="*/ 2147483647 h 16624"/>
              <a:gd name="T2" fmla="*/ 2147483647 w 21600"/>
              <a:gd name="T3" fmla="*/ 2147483647 h 16624"/>
              <a:gd name="T4" fmla="*/ 2147483647 w 21600"/>
              <a:gd name="T5" fmla="*/ 2147483647 h 16624"/>
              <a:gd name="T6" fmla="*/ 2147483647 w 21600"/>
              <a:gd name="T7" fmla="*/ 2147483647 h 1662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16624" extrusionOk="0">
                <a:moveTo>
                  <a:pt x="0" y="7701"/>
                </a:moveTo>
                <a:cubicBezTo>
                  <a:pt x="6839" y="-4976"/>
                  <a:pt x="14039" y="-2002"/>
                  <a:pt x="21600" y="16624"/>
                </a:cubicBezTo>
              </a:path>
            </a:pathLst>
          </a:custGeom>
          <a:noFill/>
          <a:ln w="76200" cap="rnd">
            <a:solidFill>
              <a:srgbClr val="043E68">
                <a:alpha val="50195"/>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en-US" sz="1547"/>
          </a:p>
        </p:txBody>
      </p:sp>
      <p:pic>
        <p:nvPicPr>
          <p:cNvPr id="261" name="hexIcon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3535363"/>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62" name="hexIcon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0" y="3535363"/>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57360" name="Group 265"/>
          <p:cNvGrpSpPr>
            <a:grpSpLocks/>
          </p:cNvGrpSpPr>
          <p:nvPr/>
        </p:nvGrpSpPr>
        <p:grpSpPr bwMode="auto">
          <a:xfrm>
            <a:off x="4397375" y="3446463"/>
            <a:ext cx="1550988" cy="938212"/>
            <a:chOff x="-61961" y="0"/>
            <a:chExt cx="2205789" cy="1336181"/>
          </a:xfrm>
        </p:grpSpPr>
        <p:sp>
          <p:nvSpPr>
            <p:cNvPr id="34865" name="Shape 263"/>
            <p:cNvSpPr>
              <a:spLocks noChangeArrowheads="1"/>
            </p:cNvSpPr>
            <p:nvPr/>
          </p:nvSpPr>
          <p:spPr bwMode="auto">
            <a:xfrm>
              <a:off x="-61961" y="879483"/>
              <a:ext cx="2205789" cy="45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spAutoFit/>
            </a:bodyPr>
            <a:lstStyle>
              <a:lvl1pPr eaLnBrk="0" hangingPunct="0">
                <a:defRPr sz="3600">
                  <a:solidFill>
                    <a:schemeClr val="tx1"/>
                  </a:solidFill>
                  <a:latin typeface="Helvetica Light" charset="0"/>
                  <a:ea typeface="MS PGothic" panose="020B0600070205080204" pitchFamily="34" charset="-128"/>
                  <a:sym typeface="Helvetica Light" charset="0"/>
                </a:defRPr>
              </a:lvl1pPr>
              <a:lvl2pPr marL="742950" indent="-285750" eaLnBrk="0" hangingPunct="0">
                <a:defRPr sz="3600">
                  <a:solidFill>
                    <a:schemeClr val="tx1"/>
                  </a:solidFill>
                  <a:latin typeface="Helvetica Light" charset="0"/>
                  <a:ea typeface="MS PGothic" panose="020B0600070205080204" pitchFamily="34" charset="-128"/>
                  <a:sym typeface="Helvetica Light" charset="0"/>
                </a:defRPr>
              </a:lvl2pPr>
              <a:lvl3pPr marL="1143000" indent="-228600" eaLnBrk="0" hangingPunct="0">
                <a:defRPr sz="3600">
                  <a:solidFill>
                    <a:schemeClr val="tx1"/>
                  </a:solidFill>
                  <a:latin typeface="Helvetica Light" charset="0"/>
                  <a:ea typeface="MS PGothic" panose="020B0600070205080204" pitchFamily="34" charset="-128"/>
                  <a:sym typeface="Helvetica Light" charset="0"/>
                </a:defRPr>
              </a:lvl3pPr>
              <a:lvl4pPr marL="1600200" indent="-228600" eaLnBrk="0" hangingPunct="0">
                <a:defRPr sz="3600">
                  <a:solidFill>
                    <a:schemeClr val="tx1"/>
                  </a:solidFill>
                  <a:latin typeface="Helvetica Light" charset="0"/>
                  <a:ea typeface="MS PGothic" panose="020B0600070205080204" pitchFamily="34" charset="-128"/>
                  <a:sym typeface="Helvetica Light" charset="0"/>
                </a:defRPr>
              </a:lvl4pPr>
              <a:lvl5pPr marL="2057400" indent="-228600" eaLnBrk="0" hangingPunct="0">
                <a:defRPr sz="3600">
                  <a:solidFill>
                    <a:schemeClr val="tx1"/>
                  </a:solidFill>
                  <a:latin typeface="Helvetica Light" charset="0"/>
                  <a:ea typeface="MS PGothic" panose="020B0600070205080204" pitchFamily="34" charset="-128"/>
                  <a:sym typeface="Helvetica Light" charset="0"/>
                </a:defRPr>
              </a:lvl5pPr>
              <a:lvl6pPr marL="25146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6pPr>
              <a:lvl7pPr marL="29718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7pPr>
              <a:lvl8pPr marL="34290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8pPr>
              <a:lvl9pPr marL="3886200" indent="-228600" defTabSz="584200" eaLnBrk="0" fontAlgn="base" hangingPunct="0">
                <a:spcBef>
                  <a:spcPct val="0"/>
                </a:spcBef>
                <a:spcAft>
                  <a:spcPct val="0"/>
                </a:spcAft>
                <a:defRPr sz="3600">
                  <a:solidFill>
                    <a:schemeClr val="tx1"/>
                  </a:solidFill>
                  <a:latin typeface="Helvetica Light" charset="0"/>
                  <a:ea typeface="MS PGothic" panose="020B0600070205080204" pitchFamily="34" charset="-128"/>
                  <a:sym typeface="Helvetica Light" charset="0"/>
                </a:defRPr>
              </a:lvl9pPr>
            </a:lstStyle>
            <a:p>
              <a:pPr eaLnBrk="1" hangingPunct="1">
                <a:defRPr/>
              </a:pPr>
              <a:r>
                <a:rPr lang="en-US" altLang="en-US" sz="1617" smtClean="0">
                  <a:solidFill>
                    <a:srgbClr val="405059"/>
                  </a:solidFill>
                  <a:latin typeface="Arial" panose="020B0604020202020204" pitchFamily="34" charset="0"/>
                  <a:sym typeface="Helvetica Neue Thin"/>
                </a:rPr>
                <a:t>IBM </a:t>
              </a:r>
              <a:r>
                <a:rPr lang="en-US" altLang="en-US" sz="1617" b="1" smtClean="0">
                  <a:solidFill>
                    <a:srgbClr val="405059"/>
                  </a:solidFill>
                  <a:latin typeface="Arial" panose="020B0604020202020204" pitchFamily="34" charset="0"/>
                  <a:sym typeface="Helvetica Neue Thin"/>
                </a:rPr>
                <a:t>Bluemix</a:t>
              </a:r>
            </a:p>
          </p:txBody>
        </p:sp>
        <p:pic>
          <p:nvPicPr>
            <p:cNvPr id="57395" name="image3.png" descr="Matt_Logo_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 y="0"/>
              <a:ext cx="952910" cy="95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68" name="Group 268"/>
          <p:cNvGrpSpPr>
            <a:grpSpLocks/>
          </p:cNvGrpSpPr>
          <p:nvPr/>
        </p:nvGrpSpPr>
        <p:grpSpPr bwMode="auto">
          <a:xfrm>
            <a:off x="6704013" y="3471863"/>
            <a:ext cx="779462" cy="692150"/>
            <a:chOff x="0" y="0"/>
            <a:chExt cx="1110294" cy="983404"/>
          </a:xfrm>
        </p:grpSpPr>
        <p:pic>
          <p:nvPicPr>
            <p:cNvPr id="57392" name="image84.png" descr="cloudant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94" y="187495"/>
              <a:ext cx="609707" cy="60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93"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Lst>
          </p:spPr>
        </p:pic>
      </p:grpSp>
      <p:grpSp>
        <p:nvGrpSpPr>
          <p:cNvPr id="271" name="Group 271"/>
          <p:cNvGrpSpPr>
            <a:grpSpLocks/>
          </p:cNvGrpSpPr>
          <p:nvPr/>
        </p:nvGrpSpPr>
        <p:grpSpPr bwMode="auto">
          <a:xfrm>
            <a:off x="7939088" y="4168775"/>
            <a:ext cx="781050" cy="690563"/>
            <a:chOff x="0" y="0"/>
            <a:chExt cx="1110294" cy="983404"/>
          </a:xfrm>
        </p:grpSpPr>
        <p:pic>
          <p:nvPicPr>
            <p:cNvPr id="57390" name="image73.png" descr="Data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760" y="205508"/>
              <a:ext cx="543019" cy="54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91"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74" name="Group 274"/>
          <p:cNvGrpSpPr>
            <a:grpSpLocks/>
          </p:cNvGrpSpPr>
          <p:nvPr/>
        </p:nvGrpSpPr>
        <p:grpSpPr bwMode="auto">
          <a:xfrm>
            <a:off x="7308850" y="4510088"/>
            <a:ext cx="781050" cy="692150"/>
            <a:chOff x="0" y="0"/>
            <a:chExt cx="1110294" cy="983404"/>
          </a:xfrm>
        </p:grpSpPr>
        <p:pic>
          <p:nvPicPr>
            <p:cNvPr id="57388" name="image86.png" descr="watson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580" y="173734"/>
              <a:ext cx="609705" cy="60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89"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77" name="Group 277"/>
          <p:cNvGrpSpPr>
            <a:grpSpLocks/>
          </p:cNvGrpSpPr>
          <p:nvPr/>
        </p:nvGrpSpPr>
        <p:grpSpPr bwMode="auto">
          <a:xfrm>
            <a:off x="6097588" y="3122613"/>
            <a:ext cx="781050" cy="690562"/>
            <a:chOff x="0" y="0"/>
            <a:chExt cx="1110294" cy="983404"/>
          </a:xfrm>
        </p:grpSpPr>
        <p:pic>
          <p:nvPicPr>
            <p:cNvPr id="57386" name="image65.png" descr="AppScan_64x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019" y="170753"/>
              <a:ext cx="609705" cy="60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87"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80" name="Group 280"/>
          <p:cNvGrpSpPr>
            <a:grpSpLocks/>
          </p:cNvGrpSpPr>
          <p:nvPr/>
        </p:nvGrpSpPr>
        <p:grpSpPr bwMode="auto">
          <a:xfrm>
            <a:off x="5468938" y="3446463"/>
            <a:ext cx="781050" cy="690562"/>
            <a:chOff x="0" y="0"/>
            <a:chExt cx="1110294" cy="983404"/>
          </a:xfrm>
        </p:grpSpPr>
        <p:pic>
          <p:nvPicPr>
            <p:cNvPr id="57384" name="image71.png" descr="datacache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932" y="215619"/>
              <a:ext cx="531031" cy="53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85"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83" name="Group 283"/>
          <p:cNvGrpSpPr>
            <a:grpSpLocks/>
          </p:cNvGrpSpPr>
          <p:nvPr/>
        </p:nvGrpSpPr>
        <p:grpSpPr bwMode="auto">
          <a:xfrm>
            <a:off x="7308850" y="3816350"/>
            <a:ext cx="781050" cy="690563"/>
            <a:chOff x="0" y="0"/>
            <a:chExt cx="1110294" cy="983404"/>
          </a:xfrm>
        </p:grpSpPr>
        <p:pic>
          <p:nvPicPr>
            <p:cNvPr id="57382" name="image87.png" descr="api_management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023" y="178724"/>
              <a:ext cx="608365" cy="608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83"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86" name="Group 286"/>
          <p:cNvGrpSpPr>
            <a:grpSpLocks/>
          </p:cNvGrpSpPr>
          <p:nvPr/>
        </p:nvGrpSpPr>
        <p:grpSpPr bwMode="auto">
          <a:xfrm>
            <a:off x="6097588" y="4510088"/>
            <a:ext cx="781050" cy="692150"/>
            <a:chOff x="0" y="0"/>
            <a:chExt cx="1110294" cy="983404"/>
          </a:xfrm>
        </p:grpSpPr>
        <p:pic>
          <p:nvPicPr>
            <p:cNvPr id="57380" name="image74.png" descr="Push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739" y="171602"/>
              <a:ext cx="609705" cy="6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81"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89" name="Group 289"/>
          <p:cNvGrpSpPr>
            <a:grpSpLocks/>
          </p:cNvGrpSpPr>
          <p:nvPr/>
        </p:nvGrpSpPr>
        <p:grpSpPr bwMode="auto">
          <a:xfrm>
            <a:off x="6097588" y="3817938"/>
            <a:ext cx="781050" cy="692150"/>
            <a:chOff x="0" y="0"/>
            <a:chExt cx="1110294" cy="983404"/>
          </a:xfrm>
        </p:grpSpPr>
        <p:pic>
          <p:nvPicPr>
            <p:cNvPr id="57378" name="image75.png" descr="mqa_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378" y="212983"/>
              <a:ext cx="609705" cy="60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79"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92" name="Group 292"/>
          <p:cNvGrpSpPr>
            <a:grpSpLocks/>
          </p:cNvGrpSpPr>
          <p:nvPr/>
        </p:nvGrpSpPr>
        <p:grpSpPr bwMode="auto">
          <a:xfrm>
            <a:off x="6704013" y="4865688"/>
            <a:ext cx="779462" cy="690562"/>
            <a:chOff x="0" y="0"/>
            <a:chExt cx="1110294" cy="983404"/>
          </a:xfrm>
        </p:grpSpPr>
        <p:pic>
          <p:nvPicPr>
            <p:cNvPr id="57376" name="image76.png" descr="twilio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243" y="182460"/>
              <a:ext cx="608908" cy="60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77" name="hexagongree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95" name="Group 295"/>
          <p:cNvGrpSpPr>
            <a:grpSpLocks/>
          </p:cNvGrpSpPr>
          <p:nvPr/>
        </p:nvGrpSpPr>
        <p:grpSpPr bwMode="auto">
          <a:xfrm>
            <a:off x="6704013" y="4168775"/>
            <a:ext cx="779462" cy="692150"/>
            <a:chOff x="0" y="0"/>
            <a:chExt cx="1110294" cy="983404"/>
          </a:xfrm>
        </p:grpSpPr>
        <p:pic>
          <p:nvPicPr>
            <p:cNvPr id="57374" name="image93.png" descr="agile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580" y="178696"/>
              <a:ext cx="609705" cy="60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75" name="hexag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10295" cy="98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298" name="Group 298"/>
          <p:cNvGrpSpPr>
            <a:grpSpLocks/>
          </p:cNvGrpSpPr>
          <p:nvPr/>
        </p:nvGrpSpPr>
        <p:grpSpPr bwMode="auto">
          <a:xfrm>
            <a:off x="7310438" y="3122613"/>
            <a:ext cx="777875" cy="688975"/>
            <a:chOff x="0" y="0"/>
            <a:chExt cx="1105016" cy="978728"/>
          </a:xfrm>
        </p:grpSpPr>
        <p:pic>
          <p:nvPicPr>
            <p:cNvPr id="57372" name="image78.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559" y="246398"/>
              <a:ext cx="609606" cy="49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73" name="hexagongree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10501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Tree>
    <p:extLst>
      <p:ext uri="{BB962C8B-B14F-4D97-AF65-F5344CB8AC3E}">
        <p14:creationId xmlns:p14="http://schemas.microsoft.com/office/powerpoint/2010/main" val="2035329095"/>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iterate>
                                    <p:tmAbs val="0"/>
                                  </p:iterate>
                                  <p:childTnLst>
                                    <p:set>
                                      <p:cBhvr>
                                        <p:cTn id="6" fill="hold"/>
                                        <p:tgtEl>
                                          <p:spTgt spid="280"/>
                                        </p:tgtEl>
                                        <p:attrNameLst>
                                          <p:attrName>style.visibility</p:attrName>
                                        </p:attrNameLst>
                                      </p:cBhvr>
                                      <p:to>
                                        <p:strVal val="visible"/>
                                      </p:to>
                                    </p:set>
                                    <p:anim calcmode="lin" valueType="num">
                                      <p:cBhvr>
                                        <p:cTn id="7" dur="100" fill="hold"/>
                                        <p:tgtEl>
                                          <p:spTgt spid="280"/>
                                        </p:tgtEl>
                                        <p:attrNameLst>
                                          <p:attrName>ppt_w</p:attrName>
                                        </p:attrNameLst>
                                      </p:cBhvr>
                                      <p:tavLst>
                                        <p:tav tm="0">
                                          <p:val>
                                            <p:fltVal val="0"/>
                                          </p:val>
                                        </p:tav>
                                        <p:tav tm="100000">
                                          <p:val>
                                            <p:strVal val="#ppt_w"/>
                                          </p:val>
                                        </p:tav>
                                      </p:tavLst>
                                    </p:anim>
                                    <p:anim calcmode="lin" valueType="num">
                                      <p:cBhvr>
                                        <p:cTn id="8" dur="100" fill="hold"/>
                                        <p:tgtEl>
                                          <p:spTgt spid="280"/>
                                        </p:tgtEl>
                                        <p:attrNameLst>
                                          <p:attrName>ppt_h</p:attrName>
                                        </p:attrNameLst>
                                      </p:cBhvr>
                                      <p:tavLst>
                                        <p:tav tm="0">
                                          <p:val>
                                            <p:fltVal val="0"/>
                                          </p:val>
                                        </p:tav>
                                        <p:tav tm="100000">
                                          <p:val>
                                            <p:strVal val="#ppt_h"/>
                                          </p:val>
                                        </p:tav>
                                      </p:tavLst>
                                    </p:anim>
                                  </p:childTnLst>
                                </p:cTn>
                              </p:par>
                            </p:childTnLst>
                          </p:cTn>
                        </p:par>
                        <p:par>
                          <p:cTn id="9" fill="hold" nodeType="afterGroup">
                            <p:stCondLst>
                              <p:cond delay="100"/>
                            </p:stCondLst>
                            <p:childTnLst>
                              <p:par>
                                <p:cTn id="10" presetID="23" presetClass="entr" presetSubtype="16" fill="hold" grpId="0" nodeType="afterEffect">
                                  <p:stCondLst>
                                    <p:cond delay="0"/>
                                  </p:stCondLst>
                                  <p:iterate>
                                    <p:tmAbs val="0"/>
                                  </p:iterate>
                                  <p:childTnLst>
                                    <p:set>
                                      <p:cBhvr>
                                        <p:cTn id="11" fill="hold"/>
                                        <p:tgtEl>
                                          <p:spTgt spid="289"/>
                                        </p:tgtEl>
                                        <p:attrNameLst>
                                          <p:attrName>style.visibility</p:attrName>
                                        </p:attrNameLst>
                                      </p:cBhvr>
                                      <p:to>
                                        <p:strVal val="visible"/>
                                      </p:to>
                                    </p:set>
                                    <p:anim calcmode="lin" valueType="num">
                                      <p:cBhvr>
                                        <p:cTn id="12" dur="100" fill="hold"/>
                                        <p:tgtEl>
                                          <p:spTgt spid="289"/>
                                        </p:tgtEl>
                                        <p:attrNameLst>
                                          <p:attrName>ppt_w</p:attrName>
                                        </p:attrNameLst>
                                      </p:cBhvr>
                                      <p:tavLst>
                                        <p:tav tm="0">
                                          <p:val>
                                            <p:fltVal val="0"/>
                                          </p:val>
                                        </p:tav>
                                        <p:tav tm="100000">
                                          <p:val>
                                            <p:strVal val="#ppt_w"/>
                                          </p:val>
                                        </p:tav>
                                      </p:tavLst>
                                    </p:anim>
                                    <p:anim calcmode="lin" valueType="num">
                                      <p:cBhvr>
                                        <p:cTn id="13" dur="100" fill="hold"/>
                                        <p:tgtEl>
                                          <p:spTgt spid="289"/>
                                        </p:tgtEl>
                                        <p:attrNameLst>
                                          <p:attrName>ppt_h</p:attrName>
                                        </p:attrNameLst>
                                      </p:cBhvr>
                                      <p:tavLst>
                                        <p:tav tm="0">
                                          <p:val>
                                            <p:fltVal val="0"/>
                                          </p:val>
                                        </p:tav>
                                        <p:tav tm="100000">
                                          <p:val>
                                            <p:strVal val="#ppt_h"/>
                                          </p:val>
                                        </p:tav>
                                      </p:tavLst>
                                    </p:anim>
                                  </p:childTnLst>
                                </p:cTn>
                              </p:par>
                            </p:childTnLst>
                          </p:cTn>
                        </p:par>
                        <p:par>
                          <p:cTn id="14" fill="hold" nodeType="afterGroup">
                            <p:stCondLst>
                              <p:cond delay="200"/>
                            </p:stCondLst>
                            <p:childTnLst>
                              <p:par>
                                <p:cTn id="15" presetID="23" presetClass="entr" presetSubtype="16" fill="hold" grpId="0" nodeType="afterEffect">
                                  <p:stCondLst>
                                    <p:cond delay="0"/>
                                  </p:stCondLst>
                                  <p:iterate>
                                    <p:tmAbs val="0"/>
                                  </p:iterate>
                                  <p:childTnLst>
                                    <p:set>
                                      <p:cBhvr>
                                        <p:cTn id="16" fill="hold"/>
                                        <p:tgtEl>
                                          <p:spTgt spid="277"/>
                                        </p:tgtEl>
                                        <p:attrNameLst>
                                          <p:attrName>style.visibility</p:attrName>
                                        </p:attrNameLst>
                                      </p:cBhvr>
                                      <p:to>
                                        <p:strVal val="visible"/>
                                      </p:to>
                                    </p:set>
                                    <p:anim calcmode="lin" valueType="num">
                                      <p:cBhvr>
                                        <p:cTn id="17" dur="100" fill="hold"/>
                                        <p:tgtEl>
                                          <p:spTgt spid="277"/>
                                        </p:tgtEl>
                                        <p:attrNameLst>
                                          <p:attrName>ppt_w</p:attrName>
                                        </p:attrNameLst>
                                      </p:cBhvr>
                                      <p:tavLst>
                                        <p:tav tm="0">
                                          <p:val>
                                            <p:fltVal val="0"/>
                                          </p:val>
                                        </p:tav>
                                        <p:tav tm="100000">
                                          <p:val>
                                            <p:strVal val="#ppt_w"/>
                                          </p:val>
                                        </p:tav>
                                      </p:tavLst>
                                    </p:anim>
                                    <p:anim calcmode="lin" valueType="num">
                                      <p:cBhvr>
                                        <p:cTn id="18" dur="100" fill="hold"/>
                                        <p:tgtEl>
                                          <p:spTgt spid="277"/>
                                        </p:tgtEl>
                                        <p:attrNameLst>
                                          <p:attrName>ppt_h</p:attrName>
                                        </p:attrNameLst>
                                      </p:cBhvr>
                                      <p:tavLst>
                                        <p:tav tm="0">
                                          <p:val>
                                            <p:fltVal val="0"/>
                                          </p:val>
                                        </p:tav>
                                        <p:tav tm="100000">
                                          <p:val>
                                            <p:strVal val="#ppt_h"/>
                                          </p:val>
                                        </p:tav>
                                      </p:tavLst>
                                    </p:anim>
                                  </p:childTnLst>
                                </p:cTn>
                              </p:par>
                            </p:childTnLst>
                          </p:cTn>
                        </p:par>
                        <p:par>
                          <p:cTn id="19" fill="hold" nodeType="afterGroup">
                            <p:stCondLst>
                              <p:cond delay="300"/>
                            </p:stCondLst>
                            <p:childTnLst>
                              <p:par>
                                <p:cTn id="20" presetID="23" presetClass="entr" presetSubtype="16" fill="hold" grpId="0" nodeType="afterEffect">
                                  <p:stCondLst>
                                    <p:cond delay="0"/>
                                  </p:stCondLst>
                                  <p:iterate>
                                    <p:tmAbs val="0"/>
                                  </p:iterate>
                                  <p:childTnLst>
                                    <p:set>
                                      <p:cBhvr>
                                        <p:cTn id="21" fill="hold"/>
                                        <p:tgtEl>
                                          <p:spTgt spid="268"/>
                                        </p:tgtEl>
                                        <p:attrNameLst>
                                          <p:attrName>style.visibility</p:attrName>
                                        </p:attrNameLst>
                                      </p:cBhvr>
                                      <p:to>
                                        <p:strVal val="visible"/>
                                      </p:to>
                                    </p:set>
                                    <p:anim calcmode="lin" valueType="num">
                                      <p:cBhvr>
                                        <p:cTn id="22" dur="100" fill="hold"/>
                                        <p:tgtEl>
                                          <p:spTgt spid="268"/>
                                        </p:tgtEl>
                                        <p:attrNameLst>
                                          <p:attrName>ppt_w</p:attrName>
                                        </p:attrNameLst>
                                      </p:cBhvr>
                                      <p:tavLst>
                                        <p:tav tm="0">
                                          <p:val>
                                            <p:fltVal val="0"/>
                                          </p:val>
                                        </p:tav>
                                        <p:tav tm="100000">
                                          <p:val>
                                            <p:strVal val="#ppt_w"/>
                                          </p:val>
                                        </p:tav>
                                      </p:tavLst>
                                    </p:anim>
                                    <p:anim calcmode="lin" valueType="num">
                                      <p:cBhvr>
                                        <p:cTn id="23" dur="100" fill="hold"/>
                                        <p:tgtEl>
                                          <p:spTgt spid="268"/>
                                        </p:tgtEl>
                                        <p:attrNameLst>
                                          <p:attrName>ppt_h</p:attrName>
                                        </p:attrNameLst>
                                      </p:cBhvr>
                                      <p:tavLst>
                                        <p:tav tm="0">
                                          <p:val>
                                            <p:fltVal val="0"/>
                                          </p:val>
                                        </p:tav>
                                        <p:tav tm="100000">
                                          <p:val>
                                            <p:strVal val="#ppt_h"/>
                                          </p:val>
                                        </p:tav>
                                      </p:tavLst>
                                    </p:anim>
                                  </p:childTnLst>
                                </p:cTn>
                              </p:par>
                            </p:childTnLst>
                          </p:cTn>
                        </p:par>
                        <p:par>
                          <p:cTn id="24" fill="hold" nodeType="afterGroup">
                            <p:stCondLst>
                              <p:cond delay="400"/>
                            </p:stCondLst>
                            <p:childTnLst>
                              <p:par>
                                <p:cTn id="25" presetID="23" presetClass="entr" presetSubtype="16" fill="hold" grpId="0" nodeType="afterEffect">
                                  <p:stCondLst>
                                    <p:cond delay="0"/>
                                  </p:stCondLst>
                                  <p:iterate>
                                    <p:tmAbs val="0"/>
                                  </p:iterate>
                                  <p:childTnLst>
                                    <p:set>
                                      <p:cBhvr>
                                        <p:cTn id="26" fill="hold"/>
                                        <p:tgtEl>
                                          <p:spTgt spid="286"/>
                                        </p:tgtEl>
                                        <p:attrNameLst>
                                          <p:attrName>style.visibility</p:attrName>
                                        </p:attrNameLst>
                                      </p:cBhvr>
                                      <p:to>
                                        <p:strVal val="visible"/>
                                      </p:to>
                                    </p:set>
                                    <p:anim calcmode="lin" valueType="num">
                                      <p:cBhvr>
                                        <p:cTn id="27" dur="100" fill="hold"/>
                                        <p:tgtEl>
                                          <p:spTgt spid="286"/>
                                        </p:tgtEl>
                                        <p:attrNameLst>
                                          <p:attrName>ppt_w</p:attrName>
                                        </p:attrNameLst>
                                      </p:cBhvr>
                                      <p:tavLst>
                                        <p:tav tm="0">
                                          <p:val>
                                            <p:fltVal val="0"/>
                                          </p:val>
                                        </p:tav>
                                        <p:tav tm="100000">
                                          <p:val>
                                            <p:strVal val="#ppt_w"/>
                                          </p:val>
                                        </p:tav>
                                      </p:tavLst>
                                    </p:anim>
                                    <p:anim calcmode="lin" valueType="num">
                                      <p:cBhvr>
                                        <p:cTn id="28" dur="100" fill="hold"/>
                                        <p:tgtEl>
                                          <p:spTgt spid="286"/>
                                        </p:tgtEl>
                                        <p:attrNameLst>
                                          <p:attrName>ppt_h</p:attrName>
                                        </p:attrNameLst>
                                      </p:cBhvr>
                                      <p:tavLst>
                                        <p:tav tm="0">
                                          <p:val>
                                            <p:fltVal val="0"/>
                                          </p:val>
                                        </p:tav>
                                        <p:tav tm="100000">
                                          <p:val>
                                            <p:strVal val="#ppt_h"/>
                                          </p:val>
                                        </p:tav>
                                      </p:tavLst>
                                    </p:anim>
                                  </p:childTnLst>
                                </p:cTn>
                              </p:par>
                            </p:childTnLst>
                          </p:cTn>
                        </p:par>
                        <p:par>
                          <p:cTn id="29" fill="hold" nodeType="afterGroup">
                            <p:stCondLst>
                              <p:cond delay="500"/>
                            </p:stCondLst>
                            <p:childTnLst>
                              <p:par>
                                <p:cTn id="30" presetID="23" presetClass="entr" presetSubtype="16" fill="hold" grpId="0" nodeType="afterEffect">
                                  <p:stCondLst>
                                    <p:cond delay="0"/>
                                  </p:stCondLst>
                                  <p:iterate>
                                    <p:tmAbs val="0"/>
                                  </p:iterate>
                                  <p:childTnLst>
                                    <p:set>
                                      <p:cBhvr>
                                        <p:cTn id="31" fill="hold"/>
                                        <p:tgtEl>
                                          <p:spTgt spid="295"/>
                                        </p:tgtEl>
                                        <p:attrNameLst>
                                          <p:attrName>style.visibility</p:attrName>
                                        </p:attrNameLst>
                                      </p:cBhvr>
                                      <p:to>
                                        <p:strVal val="visible"/>
                                      </p:to>
                                    </p:set>
                                    <p:anim calcmode="lin" valueType="num">
                                      <p:cBhvr>
                                        <p:cTn id="32" dur="100" fill="hold"/>
                                        <p:tgtEl>
                                          <p:spTgt spid="295"/>
                                        </p:tgtEl>
                                        <p:attrNameLst>
                                          <p:attrName>ppt_w</p:attrName>
                                        </p:attrNameLst>
                                      </p:cBhvr>
                                      <p:tavLst>
                                        <p:tav tm="0">
                                          <p:val>
                                            <p:fltVal val="0"/>
                                          </p:val>
                                        </p:tav>
                                        <p:tav tm="100000">
                                          <p:val>
                                            <p:strVal val="#ppt_w"/>
                                          </p:val>
                                        </p:tav>
                                      </p:tavLst>
                                    </p:anim>
                                    <p:anim calcmode="lin" valueType="num">
                                      <p:cBhvr>
                                        <p:cTn id="33" dur="100" fill="hold"/>
                                        <p:tgtEl>
                                          <p:spTgt spid="295"/>
                                        </p:tgtEl>
                                        <p:attrNameLst>
                                          <p:attrName>ppt_h</p:attrName>
                                        </p:attrNameLst>
                                      </p:cBhvr>
                                      <p:tavLst>
                                        <p:tav tm="0">
                                          <p:val>
                                            <p:fltVal val="0"/>
                                          </p:val>
                                        </p:tav>
                                        <p:tav tm="100000">
                                          <p:val>
                                            <p:strVal val="#ppt_h"/>
                                          </p:val>
                                        </p:tav>
                                      </p:tavLst>
                                    </p:anim>
                                  </p:childTnLst>
                                </p:cTn>
                              </p:par>
                            </p:childTnLst>
                          </p:cTn>
                        </p:par>
                        <p:par>
                          <p:cTn id="34" fill="hold" nodeType="afterGroup">
                            <p:stCondLst>
                              <p:cond delay="600"/>
                            </p:stCondLst>
                            <p:childTnLst>
                              <p:par>
                                <p:cTn id="35" presetID="23" presetClass="entr" presetSubtype="16" fill="hold" grpId="0" nodeType="afterEffect">
                                  <p:stCondLst>
                                    <p:cond delay="0"/>
                                  </p:stCondLst>
                                  <p:iterate>
                                    <p:tmAbs val="0"/>
                                  </p:iterate>
                                  <p:childTnLst>
                                    <p:set>
                                      <p:cBhvr>
                                        <p:cTn id="36" fill="hold"/>
                                        <p:tgtEl>
                                          <p:spTgt spid="283"/>
                                        </p:tgtEl>
                                        <p:attrNameLst>
                                          <p:attrName>style.visibility</p:attrName>
                                        </p:attrNameLst>
                                      </p:cBhvr>
                                      <p:to>
                                        <p:strVal val="visible"/>
                                      </p:to>
                                    </p:set>
                                    <p:anim calcmode="lin" valueType="num">
                                      <p:cBhvr>
                                        <p:cTn id="37" dur="100" fill="hold"/>
                                        <p:tgtEl>
                                          <p:spTgt spid="283"/>
                                        </p:tgtEl>
                                        <p:attrNameLst>
                                          <p:attrName>ppt_w</p:attrName>
                                        </p:attrNameLst>
                                      </p:cBhvr>
                                      <p:tavLst>
                                        <p:tav tm="0">
                                          <p:val>
                                            <p:fltVal val="0"/>
                                          </p:val>
                                        </p:tav>
                                        <p:tav tm="100000">
                                          <p:val>
                                            <p:strVal val="#ppt_w"/>
                                          </p:val>
                                        </p:tav>
                                      </p:tavLst>
                                    </p:anim>
                                    <p:anim calcmode="lin" valueType="num">
                                      <p:cBhvr>
                                        <p:cTn id="38" dur="100" fill="hold"/>
                                        <p:tgtEl>
                                          <p:spTgt spid="283"/>
                                        </p:tgtEl>
                                        <p:attrNameLst>
                                          <p:attrName>ppt_h</p:attrName>
                                        </p:attrNameLst>
                                      </p:cBhvr>
                                      <p:tavLst>
                                        <p:tav tm="0">
                                          <p:val>
                                            <p:fltVal val="0"/>
                                          </p:val>
                                        </p:tav>
                                        <p:tav tm="100000">
                                          <p:val>
                                            <p:strVal val="#ppt_h"/>
                                          </p:val>
                                        </p:tav>
                                      </p:tavLst>
                                    </p:anim>
                                  </p:childTnLst>
                                </p:cTn>
                              </p:par>
                            </p:childTnLst>
                          </p:cTn>
                        </p:par>
                        <p:par>
                          <p:cTn id="39" fill="hold" nodeType="afterGroup">
                            <p:stCondLst>
                              <p:cond delay="700"/>
                            </p:stCondLst>
                            <p:childTnLst>
                              <p:par>
                                <p:cTn id="40" presetID="23" presetClass="entr" presetSubtype="16" fill="hold" grpId="0" nodeType="afterEffect">
                                  <p:stCondLst>
                                    <p:cond delay="0"/>
                                  </p:stCondLst>
                                  <p:iterate>
                                    <p:tmAbs val="0"/>
                                  </p:iterate>
                                  <p:childTnLst>
                                    <p:set>
                                      <p:cBhvr>
                                        <p:cTn id="41" fill="hold"/>
                                        <p:tgtEl>
                                          <p:spTgt spid="292"/>
                                        </p:tgtEl>
                                        <p:attrNameLst>
                                          <p:attrName>style.visibility</p:attrName>
                                        </p:attrNameLst>
                                      </p:cBhvr>
                                      <p:to>
                                        <p:strVal val="visible"/>
                                      </p:to>
                                    </p:set>
                                    <p:anim calcmode="lin" valueType="num">
                                      <p:cBhvr>
                                        <p:cTn id="42" dur="100" fill="hold"/>
                                        <p:tgtEl>
                                          <p:spTgt spid="292"/>
                                        </p:tgtEl>
                                        <p:attrNameLst>
                                          <p:attrName>ppt_w</p:attrName>
                                        </p:attrNameLst>
                                      </p:cBhvr>
                                      <p:tavLst>
                                        <p:tav tm="0">
                                          <p:val>
                                            <p:fltVal val="0"/>
                                          </p:val>
                                        </p:tav>
                                        <p:tav tm="100000">
                                          <p:val>
                                            <p:strVal val="#ppt_w"/>
                                          </p:val>
                                        </p:tav>
                                      </p:tavLst>
                                    </p:anim>
                                    <p:anim calcmode="lin" valueType="num">
                                      <p:cBhvr>
                                        <p:cTn id="43" dur="100" fill="hold"/>
                                        <p:tgtEl>
                                          <p:spTgt spid="292"/>
                                        </p:tgtEl>
                                        <p:attrNameLst>
                                          <p:attrName>ppt_h</p:attrName>
                                        </p:attrNameLst>
                                      </p:cBhvr>
                                      <p:tavLst>
                                        <p:tav tm="0">
                                          <p:val>
                                            <p:fltVal val="0"/>
                                          </p:val>
                                        </p:tav>
                                        <p:tav tm="100000">
                                          <p:val>
                                            <p:strVal val="#ppt_h"/>
                                          </p:val>
                                        </p:tav>
                                      </p:tavLst>
                                    </p:anim>
                                  </p:childTnLst>
                                </p:cTn>
                              </p:par>
                            </p:childTnLst>
                          </p:cTn>
                        </p:par>
                        <p:par>
                          <p:cTn id="44" fill="hold" nodeType="afterGroup">
                            <p:stCondLst>
                              <p:cond delay="800"/>
                            </p:stCondLst>
                            <p:childTnLst>
                              <p:par>
                                <p:cTn id="45" presetID="23" presetClass="entr" presetSubtype="16" fill="hold" grpId="0" nodeType="afterEffect">
                                  <p:stCondLst>
                                    <p:cond delay="0"/>
                                  </p:stCondLst>
                                  <p:iterate>
                                    <p:tmAbs val="0"/>
                                  </p:iterate>
                                  <p:childTnLst>
                                    <p:set>
                                      <p:cBhvr>
                                        <p:cTn id="46" fill="hold"/>
                                        <p:tgtEl>
                                          <p:spTgt spid="274"/>
                                        </p:tgtEl>
                                        <p:attrNameLst>
                                          <p:attrName>style.visibility</p:attrName>
                                        </p:attrNameLst>
                                      </p:cBhvr>
                                      <p:to>
                                        <p:strVal val="visible"/>
                                      </p:to>
                                    </p:set>
                                    <p:anim calcmode="lin" valueType="num">
                                      <p:cBhvr>
                                        <p:cTn id="47" dur="100" fill="hold"/>
                                        <p:tgtEl>
                                          <p:spTgt spid="274"/>
                                        </p:tgtEl>
                                        <p:attrNameLst>
                                          <p:attrName>ppt_w</p:attrName>
                                        </p:attrNameLst>
                                      </p:cBhvr>
                                      <p:tavLst>
                                        <p:tav tm="0">
                                          <p:val>
                                            <p:fltVal val="0"/>
                                          </p:val>
                                        </p:tav>
                                        <p:tav tm="100000">
                                          <p:val>
                                            <p:strVal val="#ppt_w"/>
                                          </p:val>
                                        </p:tav>
                                      </p:tavLst>
                                    </p:anim>
                                    <p:anim calcmode="lin" valueType="num">
                                      <p:cBhvr>
                                        <p:cTn id="48" dur="100" fill="hold"/>
                                        <p:tgtEl>
                                          <p:spTgt spid="274"/>
                                        </p:tgtEl>
                                        <p:attrNameLst>
                                          <p:attrName>ppt_h</p:attrName>
                                        </p:attrNameLst>
                                      </p:cBhvr>
                                      <p:tavLst>
                                        <p:tav tm="0">
                                          <p:val>
                                            <p:fltVal val="0"/>
                                          </p:val>
                                        </p:tav>
                                        <p:tav tm="100000">
                                          <p:val>
                                            <p:strVal val="#ppt_h"/>
                                          </p:val>
                                        </p:tav>
                                      </p:tavLst>
                                    </p:anim>
                                  </p:childTnLst>
                                </p:cTn>
                              </p:par>
                            </p:childTnLst>
                          </p:cTn>
                        </p:par>
                        <p:par>
                          <p:cTn id="49" fill="hold" nodeType="afterGroup">
                            <p:stCondLst>
                              <p:cond delay="900"/>
                            </p:stCondLst>
                            <p:childTnLst>
                              <p:par>
                                <p:cTn id="50" presetID="23" presetClass="entr" presetSubtype="16" fill="hold" grpId="0" nodeType="afterEffect">
                                  <p:stCondLst>
                                    <p:cond delay="0"/>
                                  </p:stCondLst>
                                  <p:iterate>
                                    <p:tmAbs val="0"/>
                                  </p:iterate>
                                  <p:childTnLst>
                                    <p:set>
                                      <p:cBhvr>
                                        <p:cTn id="51" fill="hold"/>
                                        <p:tgtEl>
                                          <p:spTgt spid="298"/>
                                        </p:tgtEl>
                                        <p:attrNameLst>
                                          <p:attrName>style.visibility</p:attrName>
                                        </p:attrNameLst>
                                      </p:cBhvr>
                                      <p:to>
                                        <p:strVal val="visible"/>
                                      </p:to>
                                    </p:set>
                                    <p:anim calcmode="lin" valueType="num">
                                      <p:cBhvr>
                                        <p:cTn id="52" dur="100" fill="hold"/>
                                        <p:tgtEl>
                                          <p:spTgt spid="298"/>
                                        </p:tgtEl>
                                        <p:attrNameLst>
                                          <p:attrName>ppt_w</p:attrName>
                                        </p:attrNameLst>
                                      </p:cBhvr>
                                      <p:tavLst>
                                        <p:tav tm="0">
                                          <p:val>
                                            <p:fltVal val="0"/>
                                          </p:val>
                                        </p:tav>
                                        <p:tav tm="100000">
                                          <p:val>
                                            <p:strVal val="#ppt_w"/>
                                          </p:val>
                                        </p:tav>
                                      </p:tavLst>
                                    </p:anim>
                                    <p:anim calcmode="lin" valueType="num">
                                      <p:cBhvr>
                                        <p:cTn id="53" dur="100" fill="hold"/>
                                        <p:tgtEl>
                                          <p:spTgt spid="298"/>
                                        </p:tgtEl>
                                        <p:attrNameLst>
                                          <p:attrName>ppt_h</p:attrName>
                                        </p:attrNameLst>
                                      </p:cBhvr>
                                      <p:tavLst>
                                        <p:tav tm="0">
                                          <p:val>
                                            <p:fltVal val="0"/>
                                          </p:val>
                                        </p:tav>
                                        <p:tav tm="100000">
                                          <p:val>
                                            <p:strVal val="#ppt_h"/>
                                          </p:val>
                                        </p:tav>
                                      </p:tavLst>
                                    </p:anim>
                                  </p:childTnLst>
                                </p:cTn>
                              </p:par>
                            </p:childTnLst>
                          </p:cTn>
                        </p:par>
                        <p:par>
                          <p:cTn id="54" fill="hold" nodeType="afterGroup">
                            <p:stCondLst>
                              <p:cond delay="1000"/>
                            </p:stCondLst>
                            <p:childTnLst>
                              <p:par>
                                <p:cTn id="55" presetID="23" presetClass="entr" presetSubtype="16" fill="hold" grpId="0" nodeType="afterEffect">
                                  <p:stCondLst>
                                    <p:cond delay="0"/>
                                  </p:stCondLst>
                                  <p:iterate>
                                    <p:tmAbs val="0"/>
                                  </p:iterate>
                                  <p:childTnLst>
                                    <p:set>
                                      <p:cBhvr>
                                        <p:cTn id="56" fill="hold"/>
                                        <p:tgtEl>
                                          <p:spTgt spid="271"/>
                                        </p:tgtEl>
                                        <p:attrNameLst>
                                          <p:attrName>style.visibility</p:attrName>
                                        </p:attrNameLst>
                                      </p:cBhvr>
                                      <p:to>
                                        <p:strVal val="visible"/>
                                      </p:to>
                                    </p:set>
                                    <p:anim calcmode="lin" valueType="num">
                                      <p:cBhvr>
                                        <p:cTn id="57" dur="100" fill="hold"/>
                                        <p:tgtEl>
                                          <p:spTgt spid="271"/>
                                        </p:tgtEl>
                                        <p:attrNameLst>
                                          <p:attrName>ppt_w</p:attrName>
                                        </p:attrNameLst>
                                      </p:cBhvr>
                                      <p:tavLst>
                                        <p:tav tm="0">
                                          <p:val>
                                            <p:fltVal val="0"/>
                                          </p:val>
                                        </p:tav>
                                        <p:tav tm="100000">
                                          <p:val>
                                            <p:strVal val="#ppt_w"/>
                                          </p:val>
                                        </p:tav>
                                      </p:tavLst>
                                    </p:anim>
                                    <p:anim calcmode="lin" valueType="num">
                                      <p:cBhvr>
                                        <p:cTn id="58" dur="100" fill="hold"/>
                                        <p:tgtEl>
                                          <p:spTgt spid="271"/>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100"/>
                            </p:stCondLst>
                            <p:childTnLst>
                              <p:par>
                                <p:cTn id="60" presetID="23" presetClass="entr" presetSubtype="16" fill="hold" grpId="0" nodeType="afterEffect">
                                  <p:stCondLst>
                                    <p:cond delay="100"/>
                                  </p:stCondLst>
                                  <p:iterate>
                                    <p:tmAbs val="0"/>
                                  </p:iterate>
                                  <p:childTnLst>
                                    <p:set>
                                      <p:cBhvr>
                                        <p:cTn id="61" fill="hold"/>
                                        <p:tgtEl>
                                          <p:spTgt spid="261"/>
                                        </p:tgtEl>
                                        <p:attrNameLst>
                                          <p:attrName>style.visibility</p:attrName>
                                        </p:attrNameLst>
                                      </p:cBhvr>
                                      <p:to>
                                        <p:strVal val="visible"/>
                                      </p:to>
                                    </p:set>
                                    <p:anim calcmode="lin" valueType="num">
                                      <p:cBhvr>
                                        <p:cTn id="62" dur="150" fill="hold"/>
                                        <p:tgtEl>
                                          <p:spTgt spid="261"/>
                                        </p:tgtEl>
                                        <p:attrNameLst>
                                          <p:attrName>ppt_w</p:attrName>
                                        </p:attrNameLst>
                                      </p:cBhvr>
                                      <p:tavLst>
                                        <p:tav tm="0">
                                          <p:val>
                                            <p:fltVal val="0"/>
                                          </p:val>
                                        </p:tav>
                                        <p:tav tm="100000">
                                          <p:val>
                                            <p:strVal val="#ppt_w"/>
                                          </p:val>
                                        </p:tav>
                                      </p:tavLst>
                                    </p:anim>
                                    <p:anim calcmode="lin" valueType="num">
                                      <p:cBhvr>
                                        <p:cTn id="63" dur="150" fill="hold"/>
                                        <p:tgtEl>
                                          <p:spTgt spid="261"/>
                                        </p:tgtEl>
                                        <p:attrNameLst>
                                          <p:attrName>ppt_h</p:attrName>
                                        </p:attrNameLst>
                                      </p:cBhvr>
                                      <p:tavLst>
                                        <p:tav tm="0">
                                          <p:val>
                                            <p:fltVal val="0"/>
                                          </p:val>
                                        </p:tav>
                                        <p:tav tm="100000">
                                          <p:val>
                                            <p:strVal val="#ppt_h"/>
                                          </p:val>
                                        </p:tav>
                                      </p:tavLst>
                                    </p:anim>
                                  </p:childTnLst>
                                </p:cTn>
                              </p:par>
                            </p:childTnLst>
                          </p:cTn>
                        </p:par>
                        <p:par>
                          <p:cTn id="64" fill="hold" nodeType="afterGroup">
                            <p:stCondLst>
                              <p:cond delay="1350"/>
                            </p:stCondLst>
                            <p:childTnLst>
                              <p:par>
                                <p:cTn id="65" presetID="22" presetClass="entr" presetSubtype="2" fill="hold" nodeType="afterEffect">
                                  <p:stCondLst>
                                    <p:cond delay="0"/>
                                  </p:stCondLst>
                                  <p:iterate>
                                    <p:tmAbs val="0"/>
                                  </p:iterate>
                                  <p:childTnLst>
                                    <p:set>
                                      <p:cBhvr>
                                        <p:cTn id="66" fill="hold"/>
                                        <p:tgtEl>
                                          <p:spTgt spid="299"/>
                                        </p:tgtEl>
                                        <p:attrNameLst>
                                          <p:attrName>style.visibility</p:attrName>
                                        </p:attrNameLst>
                                      </p:cBhvr>
                                      <p:to>
                                        <p:strVal val="visible"/>
                                      </p:to>
                                    </p:set>
                                    <p:animEffect transition="in" filter="wipe(right)">
                                      <p:cBhvr>
                                        <p:cTn id="67" dur="400"/>
                                        <p:tgtEl>
                                          <p:spTgt spid="299"/>
                                        </p:tgtEl>
                                      </p:cBhvr>
                                    </p:animEffect>
                                  </p:childTnLst>
                                </p:cTn>
                              </p:par>
                            </p:childTnLst>
                          </p:cTn>
                        </p:par>
                        <p:par>
                          <p:cTn id="68" fill="hold" nodeType="afterGroup">
                            <p:stCondLst>
                              <p:cond delay="1750"/>
                            </p:stCondLst>
                            <p:childTnLst>
                              <p:par>
                                <p:cTn id="69" presetID="22" presetClass="entr" presetSubtype="8" fill="hold" nodeType="afterEffect">
                                  <p:stCondLst>
                                    <p:cond delay="0"/>
                                  </p:stCondLst>
                                  <p:iterate>
                                    <p:tmAbs val="0"/>
                                  </p:iterate>
                                  <p:childTnLst>
                                    <p:set>
                                      <p:cBhvr>
                                        <p:cTn id="70" fill="hold"/>
                                        <p:tgtEl>
                                          <p:spTgt spid="300"/>
                                        </p:tgtEl>
                                        <p:attrNameLst>
                                          <p:attrName>style.visibility</p:attrName>
                                        </p:attrNameLst>
                                      </p:cBhvr>
                                      <p:to>
                                        <p:strVal val="visible"/>
                                      </p:to>
                                    </p:set>
                                    <p:animEffect transition="in" filter="wipe(left)">
                                      <p:cBhvr>
                                        <p:cTn id="71" dur="400"/>
                                        <p:tgtEl>
                                          <p:spTgt spid="300"/>
                                        </p:tgtEl>
                                      </p:cBhvr>
                                    </p:animEffect>
                                  </p:childTnLst>
                                </p:cTn>
                              </p:par>
                            </p:childTnLst>
                          </p:cTn>
                        </p:par>
                        <p:par>
                          <p:cTn id="72" fill="hold" nodeType="afterGroup">
                            <p:stCondLst>
                              <p:cond delay="2150"/>
                            </p:stCondLst>
                            <p:childTnLst>
                              <p:par>
                                <p:cTn id="73" presetID="23" presetClass="entr" presetSubtype="16" fill="hold" grpId="0" nodeType="afterEffect">
                                  <p:stCondLst>
                                    <p:cond delay="0"/>
                                  </p:stCondLst>
                                  <p:iterate>
                                    <p:tmAbs val="0"/>
                                  </p:iterate>
                                  <p:childTnLst>
                                    <p:set>
                                      <p:cBhvr>
                                        <p:cTn id="74" fill="hold"/>
                                        <p:tgtEl>
                                          <p:spTgt spid="262"/>
                                        </p:tgtEl>
                                        <p:attrNameLst>
                                          <p:attrName>style.visibility</p:attrName>
                                        </p:attrNameLst>
                                      </p:cBhvr>
                                      <p:to>
                                        <p:strVal val="visible"/>
                                      </p:to>
                                    </p:set>
                                    <p:anim calcmode="lin" valueType="num">
                                      <p:cBhvr>
                                        <p:cTn id="75" dur="150" fill="hold"/>
                                        <p:tgtEl>
                                          <p:spTgt spid="262"/>
                                        </p:tgtEl>
                                        <p:attrNameLst>
                                          <p:attrName>ppt_w</p:attrName>
                                        </p:attrNameLst>
                                      </p:cBhvr>
                                      <p:tavLst>
                                        <p:tav tm="0">
                                          <p:val>
                                            <p:fltVal val="0"/>
                                          </p:val>
                                        </p:tav>
                                        <p:tav tm="100000">
                                          <p:val>
                                            <p:strVal val="#ppt_w"/>
                                          </p:val>
                                        </p:tav>
                                      </p:tavLst>
                                    </p:anim>
                                    <p:anim calcmode="lin" valueType="num">
                                      <p:cBhvr>
                                        <p:cTn id="76" dur="150" fill="hold"/>
                                        <p:tgtEl>
                                          <p:spTgt spid="262"/>
                                        </p:tgtEl>
                                        <p:attrNameLst>
                                          <p:attrName>ppt_h</p:attrName>
                                        </p:attrNameLst>
                                      </p:cBhvr>
                                      <p:tavLst>
                                        <p:tav tm="0">
                                          <p:val>
                                            <p:fltVal val="0"/>
                                          </p:val>
                                        </p:tav>
                                        <p:tav tm="100000">
                                          <p:val>
                                            <p:strVal val="#ppt_h"/>
                                          </p:val>
                                        </p:tav>
                                      </p:tavLst>
                                    </p:anim>
                                  </p:childTnLst>
                                </p:cTn>
                              </p:par>
                            </p:childTnLst>
                          </p:cTn>
                        </p:par>
                        <p:par>
                          <p:cTn id="77" fill="hold" nodeType="afterGroup">
                            <p:stCondLst>
                              <p:cond delay="2300"/>
                            </p:stCondLst>
                            <p:childTnLst>
                              <p:par>
                                <p:cTn id="78" presetID="22" presetClass="entr" presetSubtype="2" fill="hold" nodeType="afterEffect">
                                  <p:stCondLst>
                                    <p:cond delay="0"/>
                                  </p:stCondLst>
                                  <p:iterate>
                                    <p:tmAbs val="0"/>
                                  </p:iterate>
                                  <p:childTnLst>
                                    <p:set>
                                      <p:cBhvr>
                                        <p:cTn id="79" fill="hold"/>
                                        <p:tgtEl>
                                          <p:spTgt spid="301"/>
                                        </p:tgtEl>
                                        <p:attrNameLst>
                                          <p:attrName>style.visibility</p:attrName>
                                        </p:attrNameLst>
                                      </p:cBhvr>
                                      <p:to>
                                        <p:strVal val="visible"/>
                                      </p:to>
                                    </p:set>
                                    <p:animEffect transition="in" filter="wipe(right)">
                                      <p:cBhvr>
                                        <p:cTn id="80" dur="400"/>
                                        <p:tgtEl>
                                          <p:spTgt spid="301"/>
                                        </p:tgtEl>
                                      </p:cBhvr>
                                    </p:animEffect>
                                  </p:childTnLst>
                                </p:cTn>
                              </p:par>
                            </p:childTnLst>
                          </p:cTn>
                        </p:par>
                        <p:par>
                          <p:cTn id="81" fill="hold" nodeType="afterGroup">
                            <p:stCondLst>
                              <p:cond delay="2700"/>
                            </p:stCondLst>
                            <p:childTnLst>
                              <p:par>
                                <p:cTn id="82" presetID="22" presetClass="entr" presetSubtype="8" fill="hold" nodeType="afterEffect">
                                  <p:stCondLst>
                                    <p:cond delay="0"/>
                                  </p:stCondLst>
                                  <p:iterate>
                                    <p:tmAbs val="0"/>
                                  </p:iterate>
                                  <p:childTnLst>
                                    <p:set>
                                      <p:cBhvr>
                                        <p:cTn id="83" fill="hold"/>
                                        <p:tgtEl>
                                          <p:spTgt spid="302"/>
                                        </p:tgtEl>
                                        <p:attrNameLst>
                                          <p:attrName>style.visibility</p:attrName>
                                        </p:attrNameLst>
                                      </p:cBhvr>
                                      <p:to>
                                        <p:strVal val="visible"/>
                                      </p:to>
                                    </p:set>
                                    <p:animEffect transition="in" filter="wipe(left)">
                                      <p:cBhvr>
                                        <p:cTn id="84" dur="4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advAuto="0"/>
      <p:bldP spid="262" grpId="0" animBg="1" advAuto="0"/>
      <p:bldP spid="268" grpId="0" animBg="1" advAuto="0"/>
      <p:bldP spid="271" grpId="0" animBg="1" advAuto="0"/>
      <p:bldP spid="274" grpId="0" animBg="1" advAuto="0"/>
      <p:bldP spid="277" grpId="0" animBg="1" advAuto="0"/>
      <p:bldP spid="280" grpId="0" animBg="1" advAuto="0"/>
      <p:bldP spid="283" grpId="0" animBg="1" advAuto="0"/>
      <p:bldP spid="286" grpId="0" animBg="1" advAuto="0"/>
      <p:bldP spid="289" grpId="0" animBg="1" advAuto="0"/>
      <p:bldP spid="292" grpId="0" animBg="1" advAuto="0"/>
      <p:bldP spid="295" grpId="0" animBg="1" advAuto="0"/>
      <p:bldP spid="298"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88" y="587375"/>
            <a:ext cx="8545512" cy="555625"/>
          </a:xfrm>
        </p:spPr>
        <p:txBody>
          <a:bodyPr/>
          <a:lstStyle/>
          <a:p>
            <a:r>
              <a:rPr lang="en-US" sz="2400" dirty="0" smtClean="0">
                <a:solidFill>
                  <a:srgbClr val="0070C0"/>
                </a:solidFill>
              </a:rPr>
              <a:t>Bookmarks &amp; References</a:t>
            </a:r>
            <a:endParaRPr lang="en-US" sz="2400" dirty="0">
              <a:solidFill>
                <a:srgbClr val="0070C0"/>
              </a:solidFill>
            </a:endParaRPr>
          </a:p>
        </p:txBody>
      </p:sp>
      <p:sp>
        <p:nvSpPr>
          <p:cNvPr id="4" name="Rectangle 3"/>
          <p:cNvSpPr/>
          <p:nvPr/>
        </p:nvSpPr>
        <p:spPr>
          <a:xfrm>
            <a:off x="457200" y="948690"/>
            <a:ext cx="8458200" cy="5909310"/>
          </a:xfrm>
          <a:prstGeom prst="rect">
            <a:avLst/>
          </a:prstGeom>
        </p:spPr>
        <p:txBody>
          <a:bodyPr wrap="square">
            <a:spAutoFit/>
          </a:bodyPr>
          <a:lstStyle/>
          <a:p>
            <a:r>
              <a:rPr lang="en-US" u="sng" dirty="0">
                <a:hlinkClick r:id="rId3"/>
              </a:rPr>
              <a:t>http://www.ibm.com/cloud-computing/us/en</a:t>
            </a:r>
            <a:r>
              <a:rPr lang="en-US" u="sng" dirty="0" smtClean="0">
                <a:hlinkClick r:id="rId3"/>
              </a:rPr>
              <a:t>/</a:t>
            </a:r>
            <a:endParaRPr lang="en-US" u="sng" dirty="0" smtClean="0"/>
          </a:p>
          <a:p>
            <a:endParaRPr lang="en-US" dirty="0"/>
          </a:p>
          <a:p>
            <a:r>
              <a:rPr lang="en-US" u="sng" dirty="0">
                <a:hlinkClick r:id="rId4"/>
              </a:rPr>
              <a:t>http://</a:t>
            </a:r>
            <a:r>
              <a:rPr lang="en-US" u="sng" dirty="0" smtClean="0">
                <a:hlinkClick r:id="rId4"/>
              </a:rPr>
              <a:t>www.ibm.com/cloud-computing/us/en/iaas.html</a:t>
            </a:r>
            <a:endParaRPr lang="en-US" u="sng" dirty="0" smtClean="0"/>
          </a:p>
          <a:p>
            <a:endParaRPr lang="en-US" dirty="0"/>
          </a:p>
          <a:p>
            <a:r>
              <a:rPr lang="en-US" u="sng" dirty="0">
                <a:hlinkClick r:id="rId5"/>
              </a:rPr>
              <a:t>http://</a:t>
            </a:r>
            <a:r>
              <a:rPr lang="en-US" u="sng" dirty="0" smtClean="0">
                <a:hlinkClick r:id="rId5"/>
              </a:rPr>
              <a:t>www.ibm.com/cloud-computing/us/en/paas.html</a:t>
            </a:r>
            <a:endParaRPr lang="en-US" u="sng" dirty="0" smtClean="0"/>
          </a:p>
          <a:p>
            <a:endParaRPr lang="en-US" dirty="0"/>
          </a:p>
          <a:p>
            <a:r>
              <a:rPr lang="en-US" u="sng" dirty="0">
                <a:hlinkClick r:id="rId6"/>
              </a:rPr>
              <a:t>http://</a:t>
            </a:r>
            <a:r>
              <a:rPr lang="en-US" u="sng" dirty="0" smtClean="0">
                <a:hlinkClick r:id="rId6"/>
              </a:rPr>
              <a:t>www.ibm.com/cloud-computing/us/en/saas.html</a:t>
            </a:r>
            <a:endParaRPr lang="en-US" u="sng" dirty="0" smtClean="0"/>
          </a:p>
          <a:p>
            <a:endParaRPr lang="en-US" dirty="0"/>
          </a:p>
          <a:p>
            <a:r>
              <a:rPr lang="en-US" u="sng" dirty="0">
                <a:hlinkClick r:id="rId7"/>
              </a:rPr>
              <a:t>http://www.ibm.com/developerworks/cloud/library/cl-open-architecture</a:t>
            </a:r>
            <a:r>
              <a:rPr lang="en-US" u="sng" dirty="0" smtClean="0">
                <a:hlinkClick r:id="rId7"/>
              </a:rPr>
              <a:t>/</a:t>
            </a:r>
            <a:endParaRPr lang="en-US" u="sng" dirty="0" smtClean="0"/>
          </a:p>
          <a:p>
            <a:endParaRPr lang="en-US" dirty="0"/>
          </a:p>
          <a:p>
            <a:r>
              <a:rPr lang="en-US" u="sng" dirty="0">
                <a:hlinkClick r:id="rId8"/>
              </a:rPr>
              <a:t>http://www.ibm.com/cloud-computing/us/en/open-cloud-essentials.html</a:t>
            </a:r>
            <a:endParaRPr lang="en-US" dirty="0"/>
          </a:p>
          <a:p>
            <a:endParaRPr lang="en-US" u="sng" dirty="0" smtClean="0">
              <a:hlinkClick r:id="rId9"/>
            </a:endParaRPr>
          </a:p>
          <a:p>
            <a:r>
              <a:rPr lang="en-US" u="sng" dirty="0" smtClean="0">
                <a:hlinkClick r:id="rId9"/>
              </a:rPr>
              <a:t>https</a:t>
            </a:r>
            <a:r>
              <a:rPr lang="en-US" u="sng" dirty="0">
                <a:hlinkClick r:id="rId9"/>
              </a:rPr>
              <a:t>://</a:t>
            </a:r>
            <a:r>
              <a:rPr lang="en-US" u="sng" dirty="0" smtClean="0">
                <a:hlinkClick r:id="rId9"/>
              </a:rPr>
              <a:t>www.bluemix.net</a:t>
            </a:r>
            <a:endParaRPr lang="en-US" u="sng" dirty="0" smtClean="0"/>
          </a:p>
          <a:p>
            <a:endParaRPr lang="en-US" dirty="0"/>
          </a:p>
          <a:p>
            <a:r>
              <a:rPr lang="en-US" u="sng" dirty="0">
                <a:hlinkClick r:id="rId10"/>
              </a:rPr>
              <a:t>https://www.ng.bluemix.net/docs/#</a:t>
            </a:r>
            <a:r>
              <a:rPr lang="en-US" u="sng" dirty="0" smtClean="0">
                <a:hlinkClick r:id="rId10"/>
              </a:rPr>
              <a:t>starters/index-gentopic4.html#genTopProcId5</a:t>
            </a:r>
            <a:endParaRPr lang="en-US" u="sng" dirty="0" smtClean="0"/>
          </a:p>
          <a:p>
            <a:endParaRPr lang="en-US" dirty="0"/>
          </a:p>
          <a:p>
            <a:r>
              <a:rPr lang="en-US" dirty="0">
                <a:hlinkClick r:id="rId11"/>
              </a:rPr>
              <a:t>https://www.ng.bluemix.net/docs/#</a:t>
            </a:r>
            <a:r>
              <a:rPr lang="en-US" dirty="0" smtClean="0">
                <a:hlinkClick r:id="rId11"/>
              </a:rPr>
              <a:t>starters/index-gentopic3.html#container_ov</a:t>
            </a:r>
            <a:endParaRPr lang="en-US" dirty="0" smtClean="0"/>
          </a:p>
          <a:p>
            <a:endParaRPr lang="en-US" dirty="0"/>
          </a:p>
          <a:p>
            <a:r>
              <a:rPr lang="en-US" u="sng" dirty="0">
                <a:hlinkClick r:id="rId12"/>
              </a:rPr>
              <a:t>https://www.docker.com</a:t>
            </a:r>
            <a:r>
              <a:rPr lang="en-US" u="sng" dirty="0" smtClean="0">
                <a:hlinkClick r:id="rId12"/>
              </a:rPr>
              <a:t>/</a:t>
            </a:r>
            <a:endParaRPr lang="en-US" u="sng" dirty="0" smtClean="0"/>
          </a:p>
          <a:p>
            <a:endParaRPr lang="en-US" dirty="0"/>
          </a:p>
          <a:p>
            <a:r>
              <a:rPr lang="en-US" u="sng" dirty="0">
                <a:hlinkClick r:id="rId13"/>
              </a:rPr>
              <a:t>https://www.clouddoundry.org/</a:t>
            </a:r>
            <a:endParaRPr lang="en-US" dirty="0"/>
          </a:p>
        </p:txBody>
      </p:sp>
    </p:spTree>
    <p:extLst>
      <p:ext uri="{BB962C8B-B14F-4D97-AF65-F5344CB8AC3E}">
        <p14:creationId xmlns:p14="http://schemas.microsoft.com/office/powerpoint/2010/main" val="127313700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40080" y="1874520"/>
            <a:ext cx="7772400" cy="33239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4000" b="1" cap="all">
                <a:solidFill>
                  <a:srgbClr val="008ABF"/>
                </a:solidFill>
                <a:latin typeface="+mj-lt"/>
                <a:ea typeface="+mj-ea"/>
                <a:cs typeface="+mj-cs"/>
              </a:defRPr>
            </a:lvl1pPr>
            <a:lvl2pPr algn="l" rtl="0" eaLnBrk="1" fontAlgn="base" hangingPunct="1">
              <a:lnSpc>
                <a:spcPct val="90000"/>
              </a:lnSpc>
              <a:spcBef>
                <a:spcPct val="0"/>
              </a:spcBef>
              <a:spcAft>
                <a:spcPct val="0"/>
              </a:spcAft>
              <a:defRPr sz="2400">
                <a:solidFill>
                  <a:srgbClr val="008ABF"/>
                </a:solidFill>
                <a:latin typeface="Arial" pitchFamily="34" charset="0"/>
              </a:defRPr>
            </a:lvl2pPr>
            <a:lvl3pPr algn="l" rtl="0" eaLnBrk="1" fontAlgn="base" hangingPunct="1">
              <a:lnSpc>
                <a:spcPct val="90000"/>
              </a:lnSpc>
              <a:spcBef>
                <a:spcPct val="0"/>
              </a:spcBef>
              <a:spcAft>
                <a:spcPct val="0"/>
              </a:spcAft>
              <a:defRPr sz="2400">
                <a:solidFill>
                  <a:srgbClr val="008ABF"/>
                </a:solidFill>
                <a:latin typeface="Arial" pitchFamily="34" charset="0"/>
              </a:defRPr>
            </a:lvl3pPr>
            <a:lvl4pPr algn="l" rtl="0" eaLnBrk="1" fontAlgn="base" hangingPunct="1">
              <a:lnSpc>
                <a:spcPct val="90000"/>
              </a:lnSpc>
              <a:spcBef>
                <a:spcPct val="0"/>
              </a:spcBef>
              <a:spcAft>
                <a:spcPct val="0"/>
              </a:spcAft>
              <a:defRPr sz="2400">
                <a:solidFill>
                  <a:srgbClr val="008ABF"/>
                </a:solidFill>
                <a:latin typeface="Arial" pitchFamily="34" charset="0"/>
              </a:defRPr>
            </a:lvl4pPr>
            <a:lvl5pPr algn="l" rtl="0" eaLnBrk="1" fontAlgn="base" hangingPunct="1">
              <a:lnSpc>
                <a:spcPct val="90000"/>
              </a:lnSpc>
              <a:spcBef>
                <a:spcPct val="0"/>
              </a:spcBef>
              <a:spcAft>
                <a:spcPct val="0"/>
              </a:spcAft>
              <a:defRPr sz="2400">
                <a:solidFill>
                  <a:srgbClr val="008ABF"/>
                </a:solidFill>
                <a:latin typeface="Arial" pitchFamily="34" charset="0"/>
              </a:defRPr>
            </a:lvl5pPr>
            <a:lvl6pPr marL="457082" algn="l" rtl="0" eaLnBrk="1" fontAlgn="base" hangingPunct="1">
              <a:lnSpc>
                <a:spcPct val="90000"/>
              </a:lnSpc>
              <a:spcBef>
                <a:spcPct val="0"/>
              </a:spcBef>
              <a:spcAft>
                <a:spcPct val="0"/>
              </a:spcAft>
              <a:defRPr sz="2600">
                <a:solidFill>
                  <a:schemeClr val="hlink"/>
                </a:solidFill>
                <a:latin typeface="Arial" pitchFamily="34" charset="0"/>
              </a:defRPr>
            </a:lvl6pPr>
            <a:lvl7pPr marL="914165" algn="l" rtl="0" eaLnBrk="1" fontAlgn="base" hangingPunct="1">
              <a:lnSpc>
                <a:spcPct val="90000"/>
              </a:lnSpc>
              <a:spcBef>
                <a:spcPct val="0"/>
              </a:spcBef>
              <a:spcAft>
                <a:spcPct val="0"/>
              </a:spcAft>
              <a:defRPr sz="2600">
                <a:solidFill>
                  <a:schemeClr val="hlink"/>
                </a:solidFill>
                <a:latin typeface="Arial" pitchFamily="34" charset="0"/>
              </a:defRPr>
            </a:lvl7pPr>
            <a:lvl8pPr marL="1371250" algn="l" rtl="0" eaLnBrk="1" fontAlgn="base" hangingPunct="1">
              <a:lnSpc>
                <a:spcPct val="90000"/>
              </a:lnSpc>
              <a:spcBef>
                <a:spcPct val="0"/>
              </a:spcBef>
              <a:spcAft>
                <a:spcPct val="0"/>
              </a:spcAft>
              <a:defRPr sz="2600">
                <a:solidFill>
                  <a:schemeClr val="hlink"/>
                </a:solidFill>
                <a:latin typeface="Arial" pitchFamily="34" charset="0"/>
              </a:defRPr>
            </a:lvl8pPr>
            <a:lvl9pPr marL="1828332" algn="l" rtl="0" eaLnBrk="1" fontAlgn="base" hangingPunct="1">
              <a:lnSpc>
                <a:spcPct val="90000"/>
              </a:lnSpc>
              <a:spcBef>
                <a:spcPct val="0"/>
              </a:spcBef>
              <a:spcAft>
                <a:spcPct val="0"/>
              </a:spcAft>
              <a:defRPr sz="2600">
                <a:solidFill>
                  <a:schemeClr val="hlink"/>
                </a:solidFill>
                <a:latin typeface="Arial"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1" i="0" u="none" strike="noStrike" kern="0" cap="all" spc="0" normalizeH="0" baseline="0" noProof="0" dirty="0" smtClean="0">
                <a:ln>
                  <a:noFill/>
                </a:ln>
                <a:solidFill>
                  <a:srgbClr val="008ABF"/>
                </a:solidFill>
                <a:effectLst/>
                <a:uLnTx/>
                <a:uFillTx/>
                <a:latin typeface="Arial"/>
                <a:ea typeface="+mj-ea"/>
                <a:cs typeface="+mj-cs"/>
                <a:hlinkClick r:id="rId3"/>
              </a:rPr>
              <a:t>QUESTIONS?</a:t>
            </a:r>
            <a:endParaRPr kumimoji="0" lang="en-US" sz="4000" b="1" i="0" u="none" strike="noStrike" kern="0" cap="all" spc="0" normalizeH="0" baseline="0" noProof="0" dirty="0" smtClean="0">
              <a:ln>
                <a:noFill/>
              </a:ln>
              <a:solidFill>
                <a:srgbClr val="008ABF"/>
              </a:solidFill>
              <a:effectLst/>
              <a:uLnTx/>
              <a:uFillTx/>
              <a:latin typeface="Arial"/>
              <a:ea typeface="+mj-ea"/>
              <a:cs typeface="+mj-cs"/>
            </a:endParaRPr>
          </a:p>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4000" b="1" i="0" u="none" strike="noStrike" kern="0" cap="all" spc="0" normalizeH="0" baseline="0" noProof="0" dirty="0" smtClean="0">
              <a:ln>
                <a:noFill/>
              </a:ln>
              <a:solidFill>
                <a:srgbClr val="008ABF"/>
              </a:solidFill>
              <a:effectLst/>
              <a:uLnTx/>
              <a:uFillTx/>
              <a:latin typeface="Arial"/>
              <a:ea typeface="+mj-ea"/>
              <a:cs typeface="+mj-cs"/>
            </a:endParaRPr>
          </a:p>
          <a:p>
            <a:pPr lvl="0" algn="ctr">
              <a:defRPr/>
            </a:pPr>
            <a:r>
              <a:rPr lang="en-US" kern="0" dirty="0">
                <a:hlinkClick r:id="rId4"/>
              </a:rPr>
              <a:t>https://</a:t>
            </a:r>
            <a:r>
              <a:rPr lang="en-US" kern="0" dirty="0" smtClean="0">
                <a:hlinkClick r:id="rId4"/>
              </a:rPr>
              <a:t>ibm.biz/BdXGBL</a:t>
            </a:r>
            <a:endParaRPr lang="en-US" kern="0" dirty="0" smtClean="0"/>
          </a:p>
          <a:p>
            <a:pPr lvl="0" algn="ctr">
              <a:defRPr/>
            </a:pPr>
            <a:r>
              <a:rPr kumimoji="0" lang="en-US" sz="4000" b="0" i="0" u="none" strike="noStrike" kern="0" cap="none" spc="0" normalizeH="0" noProof="0" dirty="0" smtClean="0">
                <a:ln>
                  <a:noFill/>
                </a:ln>
                <a:solidFill>
                  <a:schemeClr val="tx1"/>
                </a:solidFill>
                <a:effectLst/>
                <a:uLnTx/>
                <a:uFillTx/>
                <a:latin typeface="Arial"/>
                <a:ea typeface="+mj-ea"/>
                <a:cs typeface="+mj-cs"/>
              </a:rPr>
              <a:t>Get help from Bluemix development team and Stack Overflow community</a:t>
            </a:r>
            <a:endParaRPr kumimoji="0" lang="en-US" sz="4000" b="0" i="0" u="none" strike="noStrike" kern="0" cap="none" spc="0" normalizeH="0" noProof="0" dirty="0">
              <a:ln>
                <a:noFill/>
              </a:ln>
              <a:solidFill>
                <a:schemeClr val="tx1"/>
              </a:solidFill>
              <a:effectLst/>
              <a:uLnTx/>
              <a:uFillTx/>
              <a:latin typeface="Arial"/>
              <a:ea typeface="+mj-ea"/>
              <a:cs typeface="+mj-cs"/>
            </a:endParaRPr>
          </a:p>
        </p:txBody>
      </p:sp>
    </p:spTree>
    <p:extLst>
      <p:ext uri="{BB962C8B-B14F-4D97-AF65-F5344CB8AC3E}">
        <p14:creationId xmlns:p14="http://schemas.microsoft.com/office/powerpoint/2010/main" val="48229405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68" y="548640"/>
            <a:ext cx="8545512" cy="548640"/>
          </a:xfrm>
        </p:spPr>
        <p:txBody>
          <a:bodyPr>
            <a:noAutofit/>
          </a:bodyPr>
          <a:lstStyle/>
          <a:p>
            <a:pPr algn="ctr"/>
            <a:r>
              <a:rPr lang="en-US" sz="3500" dirty="0">
                <a:solidFill>
                  <a:schemeClr val="accent1">
                    <a:lumMod val="50000"/>
                  </a:schemeClr>
                </a:solidFill>
                <a:cs typeface="Helvetica Neue Medium"/>
              </a:rPr>
              <a:t>Responsibility of </a:t>
            </a:r>
            <a:r>
              <a:rPr lang="en-US" sz="3500" dirty="0" smtClean="0">
                <a:solidFill>
                  <a:schemeClr val="accent1">
                    <a:lumMod val="50000"/>
                  </a:schemeClr>
                </a:solidFill>
                <a:cs typeface="Helvetica Neue Medium"/>
              </a:rPr>
              <a:t>Liberty </a:t>
            </a:r>
            <a:r>
              <a:rPr lang="en-US" sz="3500" dirty="0">
                <a:solidFill>
                  <a:schemeClr val="accent1">
                    <a:lumMod val="50000"/>
                  </a:schemeClr>
                </a:solidFill>
                <a:cs typeface="Helvetica Neue Medium"/>
              </a:rPr>
              <a:t>Buildpack</a:t>
            </a:r>
          </a:p>
        </p:txBody>
      </p:sp>
      <p:sp>
        <p:nvSpPr>
          <p:cNvPr id="3" name="Content Placeholder 2"/>
          <p:cNvSpPr>
            <a:spLocks noGrp="1"/>
          </p:cNvSpPr>
          <p:nvPr>
            <p:ph idx="1"/>
          </p:nvPr>
        </p:nvSpPr>
        <p:spPr>
          <a:xfrm>
            <a:off x="261938" y="1280160"/>
            <a:ext cx="8558212" cy="5088890"/>
          </a:xfrm>
        </p:spPr>
        <p:txBody>
          <a:bodyPr>
            <a:normAutofit/>
          </a:bodyPr>
          <a:lstStyle/>
          <a:p>
            <a:r>
              <a:rPr lang="en-US" sz="2400" dirty="0"/>
              <a:t>C</a:t>
            </a:r>
            <a:r>
              <a:rPr lang="en-US" sz="2400" dirty="0" smtClean="0"/>
              <a:t>onverts VCAP_SERVICES and VCAP_APPLICATION environment variables into configuration variables </a:t>
            </a:r>
          </a:p>
          <a:p>
            <a:pPr lvl="1"/>
            <a:r>
              <a:rPr lang="en-US" sz="2400" dirty="0" smtClean="0"/>
              <a:t>Variables end up in runtime-vars.xml</a:t>
            </a:r>
          </a:p>
          <a:p>
            <a:r>
              <a:rPr lang="en-US" sz="2400" dirty="0" smtClean="0"/>
              <a:t>Generates configuration for bound services</a:t>
            </a:r>
          </a:p>
          <a:p>
            <a:r>
              <a:rPr lang="en-US" sz="2400" dirty="0"/>
              <a:t>A</a:t>
            </a:r>
            <a:r>
              <a:rPr lang="en-US" sz="2400" dirty="0" smtClean="0"/>
              <a:t>uto wires resource references to cloud services</a:t>
            </a:r>
          </a:p>
          <a:p>
            <a:r>
              <a:rPr lang="en-US" sz="2400" dirty="0" smtClean="0"/>
              <a:t>Starts &amp; Stops Liberty server</a:t>
            </a:r>
          </a:p>
          <a:p>
            <a:pPr lvl="1"/>
            <a:r>
              <a:rPr lang="en-US" sz="2400" dirty="0" smtClean="0"/>
              <a:t> Controls process environment</a:t>
            </a:r>
          </a:p>
          <a:p>
            <a:r>
              <a:rPr lang="en-US" sz="2400" dirty="0" smtClean="0"/>
              <a:t>Generates Liberty server configuration for war/ear files </a:t>
            </a:r>
          </a:p>
          <a:p>
            <a:r>
              <a:rPr lang="en-US" sz="2400" dirty="0" smtClean="0"/>
              <a:t>Pulls additional Liberty runtime packages as needed by Apps</a:t>
            </a:r>
          </a:p>
          <a:p>
            <a:endParaRPr lang="en-US" dirty="0" smtClean="0"/>
          </a:p>
          <a:p>
            <a:endParaRPr lang="en-US" dirty="0"/>
          </a:p>
        </p:txBody>
      </p:sp>
      <p:sp>
        <p:nvSpPr>
          <p:cNvPr id="4" name="Slide Number Placeholder 3"/>
          <p:cNvSpPr>
            <a:spLocks noGrp="1"/>
          </p:cNvSpPr>
          <p:nvPr>
            <p:ph type="sldNum" sz="quarter" idx="4294967295"/>
          </p:nvPr>
        </p:nvSpPr>
        <p:spPr>
          <a:xfrm>
            <a:off x="457200" y="6356392"/>
            <a:ext cx="2133600" cy="365125"/>
          </a:xfrm>
          <a:prstGeom prst="rect">
            <a:avLst/>
          </a:prstGeom>
        </p:spPr>
        <p:txBody>
          <a:bodyPr/>
          <a:lstStyle/>
          <a:p>
            <a:fld id="{EE2CB537-72F3-4124-A641-8576F860ABBD}" type="slidenum">
              <a:rPr lang="en-US" smtClean="0"/>
              <a:pPr/>
              <a:t>7</a:t>
            </a:fld>
            <a:endParaRPr lang="en-US"/>
          </a:p>
        </p:txBody>
      </p:sp>
    </p:spTree>
    <p:extLst>
      <p:ext uri="{BB962C8B-B14F-4D97-AF65-F5344CB8AC3E}">
        <p14:creationId xmlns:p14="http://schemas.microsoft.com/office/powerpoint/2010/main" val="3984533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3500" dirty="0">
                <a:solidFill>
                  <a:schemeClr val="accent1">
                    <a:lumMod val="50000"/>
                  </a:schemeClr>
                </a:solidFill>
                <a:cs typeface="Helvetica Neue Medium"/>
              </a:rPr>
              <a:t>Liberty </a:t>
            </a:r>
            <a:r>
              <a:rPr lang="en-US" sz="3500" dirty="0" err="1">
                <a:solidFill>
                  <a:schemeClr val="accent1">
                    <a:lumMod val="50000"/>
                  </a:schemeClr>
                </a:solidFill>
                <a:cs typeface="Helvetica Neue Medium"/>
              </a:rPr>
              <a:t>Buildpack</a:t>
            </a:r>
            <a:r>
              <a:rPr lang="en-US" sz="3500" dirty="0">
                <a:solidFill>
                  <a:schemeClr val="accent1">
                    <a:lumMod val="50000"/>
                  </a:schemeClr>
                </a:solidFill>
                <a:cs typeface="Helvetica Neue Medium"/>
              </a:rPr>
              <a:t> </a:t>
            </a:r>
            <a:r>
              <a:rPr lang="en-US" sz="3500" dirty="0" err="1">
                <a:solidFill>
                  <a:schemeClr val="accent1">
                    <a:lumMod val="50000"/>
                  </a:schemeClr>
                </a:solidFill>
                <a:cs typeface="Helvetica Neue Medium"/>
              </a:rPr>
              <a:t>vs</a:t>
            </a:r>
            <a:r>
              <a:rPr lang="en-US" sz="3500" dirty="0">
                <a:solidFill>
                  <a:schemeClr val="accent1">
                    <a:lumMod val="50000"/>
                  </a:schemeClr>
                </a:solidFill>
                <a:cs typeface="Helvetica Neue Medium"/>
              </a:rPr>
              <a:t> Java </a:t>
            </a:r>
            <a:r>
              <a:rPr lang="en-US" sz="3500" dirty="0" err="1">
                <a:solidFill>
                  <a:schemeClr val="accent1">
                    <a:lumMod val="50000"/>
                  </a:schemeClr>
                </a:solidFill>
                <a:cs typeface="Helvetica Neue Medium"/>
              </a:rPr>
              <a:t>Buildpack</a:t>
            </a:r>
            <a:endParaRPr lang="en-US" sz="3500" dirty="0">
              <a:solidFill>
                <a:schemeClr val="accent1">
                  <a:lumMod val="50000"/>
                </a:schemeClr>
              </a:solidFill>
              <a:cs typeface="Helvetica Neue Medium"/>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0774013"/>
              </p:ext>
            </p:extLst>
          </p:nvPr>
        </p:nvGraphicFramePr>
        <p:xfrm>
          <a:off x="0" y="1280160"/>
          <a:ext cx="9144000" cy="5577840"/>
        </p:xfrm>
        <a:graphic>
          <a:graphicData uri="http://schemas.openxmlformats.org/drawingml/2006/table">
            <a:tbl>
              <a:tblPr/>
              <a:tblGrid>
                <a:gridCol w="1729946"/>
                <a:gridCol w="3756798"/>
                <a:gridCol w="3657256"/>
              </a:tblGrid>
              <a:tr h="45936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FFFFFF"/>
                        </a:solidFill>
                        <a:effectLst/>
                        <a:latin typeface="Calibri" charset="0"/>
                        <a:ea typeface="ＭＳ Ｐゴシック" charset="0"/>
                        <a:cs typeface="Arial"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charset="0"/>
                          <a:ea typeface="ＭＳ Ｐゴシック" charset="0"/>
                          <a:cs typeface="Arial" charset="0"/>
                        </a:rPr>
                        <a:t>Liberty buildpack</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charset="0"/>
                          <a:ea typeface="ＭＳ Ｐゴシック" charset="0"/>
                          <a:cs typeface="Arial" charset="0"/>
                        </a:rPr>
                        <a:t>Java buidlpack</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168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Application server</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WebSphere Liberty profile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 Java EE 6/7 Web Profile &amp; Beyond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Apache Tomcat 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 Servlet 3.1, JSP 2.3, EL 3.0, WebSocket 1.1</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593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Java runtime</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IBM JRE or OpenJDK</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OpenJDK</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430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Supported Java Web applications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WAR, EAR, server directory or package</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WAR</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430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Configuration</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Configuration can be provided with application or via environment variables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Must fork to customize configurations for many scenarios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593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Service integration</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Auto-configuration for 14 services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Auto-configuration for 5 services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593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Support statement</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IBM supported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Community supported</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430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Performance</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Better performance (push time, memory footprint, throughput, scaling time)</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Arial"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430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Calibri" charset="0"/>
                          <a:ea typeface="ＭＳ Ｐゴシック" charset="0"/>
                          <a:cs typeface="Arial" charset="0"/>
                        </a:rPr>
                        <a:t>Developer aids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Arial" charset="0"/>
                        </a:rPr>
                        <a:t>Remote debugging &amp; incremental update support, health center access, shell access</a:t>
                      </a: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2533496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defRPr/>
            </a:pPr>
            <a:r>
              <a:rPr lang="en-US" sz="3500" dirty="0">
                <a:solidFill>
                  <a:schemeClr val="accent1">
                    <a:lumMod val="50000"/>
                  </a:schemeClr>
                </a:solidFill>
                <a:cs typeface="Helvetica Neue Medium"/>
              </a:rPr>
              <a:t>Easier </a:t>
            </a:r>
            <a:r>
              <a:rPr lang="en-US" sz="3500" dirty="0" smtClean="0">
                <a:solidFill>
                  <a:schemeClr val="accent1">
                    <a:lumMod val="50000"/>
                  </a:schemeClr>
                </a:solidFill>
                <a:cs typeface="Helvetica Neue Medium"/>
              </a:rPr>
              <a:t>configuration with Liberty </a:t>
            </a:r>
            <a:r>
              <a:rPr lang="en-US" sz="3500" dirty="0" err="1" smtClean="0">
                <a:solidFill>
                  <a:schemeClr val="accent1">
                    <a:lumMod val="50000"/>
                  </a:schemeClr>
                </a:solidFill>
                <a:cs typeface="Helvetica Neue Medium"/>
              </a:rPr>
              <a:t>buildpack</a:t>
            </a:r>
            <a:endParaRPr lang="en-US" sz="3500" dirty="0">
              <a:solidFill>
                <a:schemeClr val="accent1">
                  <a:lumMod val="50000"/>
                </a:schemeClr>
              </a:solidFill>
              <a:cs typeface="Helvetica Neue Medium"/>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86570688"/>
              </p:ext>
            </p:extLst>
          </p:nvPr>
        </p:nvGraphicFramePr>
        <p:xfrm>
          <a:off x="255589" y="2240280"/>
          <a:ext cx="8659811" cy="4069081"/>
        </p:xfrm>
        <a:graphic>
          <a:graphicData uri="http://schemas.openxmlformats.org/drawingml/2006/table">
            <a:tbl>
              <a:tblPr firstRow="1" bandRow="1">
                <a:tableStyleId>{5C22544A-7EE6-4342-B048-85BDC9FD1C3A}</a:tableStyleId>
              </a:tblPr>
              <a:tblGrid>
                <a:gridCol w="2650963"/>
                <a:gridCol w="3622982"/>
                <a:gridCol w="2385866"/>
              </a:tblGrid>
              <a:tr h="1031459">
                <a:tc>
                  <a:txBody>
                    <a:bodyPr/>
                    <a:lstStyle/>
                    <a:p>
                      <a:r>
                        <a:rPr lang="en-US" sz="1800" dirty="0" smtClean="0"/>
                        <a:t>Configuration</a:t>
                      </a:r>
                      <a:endParaRPr lang="en-US" sz="1800" dirty="0"/>
                    </a:p>
                  </a:txBody>
                  <a:tcPr marT="45711" marB="45711"/>
                </a:tc>
                <a:tc>
                  <a:txBody>
                    <a:bodyPr/>
                    <a:lstStyle/>
                    <a:p>
                      <a:r>
                        <a:rPr lang="en-US" sz="1800" dirty="0" smtClean="0"/>
                        <a:t>with Liberty </a:t>
                      </a:r>
                      <a:r>
                        <a:rPr lang="en-US" sz="1800" dirty="0" err="1" smtClean="0"/>
                        <a:t>buildpack</a:t>
                      </a:r>
                      <a:endParaRPr lang="en-US" sz="1800" dirty="0"/>
                    </a:p>
                  </a:txBody>
                  <a:tcPr marT="45711" marB="45711"/>
                </a:tc>
                <a:tc>
                  <a:txBody>
                    <a:bodyPr/>
                    <a:lstStyle/>
                    <a:p>
                      <a:r>
                        <a:rPr lang="en-US" sz="1800" dirty="0" smtClean="0"/>
                        <a:t>with Java </a:t>
                      </a:r>
                      <a:r>
                        <a:rPr lang="en-US" sz="1800" dirty="0" err="1" smtClean="0"/>
                        <a:t>buildpack</a:t>
                      </a:r>
                      <a:endParaRPr lang="en-US" sz="1800" dirty="0"/>
                    </a:p>
                  </a:txBody>
                  <a:tcPr marT="45711" marB="45711"/>
                </a:tc>
              </a:tr>
              <a:tr h="589592">
                <a:tc>
                  <a:txBody>
                    <a:bodyPr/>
                    <a:lstStyle/>
                    <a:p>
                      <a:r>
                        <a:rPr lang="en-US" sz="1600" dirty="0" smtClean="0"/>
                        <a:t>JRE</a:t>
                      </a:r>
                      <a:r>
                        <a:rPr lang="en-US" sz="1600" baseline="0" dirty="0" smtClean="0"/>
                        <a:t> choice</a:t>
                      </a:r>
                      <a:endParaRPr lang="en-US" sz="1600" dirty="0"/>
                    </a:p>
                  </a:txBody>
                  <a:tcPr marT="45711" marB="45711"/>
                </a:tc>
                <a:tc>
                  <a:txBody>
                    <a:bodyPr/>
                    <a:lstStyle/>
                    <a:p>
                      <a:r>
                        <a:rPr lang="en-US" sz="1600" dirty="0" err="1" smtClean="0"/>
                        <a:t>Repush</a:t>
                      </a:r>
                      <a:r>
                        <a:rPr lang="en-US" sz="1600" dirty="0" smtClean="0"/>
                        <a:t>:</a:t>
                      </a:r>
                      <a:r>
                        <a:rPr lang="en-US" sz="1600" baseline="0" dirty="0" smtClean="0"/>
                        <a:t> IBM JRE or </a:t>
                      </a:r>
                      <a:r>
                        <a:rPr lang="en-US" sz="1600" baseline="0" dirty="0" err="1" smtClean="0"/>
                        <a:t>OpenJDK</a:t>
                      </a:r>
                      <a:endParaRPr lang="en-US" sz="1600" dirty="0"/>
                    </a:p>
                  </a:txBody>
                  <a:tcPr marT="45711" marB="45711"/>
                </a:tc>
                <a:tc>
                  <a:txBody>
                    <a:bodyPr/>
                    <a:lstStyle/>
                    <a:p>
                      <a:r>
                        <a:rPr lang="en-US" sz="1600" dirty="0" smtClean="0"/>
                        <a:t>Fork the </a:t>
                      </a:r>
                      <a:r>
                        <a:rPr lang="en-US" sz="1600" dirty="0" err="1" smtClean="0"/>
                        <a:t>buildpack</a:t>
                      </a:r>
                      <a:endParaRPr lang="en-US" sz="1600" dirty="0"/>
                    </a:p>
                  </a:txBody>
                  <a:tcPr marT="45711" marB="45711"/>
                </a:tc>
              </a:tr>
              <a:tr h="929219">
                <a:tc>
                  <a:txBody>
                    <a:bodyPr/>
                    <a:lstStyle/>
                    <a:p>
                      <a:r>
                        <a:rPr lang="en-US" sz="1600" dirty="0" smtClean="0"/>
                        <a:t>JRE overlay</a:t>
                      </a:r>
                      <a:endParaRPr lang="en-US" sz="1600" dirty="0"/>
                    </a:p>
                  </a:txBody>
                  <a:tcPr marT="45711" marB="45711"/>
                </a:tc>
                <a:tc>
                  <a:txBody>
                    <a:bodyPr/>
                    <a:lstStyle/>
                    <a:p>
                      <a:r>
                        <a:rPr lang="en-US" sz="1600" dirty="0" err="1" smtClean="0"/>
                        <a:t>Repush</a:t>
                      </a:r>
                      <a:r>
                        <a:rPr lang="en-US" sz="1600" dirty="0" smtClean="0"/>
                        <a:t>: include</a:t>
                      </a:r>
                      <a:r>
                        <a:rPr lang="en-US" sz="1600" baseline="0" dirty="0" smtClean="0"/>
                        <a:t> overlay files in app package</a:t>
                      </a:r>
                      <a:endParaRPr lang="en-US" sz="1600" dirty="0"/>
                    </a:p>
                  </a:txBody>
                  <a:tcPr marT="45711" marB="45711"/>
                </a:tc>
                <a:tc>
                  <a:txBody>
                    <a:bodyPr/>
                    <a:lstStyle/>
                    <a:p>
                      <a:r>
                        <a:rPr lang="en-US" sz="1600" dirty="0" smtClean="0"/>
                        <a:t>Fork the </a:t>
                      </a:r>
                      <a:r>
                        <a:rPr lang="en-US" sz="1600" dirty="0" err="1" smtClean="0"/>
                        <a:t>buildpack</a:t>
                      </a:r>
                      <a:endParaRPr lang="en-US" sz="1600" dirty="0"/>
                    </a:p>
                  </a:txBody>
                  <a:tcPr marT="45711" marB="45711"/>
                </a:tc>
              </a:tr>
              <a:tr h="929219">
                <a:tc>
                  <a:txBody>
                    <a:bodyPr/>
                    <a:lstStyle/>
                    <a:p>
                      <a:r>
                        <a:rPr lang="en-US" sz="1600" dirty="0" smtClean="0"/>
                        <a:t>Server customization</a:t>
                      </a:r>
                      <a:endParaRPr lang="en-US" sz="1600" dirty="0"/>
                    </a:p>
                  </a:txBody>
                  <a:tcPr marT="45711" marB="45711"/>
                </a:tc>
                <a:tc>
                  <a:txBody>
                    <a:bodyPr/>
                    <a:lstStyle/>
                    <a:p>
                      <a:r>
                        <a:rPr lang="en-US" sz="1600" dirty="0" err="1" smtClean="0"/>
                        <a:t>Repush</a:t>
                      </a:r>
                      <a:r>
                        <a:rPr lang="en-US" sz="1600" dirty="0" smtClean="0"/>
                        <a:t>: use server package</a:t>
                      </a:r>
                      <a:endParaRPr lang="en-US" sz="1600" dirty="0"/>
                    </a:p>
                  </a:txBody>
                  <a:tcPr marT="45711" marB="45711"/>
                </a:tc>
                <a:tc>
                  <a:txBody>
                    <a:bodyPr/>
                    <a:lstStyle/>
                    <a:p>
                      <a:r>
                        <a:rPr lang="en-US" sz="1600" dirty="0" smtClean="0"/>
                        <a:t>Fork the </a:t>
                      </a:r>
                      <a:r>
                        <a:rPr lang="en-US" sz="1600" dirty="0" err="1" smtClean="0"/>
                        <a:t>buildpack</a:t>
                      </a:r>
                      <a:endParaRPr lang="en-US" sz="1600" dirty="0"/>
                    </a:p>
                  </a:txBody>
                  <a:tcPr marT="45711" marB="45711"/>
                </a:tc>
              </a:tr>
              <a:tr h="589592">
                <a:tc>
                  <a:txBody>
                    <a:bodyPr/>
                    <a:lstStyle/>
                    <a:p>
                      <a:r>
                        <a:rPr lang="en-US" sz="1600" dirty="0" smtClean="0"/>
                        <a:t>JVM options</a:t>
                      </a:r>
                      <a:endParaRPr lang="en-US" sz="1600" dirty="0"/>
                    </a:p>
                  </a:txBody>
                  <a:tcPr marT="45711" marB="45711"/>
                </a:tc>
                <a:tc>
                  <a:txBody>
                    <a:bodyPr/>
                    <a:lstStyle/>
                    <a:p>
                      <a:r>
                        <a:rPr lang="en-US" sz="1600" dirty="0" err="1" smtClean="0"/>
                        <a:t>Repush</a:t>
                      </a:r>
                      <a:r>
                        <a:rPr lang="en-US" sz="1600" baseline="0" dirty="0" smtClean="0"/>
                        <a:t> or Restart</a:t>
                      </a:r>
                      <a:endParaRPr lang="en-US" sz="1600" dirty="0"/>
                    </a:p>
                  </a:txBody>
                  <a:tcPr marT="45711" marB="45711"/>
                </a:tc>
                <a:tc>
                  <a:txBody>
                    <a:bodyPr/>
                    <a:lstStyle/>
                    <a:p>
                      <a:r>
                        <a:rPr lang="en-US" sz="1600" dirty="0" err="1" smtClean="0"/>
                        <a:t>Repush</a:t>
                      </a:r>
                      <a:endParaRPr lang="en-US" sz="1600" dirty="0"/>
                    </a:p>
                  </a:txBody>
                  <a:tcPr marT="45711" marB="45711"/>
                </a:tc>
              </a:tr>
            </a:tbl>
          </a:graphicData>
        </a:graphic>
      </p:graphicFrame>
      <p:sp>
        <p:nvSpPr>
          <p:cNvPr id="7" name="Rectangle 6"/>
          <p:cNvSpPr/>
          <p:nvPr/>
        </p:nvSpPr>
        <p:spPr>
          <a:xfrm>
            <a:off x="0" y="1447801"/>
            <a:ext cx="9144000" cy="461463"/>
          </a:xfrm>
          <a:prstGeom prst="rect">
            <a:avLst/>
          </a:prstGeom>
          <a:noFill/>
        </p:spPr>
        <p:txBody>
          <a:bodyPr wrap="square" lIns="91240" tIns="45620" rIns="91240" bIns="45620">
            <a:spAutoFit/>
          </a:bodyPr>
          <a:lstStyle/>
          <a:p>
            <a:pPr algn="ctr" defTabSz="912433" fontAlgn="base">
              <a:spcBef>
                <a:spcPct val="0"/>
              </a:spcBef>
              <a:spcAft>
                <a:spcPct val="0"/>
              </a:spcAft>
              <a:defRPr/>
            </a:pPr>
            <a:r>
              <a:rPr lang="en-US" sz="2400" dirty="0">
                <a:solidFill>
                  <a:schemeClr val="accent1">
                    <a:lumMod val="50000"/>
                  </a:schemeClr>
                </a:solidFill>
                <a:ea typeface="MS PGothic" panose="020B0600070205080204" pitchFamily="34" charset="-128"/>
              </a:rPr>
              <a:t>What it takes to make the following configuration change:</a:t>
            </a:r>
          </a:p>
        </p:txBody>
      </p:sp>
    </p:spTree>
    <p:extLst>
      <p:ext uri="{BB962C8B-B14F-4D97-AF65-F5344CB8AC3E}">
        <p14:creationId xmlns:p14="http://schemas.microsoft.com/office/powerpoint/2010/main" val="60220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5.png"/></Relationships>
</file>

<file path=ppt/theme/_rels/theme11.xml.rels><?xml version="1.0" encoding="UTF-8" standalone="yes"?>
<Relationships xmlns="http://schemas.openxmlformats.org/package/2006/relationships"><Relationship Id="rId1" Type="http://schemas.openxmlformats.org/officeDocument/2006/relationships/image" Target="../media/image5.png"/></Relationships>
</file>

<file path=ppt/theme/_rels/theme12.xml.rels><?xml version="1.0" encoding="UTF-8" standalone="yes"?>
<Relationships xmlns="http://schemas.openxmlformats.org/package/2006/relationships"><Relationship Id="rId1" Type="http://schemas.openxmlformats.org/officeDocument/2006/relationships/image" Target="../media/image5.png"/></Relationships>
</file>

<file path=ppt/theme/_rels/theme3.xml.rels><?xml version="1.0" encoding="UTF-8" standalone="yes"?>
<Relationships xmlns="http://schemas.openxmlformats.org/package/2006/relationships"><Relationship Id="rId1" Type="http://schemas.openxmlformats.org/officeDocument/2006/relationships/image" Target="../media/image5.png"/></Relationships>
</file>

<file path=ppt/theme/_rels/theme4.xml.rels><?xml version="1.0" encoding="UTF-8" standalone="yes"?>
<Relationships xmlns="http://schemas.openxmlformats.org/package/2006/relationships"><Relationship Id="rId1" Type="http://schemas.openxmlformats.org/officeDocument/2006/relationships/image" Target="../media/image5.png"/></Relationships>
</file>

<file path=ppt/theme/_rels/theme5.xml.rels><?xml version="1.0" encoding="UTF-8" standalone="yes"?>
<Relationships xmlns="http://schemas.openxmlformats.org/package/2006/relationships"><Relationship Id="rId1" Type="http://schemas.openxmlformats.org/officeDocument/2006/relationships/image" Target="../media/image5.png"/></Relationships>
</file>

<file path=ppt/theme/_rels/theme6.xml.rels><?xml version="1.0" encoding="UTF-8" standalone="yes"?>
<Relationships xmlns="http://schemas.openxmlformats.org/package/2006/relationships"><Relationship Id="rId1" Type="http://schemas.openxmlformats.org/officeDocument/2006/relationships/image" Target="../media/image5.png"/></Relationships>
</file>

<file path=ppt/theme/_rels/theme7.xml.rels><?xml version="1.0" encoding="UTF-8" standalone="yes"?>
<Relationships xmlns="http://schemas.openxmlformats.org/package/2006/relationships"><Relationship Id="rId1" Type="http://schemas.openxmlformats.org/officeDocument/2006/relationships/image" Target="../media/image5.png"/></Relationships>
</file>

<file path=ppt/theme/_rels/theme8.xml.rels><?xml version="1.0" encoding="UTF-8" standalone="yes"?>
<Relationships xmlns="http://schemas.openxmlformats.org/package/2006/relationships"><Relationship Id="rId1" Type="http://schemas.openxmlformats.org/officeDocument/2006/relationships/image" Target="../media/image5.png"/></Relationships>
</file>

<file path=ppt/theme/_rels/theme9.xml.rels><?xml version="1.0" encoding="UTF-8" standalone="yes"?>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10.xml><?xml version="1.0" encoding="utf-8"?>
<a:theme xmlns:a="http://schemas.openxmlformats.org/drawingml/2006/main" name="8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9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10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sub">
  <a:themeElements>
    <a:clrScheme name="617-01_SP_Business&amp;IT_Services_Sourcing_Blk_Template_R3 1">
      <a:dk1>
        <a:srgbClr val="000000"/>
      </a:dk1>
      <a:lt1>
        <a:srgbClr val="FFFFFF"/>
      </a:lt1>
      <a:dk2>
        <a:srgbClr val="000000"/>
      </a:dk2>
      <a:lt2>
        <a:srgbClr val="808080"/>
      </a:lt2>
      <a:accent1>
        <a:srgbClr val="83D1F5"/>
      </a:accent1>
      <a:accent2>
        <a:srgbClr val="003F69"/>
      </a:accent2>
      <a:accent3>
        <a:srgbClr val="FFFFFF"/>
      </a:accent3>
      <a:accent4>
        <a:srgbClr val="000000"/>
      </a:accent4>
      <a:accent5>
        <a:srgbClr val="C1E5F9"/>
      </a:accent5>
      <a:accent6>
        <a:srgbClr val="00385E"/>
      </a:accent6>
      <a:hlink>
        <a:srgbClr val="008ABF"/>
      </a:hlink>
      <a:folHlink>
        <a:srgbClr val="8CC63F"/>
      </a:folHlink>
    </a:clrScheme>
    <a:fontScheme name="617-01_SP_Business&amp;IT_Services_Sourcing_Blk_Template_R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17-01_SP_Business&amp;IT_Services_Sourcing_Blk_Template_R3 1">
        <a:dk1>
          <a:srgbClr val="000000"/>
        </a:dk1>
        <a:lt1>
          <a:srgbClr val="FFFFFF"/>
        </a:lt1>
        <a:dk2>
          <a:srgbClr val="000000"/>
        </a:dk2>
        <a:lt2>
          <a:srgbClr val="808080"/>
        </a:lt2>
        <a:accent1>
          <a:srgbClr val="83D1F5"/>
        </a:accent1>
        <a:accent2>
          <a:srgbClr val="003F69"/>
        </a:accent2>
        <a:accent3>
          <a:srgbClr val="FFFFFF"/>
        </a:accent3>
        <a:accent4>
          <a:srgbClr val="000000"/>
        </a:accent4>
        <a:accent5>
          <a:srgbClr val="C1E5F9"/>
        </a:accent5>
        <a:accent6>
          <a:srgbClr val="00385E"/>
        </a:accent6>
        <a:hlink>
          <a:srgbClr val="008ABF"/>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3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5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6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7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6687</Words>
  <Application>Microsoft Office PowerPoint</Application>
  <PresentationFormat>On-screen Show (4:3)</PresentationFormat>
  <Paragraphs>1144</Paragraphs>
  <Slides>68</Slides>
  <Notes>46</Notes>
  <HiddenSlides>0</HiddenSlides>
  <MMClips>0</MMClips>
  <ScaleCrop>false</ScaleCrop>
  <HeadingPairs>
    <vt:vector size="6" baseType="variant">
      <vt:variant>
        <vt:lpstr>Fonts Used</vt:lpstr>
      </vt:variant>
      <vt:variant>
        <vt:i4>32</vt:i4>
      </vt:variant>
      <vt:variant>
        <vt:lpstr>Theme</vt:lpstr>
      </vt:variant>
      <vt:variant>
        <vt:i4>12</vt:i4>
      </vt:variant>
      <vt:variant>
        <vt:lpstr>Slide Titles</vt:lpstr>
      </vt:variant>
      <vt:variant>
        <vt:i4>68</vt:i4>
      </vt:variant>
    </vt:vector>
  </HeadingPairs>
  <TitlesOfParts>
    <vt:vector size="112" baseType="lpstr">
      <vt:lpstr>MS Gothic</vt:lpstr>
      <vt:lpstr>ＭＳ Ｐゴシック</vt:lpstr>
      <vt:lpstr>ＭＳ Ｐゴシック</vt:lpstr>
      <vt:lpstr>SimHei</vt:lpstr>
      <vt:lpstr>Arial</vt:lpstr>
      <vt:lpstr>Avenir Book</vt:lpstr>
      <vt:lpstr>Calibri</vt:lpstr>
      <vt:lpstr>Courier New</vt:lpstr>
      <vt:lpstr>Gill Sans</vt:lpstr>
      <vt:lpstr>Helv</vt:lpstr>
      <vt:lpstr>Helvetica</vt:lpstr>
      <vt:lpstr>Helvetica Light</vt:lpstr>
      <vt:lpstr>Helvetica Neue</vt:lpstr>
      <vt:lpstr>Helvetica Neue Bold for IBM</vt:lpstr>
      <vt:lpstr>Helvetica Neue Light</vt:lpstr>
      <vt:lpstr>Helvetica Neue Medium</vt:lpstr>
      <vt:lpstr>Helvetica Neue Medium for IBM</vt:lpstr>
      <vt:lpstr>Helvetica Neue Thin</vt:lpstr>
      <vt:lpstr>HelvNeue Bold for IBM</vt:lpstr>
      <vt:lpstr>HelvNeue for IBM</vt:lpstr>
      <vt:lpstr>HelvNeue for IBM Light</vt:lpstr>
      <vt:lpstr>HelvNeue Light for IBM</vt:lpstr>
      <vt:lpstr>HelvNeue Medium for IBM</vt:lpstr>
      <vt:lpstr>HelvNeue Roman for IBM</vt:lpstr>
      <vt:lpstr>HelvNeue Roman Italic for IBM</vt:lpstr>
      <vt:lpstr>Inconsolata</vt:lpstr>
      <vt:lpstr>Lucida Grande</vt:lpstr>
      <vt:lpstr>Palatino</vt:lpstr>
      <vt:lpstr>Symbol</vt:lpstr>
      <vt:lpstr>Times</vt:lpstr>
      <vt:lpstr>Times New Roman</vt:lpstr>
      <vt:lpstr>Wingdings</vt:lpstr>
      <vt:lpstr>IBM Cloud 2015</vt:lpstr>
      <vt:lpstr>IBM Cloud sub</vt:lpstr>
      <vt:lpstr>White</vt:lpstr>
      <vt:lpstr>1_White</vt:lpstr>
      <vt:lpstr>2_White</vt:lpstr>
      <vt:lpstr>3_White</vt:lpstr>
      <vt:lpstr>5_White</vt:lpstr>
      <vt:lpstr>6_White</vt:lpstr>
      <vt:lpstr>7_White</vt:lpstr>
      <vt:lpstr>8_White</vt:lpstr>
      <vt:lpstr>9_White</vt:lpstr>
      <vt:lpstr>10_White</vt:lpstr>
      <vt:lpstr>IBM Bluemix PaaS  Java Developers Dream come true  </vt:lpstr>
      <vt:lpstr>Bluemix: IBM’s Cloud Platform</vt:lpstr>
      <vt:lpstr>PowerPoint Presentation</vt:lpstr>
      <vt:lpstr>Bluemix Platform Architecture</vt:lpstr>
      <vt:lpstr>Evolving Bluemix Platform  Bring full range of developer services into Bluemix</vt:lpstr>
      <vt:lpstr>Java Buildpacks</vt:lpstr>
      <vt:lpstr>Responsibility of Liberty Buildpack</vt:lpstr>
      <vt:lpstr>Liberty Buildpack vs Java Buildpack</vt:lpstr>
      <vt:lpstr>Easier configuration with Liberty buildpack</vt:lpstr>
      <vt:lpstr>Performance comparison</vt:lpstr>
      <vt:lpstr>A Java Developer Perspective</vt:lpstr>
      <vt:lpstr>Bluemix Tools at a glance</vt:lpstr>
      <vt:lpstr>IBM Eclipse Tools for Bluemix</vt:lpstr>
      <vt:lpstr>IBM Eclipse Tools for Bluemix Powerful &amp; Versatile DevOps tools</vt:lpstr>
      <vt:lpstr>Development Mode</vt:lpstr>
      <vt:lpstr>Remotely Debug Applications in Bluemix</vt:lpstr>
      <vt:lpstr>Incremental Publish of Apps in Bluemix</vt:lpstr>
      <vt:lpstr>Three Hands-on Labs</vt:lpstr>
      <vt:lpstr>Consuming Services</vt:lpstr>
      <vt:lpstr>Using a service in Bluemix</vt:lpstr>
      <vt:lpstr>Sample code to connect to a SQL service Read the credentials</vt:lpstr>
      <vt:lpstr>PowerPoint Presentation</vt:lpstr>
      <vt:lpstr>Java EE Resource Auto-wiring for services</vt:lpstr>
      <vt:lpstr>How does Auto Wiring work ?</vt:lpstr>
      <vt:lpstr>Auto configuration of Liberty server</vt:lpstr>
      <vt:lpstr>Auto configuration of Liberty server</vt:lpstr>
      <vt:lpstr>Services easy to consume in IBM Cloud</vt:lpstr>
      <vt:lpstr>Using SQLDB service</vt:lpstr>
      <vt:lpstr>Java EE way – Sample code for SQLDB</vt:lpstr>
      <vt:lpstr>Using ElasticMQ service – familiar way again!</vt:lpstr>
      <vt:lpstr>More services accessible same way</vt:lpstr>
      <vt:lpstr>Cloudant</vt:lpstr>
      <vt:lpstr>DataCache</vt:lpstr>
      <vt:lpstr>Mongo</vt:lpstr>
      <vt:lpstr>IBM Application Server on Cloud for Bluemix reduces deployment time, increases consistency, and fosters agility. These benefits you likely expect when exploring cloud-based approaches for your WAS environments.</vt:lpstr>
      <vt:lpstr>IBM Application Server on Cloud  provides Middleware-as-a Service  for WebSphere Application Server Workloads. </vt:lpstr>
      <vt:lpstr>IBM Application Server on Cloud provides the Same WebSphere Application Server with the Speed and Simplicity of the Cloud!</vt:lpstr>
      <vt:lpstr>IBM Application Server on Cloud  provides the Building Blocks , </vt:lpstr>
      <vt:lpstr>IBM Application Server on Cloud  provides Portability from on-prem </vt:lpstr>
      <vt:lpstr>IBM Application Server on Cloud  includes a Dashboard providing</vt:lpstr>
      <vt:lpstr>PowerPoint Presentation</vt:lpstr>
      <vt:lpstr>PowerPoint Presentation</vt:lpstr>
      <vt:lpstr>Sign up in minutes. Pay for what you use.</vt:lpstr>
      <vt:lpstr>PowerPoint Presentation</vt:lpstr>
      <vt:lpstr>Backup</vt:lpstr>
      <vt:lpstr>Using Operational Services</vt:lpstr>
      <vt:lpstr>Using operational services</vt:lpstr>
      <vt:lpstr>Session Cache</vt:lpstr>
      <vt:lpstr>Liberty server dir/package</vt:lpstr>
      <vt:lpstr>You can also turn off Auto-Configuration and get the control</vt:lpstr>
      <vt:lpstr>You can also turn off Auto-Configuration and get the control</vt:lpstr>
      <vt:lpstr>Deploying Liberty applications to Bluemix</vt:lpstr>
      <vt:lpstr>Supported Application Types </vt:lpstr>
      <vt:lpstr>Support Statement for Java apps deployed to Bluemix</vt:lpstr>
      <vt:lpstr>Debugging and Troubleshooting apps pushed with Liberty buildpack</vt:lpstr>
      <vt:lpstr>PowerPoint Presentation</vt:lpstr>
      <vt:lpstr>Cloud Services Models and IBM Cloud Offerings</vt:lpstr>
      <vt:lpstr>Traditional On-Premises – Core IT</vt:lpstr>
      <vt:lpstr>PowerPoint Presentation</vt:lpstr>
      <vt:lpstr>IBM SoftLayer IaaS Offerings</vt:lpstr>
      <vt:lpstr>Platform as a Services (PaaS)</vt:lpstr>
      <vt:lpstr>IBM Platform as a Service Offerings – Bluemix </vt:lpstr>
      <vt:lpstr>Software as a Services (SaaS)</vt:lpstr>
      <vt:lpstr>PowerPoint Presentation</vt:lpstr>
      <vt:lpstr>PowerPoint Presentation</vt:lpstr>
      <vt:lpstr>Timing is Critical …so are all of your other investments</vt:lpstr>
      <vt:lpstr>Bookmarks &amp; 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2015-05-08T18:58:46Z</dcterms:created>
  <dcterms:modified xsi:type="dcterms:W3CDTF">2015-09-27T08:30:30Z</dcterms:modified>
</cp:coreProperties>
</file>